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b6f800d1c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b6f800d1c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b6f800d1c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b6f800d1c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b6f800d1c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b6f800d1c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b6f800d1c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b6f800d1c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bb250b0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0bb250b0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bb250b0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bb250b0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bb250b0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0bb250b0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b6f800d1c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b6f800d1c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b6f800d1c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b6f800d1c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923400"/>
            <a:ext cx="77823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Introduction: Understanding the Project Dataset</a:t>
            </a:r>
            <a:endParaRPr sz="2300">
              <a:highlight>
                <a:schemeClr val="lt2"/>
              </a:highlight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0" y="1385100"/>
            <a:ext cx="9144000" cy="50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Company Name is assumed as Xpreskart.com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latin typeface="Arial"/>
                <a:ea typeface="Arial"/>
                <a:cs typeface="Arial"/>
                <a:sym typeface="Arial"/>
              </a:rPr>
              <a:t>Key Insights: </a:t>
            </a:r>
            <a:endParaRPr b="1"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The dataset encompasses t</a:t>
            </a:r>
            <a:r>
              <a:rPr b="1" lang="en" sz="1400" u="sng">
                <a:latin typeface="Arial"/>
                <a:ea typeface="Arial"/>
                <a:cs typeface="Arial"/>
                <a:sym typeface="Arial"/>
              </a:rPr>
              <a:t>ransactions from 01/12/2010 to 09/12/2011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for a non-store online business based and registered in the UK. Specializing in distinctive all-occasion gifts, the company's clientele includes a significant number of wholesale customers.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2.The xpreskart company sells products in </a:t>
            </a:r>
            <a:r>
              <a:rPr b="1" lang="en" sz="1400" u="sng">
                <a:latin typeface="Arial"/>
                <a:ea typeface="Arial"/>
                <a:cs typeface="Arial"/>
                <a:sym typeface="Arial"/>
              </a:rPr>
              <a:t>38 countries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including its home country United Kingdom.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3.The Data contains </a:t>
            </a:r>
            <a:r>
              <a:rPr b="1" lang="en" sz="1400" u="sng">
                <a:latin typeface="Arial"/>
                <a:ea typeface="Arial"/>
                <a:cs typeface="Arial"/>
                <a:sym typeface="Arial"/>
              </a:rPr>
              <a:t>541,909 rows and 8 columns.</a:t>
            </a:r>
            <a:endParaRPr b="1"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4.There are </a:t>
            </a:r>
            <a:r>
              <a:rPr b="1" lang="en" sz="1400" u="sng">
                <a:latin typeface="Arial"/>
                <a:ea typeface="Arial"/>
                <a:cs typeface="Arial"/>
                <a:sym typeface="Arial"/>
              </a:rPr>
              <a:t>3922 unique items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As DATA is at Invoice level, hence for multiple items of same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Invoice NO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having multiple rows has been generated for same customerID.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Let's dive deep into the dataset to extract meaningful insights”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1035900" y="0"/>
            <a:ext cx="707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Ecommerce CRM Data  </a:t>
            </a:r>
            <a:endParaRPr b="1" sz="2400" u="sng">
              <a:solidFill>
                <a:schemeClr val="lt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RFM  Analysis</a:t>
            </a:r>
            <a:endParaRPr sz="24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495600" y="330750"/>
            <a:ext cx="36300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0" y="2308250"/>
            <a:ext cx="397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-75825" y="2985350"/>
            <a:ext cx="42015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TOP 5 Countries Revenue</a:t>
            </a:r>
            <a:endParaRPr b="1" sz="1800">
              <a:solidFill>
                <a:schemeClr val="accent6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COUNTRY 	REVENUE	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United Kingdom	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9025222.084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Netherlands 	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285446.340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EIRE			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283453.960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Germany		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228867.140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France		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209715.110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4005025" y="2857725"/>
            <a:ext cx="51702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TOP 5 Products </a:t>
            </a:r>
            <a:endParaRPr b="1" sz="1800">
              <a:solidFill>
                <a:schemeClr val="accent6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Stock Code</a:t>
            </a:r>
            <a:r>
              <a:rPr b="1" lang="en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	       Description				             Quantity</a:t>
            </a:r>
            <a:endParaRPr b="1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23843 	PAPER CRAFT , LITTLE BIRDIE	                 </a:t>
            </a:r>
            <a:r>
              <a:rPr lang="en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80995</a:t>
            </a:r>
            <a:endParaRPr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23166	MEDIUM CERAMIC TOP STORAGE JAR         </a:t>
            </a:r>
            <a:r>
              <a:rPr lang="en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78033</a:t>
            </a:r>
            <a:endParaRPr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84077	WORLD WAR 2 GLIDERS ASSTD DESIGNS     </a:t>
            </a:r>
            <a:r>
              <a:rPr lang="en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55047</a:t>
            </a:r>
            <a:endParaRPr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85099B	JUMBO BAG RED RETROSPOT		        </a:t>
            </a:r>
            <a:r>
              <a:rPr lang="en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48474</a:t>
            </a:r>
            <a:endParaRPr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85123A	WHITE HANGING HEART T-LIGHT HOLDER   </a:t>
            </a:r>
            <a:r>
              <a:rPr lang="en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37599</a:t>
            </a:r>
            <a:endParaRPr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7F7F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634125" y="1326050"/>
            <a:ext cx="754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 rotWithShape="1">
          <a:blip r:embed="rId3">
            <a:alphaModFix/>
          </a:blip>
          <a:srcRect b="0" l="0" r="1390" t="27028"/>
          <a:stretch/>
        </p:blipFill>
        <p:spPr>
          <a:xfrm>
            <a:off x="0" y="0"/>
            <a:ext cx="9144001" cy="2857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2531400" y="2985350"/>
            <a:ext cx="1594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highlight>
                  <a:schemeClr val="lt2"/>
                </a:highlight>
              </a:rPr>
              <a:t>TOP 5 Competitors  </a:t>
            </a:r>
            <a:endParaRPr b="1" sz="1800">
              <a:solidFill>
                <a:schemeClr val="accent6"/>
              </a:solidFill>
              <a:highlight>
                <a:schemeClr val="lt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1.Amazon.co.uk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2.ebay.co.uk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3.etsy.co.uk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4.next.co.uk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5.Tesco.co.uk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5"/>
          <p:cNvPicPr preferRelativeResize="0"/>
          <p:nvPr/>
        </p:nvPicPr>
        <p:blipFill rotWithShape="1">
          <a:blip r:embed="rId3">
            <a:alphaModFix/>
          </a:blip>
          <a:srcRect b="0" l="0" r="0" t="12134"/>
          <a:stretch/>
        </p:blipFill>
        <p:spPr>
          <a:xfrm>
            <a:off x="0" y="0"/>
            <a:ext cx="9081499" cy="357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/>
        </p:nvSpPr>
        <p:spPr>
          <a:xfrm>
            <a:off x="4572000" y="3576350"/>
            <a:ext cx="4286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212121"/>
                </a:solidFill>
                <a:highlight>
                  <a:schemeClr val="lt2"/>
                </a:highlight>
              </a:rPr>
              <a:t>RFM_Segments Bins: </a:t>
            </a:r>
            <a:endParaRPr b="1" u="sng">
              <a:solidFill>
                <a:srgbClr val="21212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High_value count of customers = 1682 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Mid_value count of customers = 1889 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Low_value count of customers = 767 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214325" y="3348625"/>
            <a:ext cx="3804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212121"/>
                </a:solidFill>
                <a:highlight>
                  <a:schemeClr val="lt2"/>
                </a:highlight>
              </a:rPr>
              <a:t>RFM_Score:</a:t>
            </a:r>
            <a:endParaRPr b="1" u="sng">
              <a:solidFill>
                <a:srgbClr val="21212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High_value &gt;9  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Mid_value  &lt;9 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Low_value  &lt;5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NOTE RFM Scale: R=4,F=4,M=4 == 12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6"/>
          <p:cNvPicPr preferRelativeResize="0"/>
          <p:nvPr/>
        </p:nvPicPr>
        <p:blipFill rotWithShape="1">
          <a:blip r:embed="rId3">
            <a:alphaModFix/>
          </a:blip>
          <a:srcRect b="0" l="0" r="2181" t="12273"/>
          <a:stretch/>
        </p:blipFill>
        <p:spPr>
          <a:xfrm>
            <a:off x="160750" y="66975"/>
            <a:ext cx="8822526" cy="326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/>
        </p:nvSpPr>
        <p:spPr>
          <a:xfrm>
            <a:off x="325963" y="3335250"/>
            <a:ext cx="5598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325975" y="3067350"/>
            <a:ext cx="74697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highlight>
                  <a:schemeClr val="lt2"/>
                </a:highlight>
              </a:rPr>
              <a:t> Key Insi</a:t>
            </a:r>
            <a:r>
              <a:rPr b="1" lang="en">
                <a:solidFill>
                  <a:srgbClr val="212121"/>
                </a:solidFill>
                <a:highlight>
                  <a:schemeClr val="lt2"/>
                </a:highlight>
              </a:rPr>
              <a:t>ghts:</a:t>
            </a:r>
            <a:endParaRPr b="1">
              <a:solidFill>
                <a:srgbClr val="21212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1. VIP_customers are 1682 with RFM segment </a:t>
            </a:r>
            <a:r>
              <a:rPr b="1" lang="en">
                <a:solidFill>
                  <a:srgbClr val="212121"/>
                </a:solidFill>
              </a:rPr>
              <a:t>belongs</a:t>
            </a:r>
            <a:r>
              <a:rPr b="1" lang="en">
                <a:solidFill>
                  <a:srgbClr val="212121"/>
                </a:solidFill>
              </a:rPr>
              <a:t> to High_value.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2. loyal customers are 1373 with RFm segments Mid_value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3. Potential Loyalist count of customers is 516,belongs to Mid_value segment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4. cant_lose customers are 382 with RFm segments LOW_value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5.lost_customers are 385 with RFm segments </a:t>
            </a:r>
            <a:r>
              <a:rPr b="1" lang="en">
                <a:solidFill>
                  <a:srgbClr val="212121"/>
                </a:solidFill>
              </a:rPr>
              <a:t>belonging</a:t>
            </a:r>
            <a:r>
              <a:rPr b="1" lang="en">
                <a:solidFill>
                  <a:srgbClr val="212121"/>
                </a:solidFill>
              </a:rPr>
              <a:t> to Low_value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/>
        </p:nvSpPr>
        <p:spPr>
          <a:xfrm>
            <a:off x="325963" y="3335250"/>
            <a:ext cx="5598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325975" y="3067350"/>
            <a:ext cx="74697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2"/>
                </a:highlight>
              </a:rPr>
              <a:t>The Box plot deep dive into only  VIP_customers belonging to High_Value RFM </a:t>
            </a:r>
            <a:r>
              <a:rPr b="1" lang="en">
                <a:solidFill>
                  <a:schemeClr val="dk2"/>
                </a:solidFill>
                <a:highlight>
                  <a:schemeClr val="lt2"/>
                </a:highlight>
              </a:rPr>
              <a:t>customer</a:t>
            </a:r>
            <a:r>
              <a:rPr b="1" lang="en">
                <a:solidFill>
                  <a:schemeClr val="dk2"/>
                </a:solidFill>
                <a:highlight>
                  <a:schemeClr val="lt2"/>
                </a:highlight>
              </a:rPr>
              <a:t> </a:t>
            </a:r>
            <a:r>
              <a:rPr b="1" lang="en">
                <a:solidFill>
                  <a:schemeClr val="dk2"/>
                </a:solidFill>
                <a:highlight>
                  <a:schemeClr val="lt2"/>
                </a:highlight>
              </a:rPr>
              <a:t>segment.</a:t>
            </a:r>
            <a:r>
              <a:rPr b="1" lang="en">
                <a:solidFill>
                  <a:schemeClr val="dk2"/>
                </a:solidFill>
                <a:highlight>
                  <a:schemeClr val="lt2"/>
                </a:highlight>
              </a:rPr>
              <a:t> </a:t>
            </a:r>
            <a:endParaRPr b="1">
              <a:solidFill>
                <a:schemeClr val="dk2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2"/>
                </a:highlight>
              </a:rPr>
              <a:t>Key Insights:</a:t>
            </a:r>
            <a:endParaRPr b="1">
              <a:solidFill>
                <a:schemeClr val="dk2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1. Monetary_value  with $259k and $280.206k which is a Outlier. 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Upper fence value is 7,354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Lower fence value is 272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 rotWithShape="1">
          <a:blip r:embed="rId3">
            <a:alphaModFix/>
          </a:blip>
          <a:srcRect b="0" l="0" r="695" t="11426"/>
          <a:stretch/>
        </p:blipFill>
        <p:spPr>
          <a:xfrm>
            <a:off x="0" y="66950"/>
            <a:ext cx="9027874" cy="30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/>
        </p:nvSpPr>
        <p:spPr>
          <a:xfrm>
            <a:off x="325963" y="3335250"/>
            <a:ext cx="5598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325975" y="3335250"/>
            <a:ext cx="74697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2"/>
                </a:highlight>
              </a:rPr>
              <a:t>Key Insights:</a:t>
            </a:r>
            <a:endParaRPr b="1">
              <a:solidFill>
                <a:schemeClr val="dk2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NO correlation between variables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 other words: Negative correlation </a:t>
            </a:r>
            <a:r>
              <a:rPr b="1" lang="en">
                <a:solidFill>
                  <a:schemeClr val="dk2"/>
                </a:solidFill>
              </a:rPr>
              <a:t>observed</a:t>
            </a:r>
            <a:r>
              <a:rPr b="1" lang="en">
                <a:solidFill>
                  <a:schemeClr val="dk2"/>
                </a:solidFill>
              </a:rPr>
              <a:t> </a:t>
            </a:r>
            <a:r>
              <a:rPr b="1" lang="en">
                <a:solidFill>
                  <a:schemeClr val="dk2"/>
                </a:solidFill>
              </a:rPr>
              <a:t>between</a:t>
            </a:r>
            <a:r>
              <a:rPr b="1" lang="en">
                <a:solidFill>
                  <a:schemeClr val="dk2"/>
                </a:solidFill>
              </a:rPr>
              <a:t> ;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Frequency &amp; </a:t>
            </a:r>
            <a:r>
              <a:rPr b="1" lang="en">
                <a:solidFill>
                  <a:schemeClr val="dk2"/>
                </a:solidFill>
              </a:rPr>
              <a:t>Recency </a:t>
            </a:r>
            <a:r>
              <a:rPr b="1" lang="en">
                <a:solidFill>
                  <a:schemeClr val="dk2"/>
                </a:solidFill>
              </a:rPr>
              <a:t>(z= -0.1153) . AND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Monetary &amp; Recency (z= -0.0968).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12121"/>
              </a:solidFill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 rotWithShape="1">
          <a:blip r:embed="rId3">
            <a:alphaModFix/>
          </a:blip>
          <a:srcRect b="0" l="0" r="0" t="12572"/>
          <a:stretch/>
        </p:blipFill>
        <p:spPr>
          <a:xfrm>
            <a:off x="0" y="0"/>
            <a:ext cx="9144001" cy="33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/>
        </p:nvSpPr>
        <p:spPr>
          <a:xfrm>
            <a:off x="325963" y="3335250"/>
            <a:ext cx="5598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325975" y="2812850"/>
            <a:ext cx="5848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2"/>
                </a:highlight>
              </a:rPr>
              <a:t>Customer </a:t>
            </a:r>
            <a:r>
              <a:rPr b="1" lang="en">
                <a:solidFill>
                  <a:schemeClr val="dk2"/>
                </a:solidFill>
                <a:highlight>
                  <a:schemeClr val="lt2"/>
                </a:highlight>
              </a:rPr>
              <a:t>Comparison</a:t>
            </a:r>
            <a:r>
              <a:rPr b="1" lang="en">
                <a:solidFill>
                  <a:schemeClr val="dk2"/>
                </a:solidFill>
                <a:highlight>
                  <a:schemeClr val="lt2"/>
                </a:highlight>
              </a:rPr>
              <a:t> by RFM </a:t>
            </a:r>
            <a:r>
              <a:rPr b="1" lang="en">
                <a:solidFill>
                  <a:schemeClr val="dk2"/>
                </a:solidFill>
                <a:highlight>
                  <a:schemeClr val="lt2"/>
                </a:highlight>
              </a:rPr>
              <a:t>Segments</a:t>
            </a:r>
            <a:r>
              <a:rPr b="1" lang="en">
                <a:solidFill>
                  <a:schemeClr val="dk2"/>
                </a:solidFill>
                <a:highlight>
                  <a:schemeClr val="lt2"/>
                </a:highlight>
              </a:rPr>
              <a:t> based on RFM Score.</a:t>
            </a:r>
            <a:endParaRPr b="1">
              <a:solidFill>
                <a:schemeClr val="dk2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1. VIP_customers are 1682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2. Loyal customers are 1373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3. Potential Loyalist are 516,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4. Cant_lose customers are 382 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5.Lost_customers are 385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12121"/>
              </a:solidFill>
            </a:endParaRPr>
          </a:p>
        </p:txBody>
      </p:sp>
      <p:pic>
        <p:nvPicPr>
          <p:cNvPr id="325" name="Google Shape;325;p19"/>
          <p:cNvPicPr preferRelativeResize="0"/>
          <p:nvPr/>
        </p:nvPicPr>
        <p:blipFill rotWithShape="1">
          <a:blip r:embed="rId3">
            <a:alphaModFix/>
          </a:blip>
          <a:srcRect b="0" l="0" r="0" t="11457"/>
          <a:stretch/>
        </p:blipFill>
        <p:spPr>
          <a:xfrm>
            <a:off x="0" y="93750"/>
            <a:ext cx="9144001" cy="281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0"/>
          <p:cNvPicPr preferRelativeResize="0"/>
          <p:nvPr/>
        </p:nvPicPr>
        <p:blipFill rotWithShape="1">
          <a:blip r:embed="rId3">
            <a:alphaModFix/>
          </a:blip>
          <a:srcRect b="0" l="0" r="1409" t="11801"/>
          <a:stretch/>
        </p:blipFill>
        <p:spPr>
          <a:xfrm>
            <a:off x="-99700" y="0"/>
            <a:ext cx="9020600" cy="3321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 txBox="1"/>
          <p:nvPr/>
        </p:nvSpPr>
        <p:spPr>
          <a:xfrm>
            <a:off x="80375" y="3161100"/>
            <a:ext cx="88941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highlight>
                  <a:srgbClr val="FFFFFF"/>
                </a:highlight>
              </a:rPr>
              <a:t>1.VIP_customers: Mean value, Recency Score is 3.39,Frequency is 3.56 &amp; Monetary_Value 3.55</a:t>
            </a:r>
            <a:endParaRPr b="1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highlight>
                  <a:srgbClr val="FFFFFF"/>
                </a:highlight>
              </a:rPr>
              <a:t>2.Loyal_Customers:Mean values of Recency Score is 2.44,Frequency is 2.25 &amp; Monetary_Value 2.29 </a:t>
            </a:r>
            <a:endParaRPr b="1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highlight>
                  <a:srgbClr val="FFFFFF"/>
                </a:highlight>
              </a:rPr>
              <a:t>3.Potential_Loyalist: Mean values of Recency Score is 1.72,Frequency is 1.64 &amp; Monetary_Value 1.73 </a:t>
            </a:r>
            <a:endParaRPr b="1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highlight>
                  <a:srgbClr val="FFFFFF"/>
                </a:highlight>
              </a:rPr>
              <a:t>4.Cant_Lose:Mean values of Recency Score is 1.46,Frequency is 1.25 &amp; Monetary_Value 1.27</a:t>
            </a:r>
            <a:endParaRPr b="1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ctrTitle"/>
          </p:nvPr>
        </p:nvSpPr>
        <p:spPr>
          <a:xfrm>
            <a:off x="455425" y="182049"/>
            <a:ext cx="72663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Conclusion and Next Steps</a:t>
            </a:r>
            <a:endParaRPr sz="2100">
              <a:highlight>
                <a:schemeClr val="lt2"/>
              </a:highlight>
            </a:endParaRPr>
          </a:p>
        </p:txBody>
      </p:sp>
      <p:sp>
        <p:nvSpPr>
          <p:cNvPr id="337" name="Google Shape;337;p21"/>
          <p:cNvSpPr txBox="1"/>
          <p:nvPr>
            <p:ph idx="1" type="subTitle"/>
          </p:nvPr>
        </p:nvSpPr>
        <p:spPr>
          <a:xfrm>
            <a:off x="455425" y="705250"/>
            <a:ext cx="7849200" cy="5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1.Reduce the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churn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of customers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2.Customer segmentation can help tailor marketing efforts for increased engagement.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3.Insights gathered can guide product development and customer service enhancements.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4.Understanding customer trends fuels growth and improves satisfaction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5.ROI on marketing of RFM customer segments can be ascertained.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.RFM analysis facilitates Increase revenue &amp; Profits.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220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Further data analysis of all RFM_Customer_Segement of Xpreskart company is recommended.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Thank you for your kind attention, and let's embrace Data analytics for Business success!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