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082e78d2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082e78d2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c082e78d2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c082e78d2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082e78d2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082e78d2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082e78d2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082e78d2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082e78d2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082e78d2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082e78d2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c082e78d2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082e78d2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082e78d2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082e78d2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082e78d2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082e78d2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082e78d2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082e78d2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c082e78d2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082e78d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082e78d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082e78d2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082e78d2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c082e78d2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c082e78d2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082e78d2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082e78d2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082e78d2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082e78d2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082e78d2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082e78d2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082e78d2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082e78d2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082e78d2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082e78d2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082e78d2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082e78d2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082e78d2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082e78d2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5214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solidFill>
                  <a:srgbClr val="1155CC"/>
                </a:solidFill>
              </a:rPr>
              <a:t>Capstone Project:</a:t>
            </a:r>
            <a:endParaRPr b="1" u="sng">
              <a:solidFill>
                <a:srgbClr val="1155CC"/>
              </a:solidFill>
            </a:endParaRPr>
          </a:p>
        </p:txBody>
      </p:sp>
      <p:sp>
        <p:nvSpPr>
          <p:cNvPr id="129" name="Google Shape;129;p13"/>
          <p:cNvSpPr txBox="1"/>
          <p:nvPr>
            <p:ph idx="1" type="subTitle"/>
          </p:nvPr>
        </p:nvSpPr>
        <p:spPr>
          <a:xfrm>
            <a:off x="215675" y="2066025"/>
            <a:ext cx="8520600" cy="1437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 sz="7139"/>
              <a:t>Google </a:t>
            </a:r>
            <a:r>
              <a:rPr b="1" lang="en" sz="7139"/>
              <a:t>Play Store Apps</a:t>
            </a:r>
            <a:endParaRPr b="1" sz="7139"/>
          </a:p>
          <a:p>
            <a:pPr indent="0" lvl="0" marL="0" rtl="0" algn="ctr">
              <a:spcBef>
                <a:spcPts val="0"/>
              </a:spcBef>
              <a:spcAft>
                <a:spcPts val="0"/>
              </a:spcAft>
              <a:buNone/>
            </a:pPr>
            <a:r>
              <a:t/>
            </a:r>
            <a:endParaRPr b="1" sz="6658"/>
          </a:p>
          <a:p>
            <a:pPr indent="0" lvl="0" marL="0" rtl="0" algn="ctr">
              <a:spcBef>
                <a:spcPts val="0"/>
              </a:spcBef>
              <a:spcAft>
                <a:spcPts val="0"/>
              </a:spcAft>
              <a:buNone/>
            </a:pPr>
            <a:r>
              <a:rPr lang="en" sz="5815"/>
              <a:t>Exploratory Data Analysis</a:t>
            </a:r>
            <a:endParaRPr sz="5815"/>
          </a:p>
        </p:txBody>
      </p:sp>
      <p:sp>
        <p:nvSpPr>
          <p:cNvPr id="130" name="Google Shape;130;p13"/>
          <p:cNvSpPr txBox="1"/>
          <p:nvPr/>
        </p:nvSpPr>
        <p:spPr>
          <a:xfrm>
            <a:off x="589800" y="3648450"/>
            <a:ext cx="32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FEFEF"/>
                </a:solidFill>
                <a:highlight>
                  <a:srgbClr val="0B5394"/>
                </a:highlight>
                <a:latin typeface="Calibri"/>
                <a:ea typeface="Calibri"/>
                <a:cs typeface="Calibri"/>
                <a:sym typeface="Calibri"/>
              </a:rPr>
              <a:t>By:- Shaik Yaseen Mahemood</a:t>
            </a:r>
            <a:endParaRPr b="1">
              <a:solidFill>
                <a:srgbClr val="EFEFEF"/>
              </a:solidFill>
              <a:highlight>
                <a:srgbClr val="0B5394"/>
              </a:highlight>
              <a:latin typeface="Calibri"/>
              <a:ea typeface="Calibri"/>
              <a:cs typeface="Calibri"/>
              <a:sym typeface="Calibri"/>
            </a:endParaRPr>
          </a:p>
        </p:txBody>
      </p:sp>
      <p:sp>
        <p:nvSpPr>
          <p:cNvPr id="131" name="Google Shape;131;p13"/>
          <p:cNvSpPr txBox="1"/>
          <p:nvPr/>
        </p:nvSpPr>
        <p:spPr>
          <a:xfrm>
            <a:off x="5129775" y="3648450"/>
            <a:ext cx="360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9D9D9"/>
                </a:solidFill>
                <a:highlight>
                  <a:srgbClr val="0B5394"/>
                </a:highlight>
                <a:latin typeface="Calibri"/>
                <a:ea typeface="Calibri"/>
                <a:cs typeface="Calibri"/>
                <a:sym typeface="Calibri"/>
              </a:rPr>
              <a:t>shaikyaseenmahemood2000@gmail.com</a:t>
            </a:r>
            <a:endParaRPr b="1" sz="1500">
              <a:solidFill>
                <a:srgbClr val="D9D9D9"/>
              </a:solidFill>
              <a:highlight>
                <a:srgbClr val="0B5394"/>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nvSpPr>
        <p:spPr>
          <a:xfrm>
            <a:off x="337000" y="381950"/>
            <a:ext cx="962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D5D5D5"/>
                </a:solidFill>
                <a:highlight>
                  <a:srgbClr val="383838"/>
                </a:highlight>
                <a:latin typeface="Roboto"/>
                <a:ea typeface="Roboto"/>
                <a:cs typeface="Roboto"/>
                <a:sym typeface="Roboto"/>
              </a:rPr>
              <a:t>what are the top categories in the play store, which contains the highest number of apps?</a:t>
            </a:r>
            <a:endParaRPr sz="1800"/>
          </a:p>
        </p:txBody>
      </p:sp>
      <p:pic>
        <p:nvPicPr>
          <p:cNvPr id="178" name="Google Shape;178;p22"/>
          <p:cNvPicPr preferRelativeResize="0"/>
          <p:nvPr/>
        </p:nvPicPr>
        <p:blipFill>
          <a:blip r:embed="rId3">
            <a:alphaModFix/>
          </a:blip>
          <a:stretch>
            <a:fillRect/>
          </a:stretch>
        </p:blipFill>
        <p:spPr>
          <a:xfrm>
            <a:off x="356575" y="813050"/>
            <a:ext cx="8430850" cy="3260600"/>
          </a:xfrm>
          <a:prstGeom prst="rect">
            <a:avLst/>
          </a:prstGeom>
          <a:noFill/>
          <a:ln>
            <a:noFill/>
          </a:ln>
        </p:spPr>
      </p:pic>
      <p:sp>
        <p:nvSpPr>
          <p:cNvPr id="179" name="Google Shape;179;p22"/>
          <p:cNvSpPr txBox="1"/>
          <p:nvPr/>
        </p:nvSpPr>
        <p:spPr>
          <a:xfrm>
            <a:off x="210300" y="4197075"/>
            <a:ext cx="872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D5D5D5"/>
                </a:solidFill>
                <a:highlight>
                  <a:srgbClr val="383838"/>
                </a:highlight>
                <a:latin typeface="Roboto"/>
                <a:ea typeface="Roboto"/>
                <a:cs typeface="Roboto"/>
                <a:sym typeface="Roboto"/>
              </a:rPr>
              <a:t>So there are all total of 33 categories in the dataset from the above output we can come to the conclusion that in the play store most of the apps are under Family &amp; Game category and least are of Beauty &amp; Comics Category.</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348300" y="206250"/>
            <a:ext cx="844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5D5D5"/>
                </a:solidFill>
                <a:highlight>
                  <a:srgbClr val="383838"/>
                </a:highlight>
                <a:latin typeface="Roboto"/>
                <a:ea typeface="Roboto"/>
                <a:cs typeface="Roboto"/>
                <a:sym typeface="Roboto"/>
              </a:rPr>
              <a:t>Which category of Apps from the ‘Content Rating’ column is found more on the play store?</a:t>
            </a:r>
            <a:endParaRPr sz="1700">
              <a:latin typeface="Calibri"/>
              <a:ea typeface="Calibri"/>
              <a:cs typeface="Calibri"/>
              <a:sym typeface="Calibri"/>
            </a:endParaRPr>
          </a:p>
        </p:txBody>
      </p:sp>
      <p:pic>
        <p:nvPicPr>
          <p:cNvPr id="185" name="Google Shape;185;p23"/>
          <p:cNvPicPr preferRelativeResize="0"/>
          <p:nvPr/>
        </p:nvPicPr>
        <p:blipFill>
          <a:blip r:embed="rId3">
            <a:alphaModFix/>
          </a:blip>
          <a:stretch>
            <a:fillRect/>
          </a:stretch>
        </p:blipFill>
        <p:spPr>
          <a:xfrm>
            <a:off x="152400" y="562350"/>
            <a:ext cx="5331699" cy="4428750"/>
          </a:xfrm>
          <a:prstGeom prst="rect">
            <a:avLst/>
          </a:prstGeom>
          <a:noFill/>
          <a:ln>
            <a:noFill/>
          </a:ln>
        </p:spPr>
      </p:pic>
      <p:sp>
        <p:nvSpPr>
          <p:cNvPr id="186" name="Google Shape;186;p23"/>
          <p:cNvSpPr txBox="1"/>
          <p:nvPr/>
        </p:nvSpPr>
        <p:spPr>
          <a:xfrm>
            <a:off x="5526850" y="876200"/>
            <a:ext cx="289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5D5D5"/>
                </a:solidFill>
                <a:highlight>
                  <a:srgbClr val="383838"/>
                </a:highlight>
                <a:latin typeface="Roboto"/>
                <a:ea typeface="Roboto"/>
                <a:cs typeface="Roboto"/>
                <a:sym typeface="Roboto"/>
              </a:rPr>
              <a:t>From the above plot, we can see that the Everyone category has the highest number of apps.</a:t>
            </a: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381925" y="381925"/>
            <a:ext cx="82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D5D5D5"/>
                </a:solidFill>
                <a:highlight>
                  <a:srgbClr val="383838"/>
                </a:highlight>
                <a:latin typeface="Roboto"/>
                <a:ea typeface="Roboto"/>
                <a:cs typeface="Roboto"/>
                <a:sym typeface="Roboto"/>
              </a:rPr>
              <a:t>Let’s have a look at the distribution of the ratings of the data frame.</a:t>
            </a:r>
            <a:endParaRPr sz="1800">
              <a:latin typeface="Calibri"/>
              <a:ea typeface="Calibri"/>
              <a:cs typeface="Calibri"/>
              <a:sym typeface="Calibri"/>
            </a:endParaRPr>
          </a:p>
        </p:txBody>
      </p:sp>
      <p:pic>
        <p:nvPicPr>
          <p:cNvPr id="192" name="Google Shape;192;p24"/>
          <p:cNvPicPr preferRelativeResize="0"/>
          <p:nvPr/>
        </p:nvPicPr>
        <p:blipFill>
          <a:blip r:embed="rId3">
            <a:alphaModFix/>
          </a:blip>
          <a:stretch>
            <a:fillRect/>
          </a:stretch>
        </p:blipFill>
        <p:spPr>
          <a:xfrm>
            <a:off x="152400" y="965425"/>
            <a:ext cx="6421059" cy="4025675"/>
          </a:xfrm>
          <a:prstGeom prst="rect">
            <a:avLst/>
          </a:prstGeom>
          <a:noFill/>
          <a:ln>
            <a:noFill/>
          </a:ln>
        </p:spPr>
      </p:pic>
      <p:sp>
        <p:nvSpPr>
          <p:cNvPr id="193" name="Google Shape;193;p24"/>
          <p:cNvSpPr txBox="1"/>
          <p:nvPr/>
        </p:nvSpPr>
        <p:spPr>
          <a:xfrm>
            <a:off x="6748275" y="1056125"/>
            <a:ext cx="2112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highlight>
                  <a:schemeClr val="dk1"/>
                </a:highlight>
                <a:latin typeface="Roboto"/>
                <a:ea typeface="Roboto"/>
                <a:cs typeface="Roboto"/>
                <a:sym typeface="Roboto"/>
              </a:rPr>
              <a:t>From the above graph, we can come to the conclusion that most of the apps in the google play store are rated between 3.5 to 5.1</a:t>
            </a:r>
            <a:endParaRPr sz="1700">
              <a:solidFill>
                <a:schemeClr val="dk2"/>
              </a:solidFill>
              <a:highlight>
                <a:schemeClr val="dk1"/>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359475" y="404400"/>
            <a:ext cx="7863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D5D5D5"/>
                </a:solidFill>
                <a:highlight>
                  <a:srgbClr val="383838"/>
                </a:highlight>
                <a:latin typeface="Roboto"/>
                <a:ea typeface="Roboto"/>
                <a:cs typeface="Roboto"/>
                <a:sym typeface="Roboto"/>
              </a:rPr>
              <a:t>Let’s plot a visualization graph to view what portion of the apps in the play store are paid and free.</a:t>
            </a:r>
            <a:endParaRPr sz="1800">
              <a:latin typeface="Calibri"/>
              <a:ea typeface="Calibri"/>
              <a:cs typeface="Calibri"/>
              <a:sym typeface="Calibri"/>
            </a:endParaRPr>
          </a:p>
        </p:txBody>
      </p:sp>
      <p:pic>
        <p:nvPicPr>
          <p:cNvPr id="199" name="Google Shape;199;p25"/>
          <p:cNvPicPr preferRelativeResize="0"/>
          <p:nvPr/>
        </p:nvPicPr>
        <p:blipFill>
          <a:blip r:embed="rId3">
            <a:alphaModFix/>
          </a:blip>
          <a:stretch>
            <a:fillRect/>
          </a:stretch>
        </p:blipFill>
        <p:spPr>
          <a:xfrm>
            <a:off x="454150" y="1081500"/>
            <a:ext cx="4373876" cy="3757200"/>
          </a:xfrm>
          <a:prstGeom prst="rect">
            <a:avLst/>
          </a:prstGeom>
          <a:noFill/>
          <a:ln>
            <a:noFill/>
          </a:ln>
        </p:spPr>
      </p:pic>
      <p:sp>
        <p:nvSpPr>
          <p:cNvPr id="200" name="Google Shape;200;p25"/>
          <p:cNvSpPr txBox="1"/>
          <p:nvPr/>
        </p:nvSpPr>
        <p:spPr>
          <a:xfrm>
            <a:off x="5374550" y="1397900"/>
            <a:ext cx="27411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b="1" lang="en" sz="1500">
                <a:solidFill>
                  <a:schemeClr val="dk2"/>
                </a:solidFill>
                <a:highlight>
                  <a:schemeClr val="dk1"/>
                </a:highlight>
                <a:latin typeface="Roboto"/>
                <a:ea typeface="Roboto"/>
                <a:cs typeface="Roboto"/>
                <a:sym typeface="Roboto"/>
              </a:rPr>
              <a:t>From the above graph, we can see that 92%(Approx.) of apps in the google play store are free and 8%(Approx.) are paid</a:t>
            </a:r>
            <a:endParaRPr sz="1700">
              <a:solidFill>
                <a:schemeClr val="dk2"/>
              </a:solidFill>
              <a:highlight>
                <a:schemeClr val="dk1"/>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nvSpPr>
        <p:spPr>
          <a:xfrm>
            <a:off x="359475" y="516725"/>
            <a:ext cx="815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D5D5D5"/>
                </a:solidFill>
                <a:highlight>
                  <a:srgbClr val="383838"/>
                </a:highlight>
                <a:latin typeface="Roboto"/>
                <a:ea typeface="Roboto"/>
                <a:cs typeface="Roboto"/>
                <a:sym typeface="Roboto"/>
              </a:rPr>
              <a:t>Which category App’s have the most number of installs?</a:t>
            </a:r>
            <a:endParaRPr sz="1900">
              <a:latin typeface="Calibri"/>
              <a:ea typeface="Calibri"/>
              <a:cs typeface="Calibri"/>
              <a:sym typeface="Calibri"/>
            </a:endParaRPr>
          </a:p>
        </p:txBody>
      </p:sp>
      <p:pic>
        <p:nvPicPr>
          <p:cNvPr id="206" name="Google Shape;206;p26"/>
          <p:cNvPicPr preferRelativeResize="0"/>
          <p:nvPr/>
        </p:nvPicPr>
        <p:blipFill>
          <a:blip r:embed="rId3">
            <a:alphaModFix/>
          </a:blip>
          <a:stretch>
            <a:fillRect/>
          </a:stretch>
        </p:blipFill>
        <p:spPr>
          <a:xfrm>
            <a:off x="152400" y="1038425"/>
            <a:ext cx="6143011" cy="3952675"/>
          </a:xfrm>
          <a:prstGeom prst="rect">
            <a:avLst/>
          </a:prstGeom>
          <a:noFill/>
          <a:ln>
            <a:noFill/>
          </a:ln>
        </p:spPr>
      </p:pic>
      <p:sp>
        <p:nvSpPr>
          <p:cNvPr id="207" name="Google Shape;207;p26"/>
          <p:cNvSpPr txBox="1"/>
          <p:nvPr/>
        </p:nvSpPr>
        <p:spPr>
          <a:xfrm>
            <a:off x="6515375" y="1280600"/>
            <a:ext cx="1999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D5D5D5"/>
                </a:solidFill>
                <a:highlight>
                  <a:srgbClr val="383838"/>
                </a:highlight>
                <a:latin typeface="Roboto"/>
                <a:ea typeface="Roboto"/>
                <a:cs typeface="Roboto"/>
                <a:sym typeface="Roboto"/>
              </a:rPr>
              <a:t>From the above visualization, it can be interpreted that the top categories with the highest installs are Game, Family, Communication, News &amp; Magazines, &amp; Tools.</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426875" y="516725"/>
            <a:ext cx="7998300" cy="8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50">
                <a:solidFill>
                  <a:srgbClr val="D5D5D5"/>
                </a:solidFill>
                <a:highlight>
                  <a:srgbClr val="383838"/>
                </a:highlight>
                <a:latin typeface="Roboto"/>
                <a:ea typeface="Roboto"/>
                <a:cs typeface="Roboto"/>
                <a:sym typeface="Roboto"/>
              </a:rPr>
              <a:t>What are the Top 10 installed apps in any category?</a:t>
            </a:r>
            <a:endParaRPr b="1"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152400" y="932700"/>
            <a:ext cx="4008575" cy="3838950"/>
          </a:xfrm>
          <a:prstGeom prst="rect">
            <a:avLst/>
          </a:prstGeom>
          <a:noFill/>
          <a:ln>
            <a:noFill/>
          </a:ln>
        </p:spPr>
      </p:pic>
      <p:sp>
        <p:nvSpPr>
          <p:cNvPr id="214" name="Google Shape;214;p27"/>
          <p:cNvSpPr txBox="1"/>
          <p:nvPr/>
        </p:nvSpPr>
        <p:spPr>
          <a:xfrm>
            <a:off x="4223775" y="1437875"/>
            <a:ext cx="4493400" cy="297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950">
                <a:solidFill>
                  <a:srgbClr val="D5D5D5"/>
                </a:solidFill>
                <a:highlight>
                  <a:srgbClr val="383838"/>
                </a:highlight>
                <a:latin typeface="Roboto"/>
                <a:ea typeface="Roboto"/>
                <a:cs typeface="Roboto"/>
                <a:sym typeface="Roboto"/>
              </a:rPr>
              <a:t>From the above graph, we can see that in the Sports category FIFA Soccer, and Dream League Soccer 2018 has the highest installs. In the same way by passing different category names to the function, we can get the top 10 installed apps.</a:t>
            </a:r>
            <a:endParaRPr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nvSpPr>
        <p:spPr>
          <a:xfrm>
            <a:off x="337000" y="381925"/>
            <a:ext cx="8245200" cy="8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50">
                <a:solidFill>
                  <a:srgbClr val="D5D5D5"/>
                </a:solidFill>
                <a:highlight>
                  <a:srgbClr val="383838"/>
                </a:highlight>
                <a:latin typeface="Roboto"/>
                <a:ea typeface="Roboto"/>
                <a:cs typeface="Roboto"/>
                <a:sym typeface="Roboto"/>
              </a:rPr>
              <a:t>Which are the top 10 expensive Apps in the play store?</a:t>
            </a:r>
            <a:endParaRPr b="1"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latin typeface="Calibri"/>
              <a:ea typeface="Calibri"/>
              <a:cs typeface="Calibri"/>
              <a:sym typeface="Calibri"/>
            </a:endParaRPr>
          </a:p>
        </p:txBody>
      </p:sp>
      <p:pic>
        <p:nvPicPr>
          <p:cNvPr id="220" name="Google Shape;220;p28"/>
          <p:cNvPicPr preferRelativeResize="0"/>
          <p:nvPr/>
        </p:nvPicPr>
        <p:blipFill>
          <a:blip r:embed="rId3">
            <a:alphaModFix/>
          </a:blip>
          <a:stretch>
            <a:fillRect/>
          </a:stretch>
        </p:blipFill>
        <p:spPr>
          <a:xfrm>
            <a:off x="337000" y="926225"/>
            <a:ext cx="4655624" cy="3816725"/>
          </a:xfrm>
          <a:prstGeom prst="rect">
            <a:avLst/>
          </a:prstGeom>
          <a:noFill/>
          <a:ln>
            <a:noFill/>
          </a:ln>
        </p:spPr>
      </p:pic>
      <p:sp>
        <p:nvSpPr>
          <p:cNvPr id="221" name="Google Shape;221;p28"/>
          <p:cNvSpPr txBox="1"/>
          <p:nvPr/>
        </p:nvSpPr>
        <p:spPr>
          <a:xfrm>
            <a:off x="5167375" y="1415400"/>
            <a:ext cx="3414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5D5D5"/>
                </a:solidFill>
                <a:highlight>
                  <a:srgbClr val="383838"/>
                </a:highlight>
                <a:latin typeface="Roboto"/>
                <a:ea typeface="Roboto"/>
                <a:cs typeface="Roboto"/>
                <a:sym typeface="Roboto"/>
              </a:rPr>
              <a:t>From the above graph, we can interpret that the App I am rich is the most expensive app in the google play store followed by I am Rich Premium. we also had to drop one-row data for this visualization because the language of the app was Chinese and it was messing with the pie chart, visualization.</a:t>
            </a:r>
            <a:endParaRPr sz="1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nvSpPr>
        <p:spPr>
          <a:xfrm>
            <a:off x="426875" y="471800"/>
            <a:ext cx="768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chemeClr val="dk2"/>
                </a:highlight>
                <a:latin typeface="Calibri"/>
                <a:ea typeface="Calibri"/>
                <a:cs typeface="Calibri"/>
                <a:sym typeface="Calibri"/>
              </a:rPr>
              <a:t>Which App has the  Highest reviews in the google play store</a:t>
            </a:r>
            <a:endParaRPr sz="1800">
              <a:solidFill>
                <a:schemeClr val="dk1"/>
              </a:solidFill>
              <a:highlight>
                <a:schemeClr val="dk2"/>
              </a:highlight>
              <a:latin typeface="Calibri"/>
              <a:ea typeface="Calibri"/>
              <a:cs typeface="Calibri"/>
              <a:sym typeface="Calibri"/>
            </a:endParaRPr>
          </a:p>
        </p:txBody>
      </p:sp>
      <p:sp>
        <p:nvSpPr>
          <p:cNvPr id="227" name="Google Shape;227;p29"/>
          <p:cNvSpPr txBox="1"/>
          <p:nvPr/>
        </p:nvSpPr>
        <p:spPr>
          <a:xfrm>
            <a:off x="426875" y="933500"/>
            <a:ext cx="8020800" cy="71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D4D4D4"/>
                </a:solidFill>
                <a:highlight>
                  <a:srgbClr val="1E1E1E"/>
                </a:highlight>
                <a:latin typeface="Courier New"/>
                <a:ea typeface="Courier New"/>
                <a:cs typeface="Courier New"/>
                <a:sym typeface="Courier New"/>
              </a:rPr>
              <a:t>Apps_with_Highest_rev = googlestore_df.sort_values</a:t>
            </a:r>
            <a:r>
              <a:rPr lang="en" sz="1450">
                <a:solidFill>
                  <a:srgbClr val="DCDCDC"/>
                </a:solidFill>
                <a:highlight>
                  <a:srgbClr val="1E1E1E"/>
                </a:highlight>
                <a:latin typeface="Courier New"/>
                <a:ea typeface="Courier New"/>
                <a:cs typeface="Courier New"/>
                <a:sym typeface="Courier New"/>
              </a:rPr>
              <a:t>(</a:t>
            </a:r>
            <a:r>
              <a:rPr lang="en" sz="1450">
                <a:solidFill>
                  <a:srgbClr val="D4D4D4"/>
                </a:solidFill>
                <a:highlight>
                  <a:srgbClr val="1E1E1E"/>
                </a:highlight>
                <a:latin typeface="Courier New"/>
                <a:ea typeface="Courier New"/>
                <a:cs typeface="Courier New"/>
                <a:sym typeface="Courier New"/>
              </a:rPr>
              <a:t>by=</a:t>
            </a:r>
            <a:r>
              <a:rPr lang="en" sz="1450">
                <a:solidFill>
                  <a:srgbClr val="CE9178"/>
                </a:solidFill>
                <a:highlight>
                  <a:srgbClr val="1E1E1E"/>
                </a:highlight>
                <a:latin typeface="Courier New"/>
                <a:ea typeface="Courier New"/>
                <a:cs typeface="Courier New"/>
                <a:sym typeface="Courier New"/>
              </a:rPr>
              <a:t>'Reviews'</a:t>
            </a:r>
            <a:r>
              <a:rPr lang="en" sz="1450">
                <a:solidFill>
                  <a:srgbClr val="DCDCDC"/>
                </a:solidFill>
                <a:highlight>
                  <a:srgbClr val="1E1E1E"/>
                </a:highlight>
                <a:latin typeface="Courier New"/>
                <a:ea typeface="Courier New"/>
                <a:cs typeface="Courier New"/>
                <a:sym typeface="Courier New"/>
              </a:rPr>
              <a:t>,</a:t>
            </a:r>
            <a:r>
              <a:rPr lang="en" sz="1450">
                <a:solidFill>
                  <a:srgbClr val="D4D4D4"/>
                </a:solidFill>
                <a:highlight>
                  <a:srgbClr val="1E1E1E"/>
                </a:highlight>
                <a:latin typeface="Courier New"/>
                <a:ea typeface="Courier New"/>
                <a:cs typeface="Courier New"/>
                <a:sym typeface="Courier New"/>
              </a:rPr>
              <a:t> ascending=</a:t>
            </a:r>
            <a:r>
              <a:rPr lang="en" sz="1450">
                <a:solidFill>
                  <a:srgbClr val="569CD6"/>
                </a:solidFill>
                <a:highlight>
                  <a:srgbClr val="1E1E1E"/>
                </a:highlight>
                <a:latin typeface="Courier New"/>
                <a:ea typeface="Courier New"/>
                <a:cs typeface="Courier New"/>
                <a:sym typeface="Courier New"/>
              </a:rPr>
              <a:t>False</a:t>
            </a:r>
            <a:r>
              <a:rPr lang="en" sz="1450">
                <a:solidFill>
                  <a:srgbClr val="DCDCDC"/>
                </a:solidFill>
                <a:highlight>
                  <a:srgbClr val="1E1E1E"/>
                </a:highlight>
                <a:latin typeface="Courier New"/>
                <a:ea typeface="Courier New"/>
                <a:cs typeface="Courier New"/>
                <a:sym typeface="Courier New"/>
              </a:rPr>
              <a:t>)</a:t>
            </a:r>
            <a:r>
              <a:rPr lang="en" sz="1450">
                <a:solidFill>
                  <a:srgbClr val="D4D4D4"/>
                </a:solidFill>
                <a:highlight>
                  <a:srgbClr val="1E1E1E"/>
                </a:highlight>
                <a:latin typeface="Courier New"/>
                <a:ea typeface="Courier New"/>
                <a:cs typeface="Courier New"/>
                <a:sym typeface="Courier New"/>
              </a:rPr>
              <a:t>.head</a:t>
            </a:r>
            <a:r>
              <a:rPr lang="en" sz="1450">
                <a:solidFill>
                  <a:srgbClr val="DCDCDC"/>
                </a:solidFill>
                <a:highlight>
                  <a:srgbClr val="1E1E1E"/>
                </a:highlight>
                <a:latin typeface="Courier New"/>
                <a:ea typeface="Courier New"/>
                <a:cs typeface="Courier New"/>
                <a:sym typeface="Courier New"/>
              </a:rPr>
              <a:t>(</a:t>
            </a:r>
            <a:r>
              <a:rPr lang="en" sz="1450">
                <a:solidFill>
                  <a:srgbClr val="B5CEA8"/>
                </a:solidFill>
                <a:highlight>
                  <a:srgbClr val="1E1E1E"/>
                </a:highlight>
                <a:latin typeface="Courier New"/>
                <a:ea typeface="Courier New"/>
                <a:cs typeface="Courier New"/>
                <a:sym typeface="Courier New"/>
              </a:rPr>
              <a:t>20</a:t>
            </a:r>
            <a:r>
              <a:rPr lang="en" sz="1450">
                <a:solidFill>
                  <a:srgbClr val="DCDCDC"/>
                </a:solidFill>
                <a:highlight>
                  <a:srgbClr val="1E1E1E"/>
                </a:highlight>
                <a:latin typeface="Courier New"/>
                <a:ea typeface="Courier New"/>
                <a:cs typeface="Courier New"/>
                <a:sym typeface="Courier New"/>
              </a:rPr>
              <a:t>)</a:t>
            </a:r>
            <a:endParaRPr sz="1450">
              <a:solidFill>
                <a:srgbClr val="DCDCDC"/>
              </a:solidFill>
              <a:highlight>
                <a:srgbClr val="1E1E1E"/>
              </a:highlight>
              <a:latin typeface="Courier New"/>
              <a:ea typeface="Courier New"/>
              <a:cs typeface="Courier New"/>
              <a:sym typeface="Courier New"/>
            </a:endParaRPr>
          </a:p>
        </p:txBody>
      </p:sp>
      <p:sp>
        <p:nvSpPr>
          <p:cNvPr id="228" name="Google Shape;228;p29"/>
          <p:cNvSpPr txBox="1"/>
          <p:nvPr/>
        </p:nvSpPr>
        <p:spPr>
          <a:xfrm>
            <a:off x="426875" y="1889325"/>
            <a:ext cx="8020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D5D5D5"/>
                </a:solidFill>
                <a:highlight>
                  <a:srgbClr val="383838"/>
                </a:highlight>
                <a:latin typeface="Roboto"/>
                <a:ea typeface="Roboto"/>
                <a:cs typeface="Roboto"/>
                <a:sym typeface="Roboto"/>
              </a:rPr>
              <a:t>From the above data frame we can interpret, and come to the conclusion that the Apps like Clash of Clans, Subway Surfers, Clash Royale, and Candy Crush Saga has the highest number of reviews on google play store.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nvSpPr>
        <p:spPr>
          <a:xfrm>
            <a:off x="381925" y="404400"/>
            <a:ext cx="8223000" cy="8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50">
                <a:solidFill>
                  <a:srgbClr val="D5D5D5"/>
                </a:solidFill>
                <a:highlight>
                  <a:srgbClr val="383838"/>
                </a:highlight>
                <a:latin typeface="Roboto"/>
                <a:ea typeface="Roboto"/>
                <a:cs typeface="Roboto"/>
                <a:sym typeface="Roboto"/>
              </a:rPr>
              <a:t>What are the count of Apps in different genres?</a:t>
            </a:r>
            <a:endParaRPr b="1"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latin typeface="Calibri"/>
              <a:ea typeface="Calibri"/>
              <a:cs typeface="Calibri"/>
              <a:sym typeface="Calibri"/>
            </a:endParaRPr>
          </a:p>
        </p:txBody>
      </p:sp>
      <p:pic>
        <p:nvPicPr>
          <p:cNvPr id="234" name="Google Shape;234;p30"/>
          <p:cNvPicPr preferRelativeResize="0"/>
          <p:nvPr/>
        </p:nvPicPr>
        <p:blipFill>
          <a:blip r:embed="rId3">
            <a:alphaModFix/>
          </a:blip>
          <a:stretch>
            <a:fillRect/>
          </a:stretch>
        </p:blipFill>
        <p:spPr>
          <a:xfrm>
            <a:off x="381925" y="899725"/>
            <a:ext cx="4957374" cy="3792235"/>
          </a:xfrm>
          <a:prstGeom prst="rect">
            <a:avLst/>
          </a:prstGeom>
          <a:noFill/>
          <a:ln>
            <a:noFill/>
          </a:ln>
        </p:spPr>
      </p:pic>
      <p:sp>
        <p:nvSpPr>
          <p:cNvPr id="235" name="Google Shape;235;p30"/>
          <p:cNvSpPr txBox="1"/>
          <p:nvPr/>
        </p:nvSpPr>
        <p:spPr>
          <a:xfrm>
            <a:off x="5339300" y="1384200"/>
            <a:ext cx="336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5D5D5"/>
                </a:solidFill>
                <a:highlight>
                  <a:srgbClr val="383838"/>
                </a:highlight>
                <a:latin typeface="Roboto"/>
                <a:ea typeface="Roboto"/>
                <a:cs typeface="Roboto"/>
                <a:sym typeface="Roboto"/>
              </a:rPr>
              <a:t>From the above visualization, we can see that the Highest Number of Apps found in the Tools and Entertainment genres followed by Education, Medical and many more.</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381925" y="426875"/>
            <a:ext cx="8133000" cy="8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50">
                <a:solidFill>
                  <a:srgbClr val="D5D5D5"/>
                </a:solidFill>
                <a:highlight>
                  <a:srgbClr val="383838"/>
                </a:highlight>
                <a:latin typeface="Roboto"/>
                <a:ea typeface="Roboto"/>
                <a:cs typeface="Roboto"/>
                <a:sym typeface="Roboto"/>
              </a:rPr>
              <a:t>Which are the apps that have made the highest_earning?</a:t>
            </a:r>
            <a:endParaRPr b="1"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241" name="Google Shape;241;p31"/>
          <p:cNvSpPr txBox="1"/>
          <p:nvPr/>
        </p:nvSpPr>
        <p:spPr>
          <a:xfrm>
            <a:off x="370675" y="988550"/>
            <a:ext cx="815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D5D5D5"/>
                </a:solidFill>
                <a:highlight>
                  <a:srgbClr val="383838"/>
                </a:highlight>
                <a:latin typeface="Roboto"/>
                <a:ea typeface="Roboto"/>
                <a:cs typeface="Roboto"/>
                <a:sym typeface="Roboto"/>
              </a:rPr>
              <a:t>For answering these questions we will need to perform some extra operation to the data frame, i.e., we will need to create a separate data frame, and then multiply the Price column and the Installs column in order to get the earning of any particular app. So, let's start the process.</a:t>
            </a:r>
            <a:endParaRPr>
              <a:latin typeface="Calibri"/>
              <a:ea typeface="Calibri"/>
              <a:cs typeface="Calibri"/>
              <a:sym typeface="Calibri"/>
            </a:endParaRPr>
          </a:p>
        </p:txBody>
      </p:sp>
      <p:pic>
        <p:nvPicPr>
          <p:cNvPr id="242" name="Google Shape;242;p31"/>
          <p:cNvPicPr preferRelativeResize="0"/>
          <p:nvPr/>
        </p:nvPicPr>
        <p:blipFill>
          <a:blip r:embed="rId3">
            <a:alphaModFix/>
          </a:blip>
          <a:stretch>
            <a:fillRect/>
          </a:stretch>
        </p:blipFill>
        <p:spPr>
          <a:xfrm>
            <a:off x="452625" y="1752425"/>
            <a:ext cx="4800600" cy="3086875"/>
          </a:xfrm>
          <a:prstGeom prst="rect">
            <a:avLst/>
          </a:prstGeom>
          <a:noFill/>
          <a:ln>
            <a:noFill/>
          </a:ln>
        </p:spPr>
      </p:pic>
      <p:sp>
        <p:nvSpPr>
          <p:cNvPr id="243" name="Google Shape;243;p31"/>
          <p:cNvSpPr txBox="1"/>
          <p:nvPr/>
        </p:nvSpPr>
        <p:spPr>
          <a:xfrm>
            <a:off x="5347100" y="1752425"/>
            <a:ext cx="2988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D5D5D5"/>
                </a:solidFill>
                <a:highlight>
                  <a:srgbClr val="383838"/>
                </a:highlight>
                <a:latin typeface="Roboto"/>
                <a:ea typeface="Roboto"/>
                <a:cs typeface="Roboto"/>
                <a:sym typeface="Roboto"/>
              </a:rPr>
              <a:t>W</a:t>
            </a:r>
            <a:r>
              <a:rPr b="1" lang="en" sz="1500">
                <a:solidFill>
                  <a:srgbClr val="D5D5D5"/>
                </a:solidFill>
                <a:highlight>
                  <a:srgbClr val="383838"/>
                </a:highlight>
                <a:latin typeface="Roboto"/>
                <a:ea typeface="Roboto"/>
                <a:cs typeface="Roboto"/>
                <a:sym typeface="Roboto"/>
              </a:rPr>
              <a:t>e have finally come to an end to our analysis, and hope that if you have reached till here it must have been interesting or useful to you.</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nvSpPr>
        <p:spPr>
          <a:xfrm>
            <a:off x="4759450" y="864100"/>
            <a:ext cx="39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7" name="Google Shape;137;p14"/>
          <p:cNvPicPr preferRelativeResize="0"/>
          <p:nvPr/>
        </p:nvPicPr>
        <p:blipFill>
          <a:blip r:embed="rId3">
            <a:alphaModFix/>
          </a:blip>
          <a:stretch>
            <a:fillRect/>
          </a:stretch>
        </p:blipFill>
        <p:spPr>
          <a:xfrm>
            <a:off x="216125" y="219450"/>
            <a:ext cx="8712224" cy="4745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nvSpPr>
        <p:spPr>
          <a:xfrm>
            <a:off x="269600" y="275100"/>
            <a:ext cx="8627400" cy="28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950">
                <a:solidFill>
                  <a:srgbClr val="D5D5D5"/>
                </a:solidFill>
                <a:highlight>
                  <a:srgbClr val="383838"/>
                </a:highlight>
                <a:latin typeface="Roboto"/>
                <a:ea typeface="Roboto"/>
                <a:cs typeface="Roboto"/>
                <a:sym typeface="Roboto"/>
              </a:rPr>
              <a:t>Conclusion</a:t>
            </a:r>
            <a:endParaRPr b="1" sz="1950">
              <a:solidFill>
                <a:srgbClr val="D5D5D5"/>
              </a:solidFill>
              <a:highlight>
                <a:srgbClr val="383838"/>
              </a:highlight>
              <a:latin typeface="Roboto"/>
              <a:ea typeface="Roboto"/>
              <a:cs typeface="Roboto"/>
              <a:sym typeface="Roboto"/>
            </a:endParaRPr>
          </a:p>
          <a:p>
            <a:pPr indent="0" lvl="0" marL="0" rtl="0" algn="l">
              <a:lnSpc>
                <a:spcPct val="115000"/>
              </a:lnSpc>
              <a:spcBef>
                <a:spcPts val="1200"/>
              </a:spcBef>
              <a:spcAft>
                <a:spcPts val="0"/>
              </a:spcAft>
              <a:buNone/>
            </a:pPr>
            <a:r>
              <a:rPr b="1" lang="en" sz="1200">
                <a:solidFill>
                  <a:srgbClr val="D5D5D5"/>
                </a:solidFill>
                <a:highlight>
                  <a:srgbClr val="383838"/>
                </a:highlight>
                <a:latin typeface="Roboto"/>
                <a:ea typeface="Roboto"/>
                <a:cs typeface="Roboto"/>
                <a:sym typeface="Roboto"/>
              </a:rPr>
              <a:t>Top categories on Google Playstore?</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Which category of Content is found more?</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Distribution of the ratings of the apps?</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What percentage of apps are Free and Paid?</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Which category of apps has the most number of installs?</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What are the Top 10 installed apps in different categories?</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D5D5D5"/>
                </a:solidFill>
                <a:highlight>
                  <a:srgbClr val="383838"/>
                </a:highlight>
                <a:latin typeface="Roboto"/>
                <a:ea typeface="Roboto"/>
                <a:cs typeface="Roboto"/>
                <a:sym typeface="Roboto"/>
              </a:rPr>
              <a:t>Which are the top expensive Apps? Which are the Apps with the highest number of reviews?</a:t>
            </a:r>
            <a:endParaRPr b="1"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500"/>
              </a:spcAft>
              <a:buNone/>
            </a:pPr>
            <a:r>
              <a:rPr b="1" lang="en" sz="1200">
                <a:solidFill>
                  <a:srgbClr val="D5D5D5"/>
                </a:solidFill>
                <a:highlight>
                  <a:srgbClr val="383838"/>
                </a:highlight>
                <a:latin typeface="Roboto"/>
                <a:ea typeface="Roboto"/>
                <a:cs typeface="Roboto"/>
                <a:sym typeface="Roboto"/>
              </a:rPr>
              <a:t>Count of Apps found in different genres?</a:t>
            </a:r>
            <a:r>
              <a:rPr lang="en" sz="1200">
                <a:solidFill>
                  <a:srgbClr val="D5D5D5"/>
                </a:solidFill>
                <a:highlight>
                  <a:srgbClr val="383838"/>
                </a:highlight>
                <a:latin typeface="Roboto"/>
                <a:ea typeface="Roboto"/>
                <a:cs typeface="Roboto"/>
                <a:sym typeface="Roboto"/>
              </a:rPr>
              <a:t> Which are the apps that have made the highest-earning?</a:t>
            </a:r>
            <a:endParaRPr sz="1200">
              <a:solidFill>
                <a:srgbClr val="D5D5D5"/>
              </a:solidFill>
              <a:highlight>
                <a:srgbClr val="38383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754375" y="685800"/>
            <a:ext cx="731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Calibri"/>
                <a:ea typeface="Calibri"/>
                <a:cs typeface="Calibri"/>
                <a:sym typeface="Calibri"/>
              </a:rPr>
              <a:t>THANK YOU FOR WATCHING MY VIDEO </a:t>
            </a:r>
            <a:endParaRPr b="1" sz="2800">
              <a:latin typeface="Calibri"/>
              <a:ea typeface="Calibri"/>
              <a:cs typeface="Calibri"/>
              <a:sym typeface="Calibri"/>
            </a:endParaRPr>
          </a:p>
        </p:txBody>
      </p:sp>
      <p:sp>
        <p:nvSpPr>
          <p:cNvPr id="254" name="Google Shape;254;p33"/>
          <p:cNvSpPr/>
          <p:nvPr/>
        </p:nvSpPr>
        <p:spPr>
          <a:xfrm>
            <a:off x="377075" y="473250"/>
            <a:ext cx="8202300" cy="419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425275" y="603450"/>
            <a:ext cx="8092500" cy="3936600"/>
          </a:xfrm>
          <a:prstGeom prst="roundRect">
            <a:avLst>
              <a:gd fmla="val 16667" name="adj"/>
            </a:avLst>
          </a:prstGeom>
          <a:solidFill>
            <a:srgbClr val="D9EAD3"/>
          </a:solidFill>
          <a:ln cap="flat" cmpd="sng" w="9525">
            <a:solidFill>
              <a:srgbClr val="D4D4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dk1"/>
                </a:solidFill>
                <a:highlight>
                  <a:srgbClr val="1E1E1E"/>
                </a:highlight>
                <a:latin typeface="Impact"/>
                <a:ea typeface="Impact"/>
                <a:cs typeface="Impact"/>
                <a:sym typeface="Impact"/>
              </a:rPr>
              <a:t>                                  </a:t>
            </a:r>
            <a:r>
              <a:rPr lang="en" sz="2300">
                <a:solidFill>
                  <a:schemeClr val="dk1"/>
                </a:solidFill>
                <a:highlight>
                  <a:srgbClr val="1E1E1E"/>
                </a:highlight>
                <a:latin typeface="Impact"/>
                <a:ea typeface="Impact"/>
                <a:cs typeface="Impact"/>
                <a:sym typeface="Impact"/>
              </a:rPr>
              <a:t>T</a:t>
            </a:r>
            <a:r>
              <a:rPr lang="en" sz="2400">
                <a:solidFill>
                  <a:schemeClr val="dk1"/>
                </a:solidFill>
                <a:highlight>
                  <a:srgbClr val="1E1E1E"/>
                </a:highlight>
                <a:latin typeface="Impact"/>
                <a:ea typeface="Impact"/>
                <a:cs typeface="Impact"/>
                <a:sym typeface="Impact"/>
              </a:rPr>
              <a:t>HANK </a:t>
            </a:r>
            <a:r>
              <a:rPr lang="en" sz="2200">
                <a:solidFill>
                  <a:schemeClr val="dk1"/>
                </a:solidFill>
                <a:highlight>
                  <a:srgbClr val="1E1E1E"/>
                </a:highlight>
                <a:latin typeface="Impact"/>
                <a:ea typeface="Impact"/>
                <a:cs typeface="Impact"/>
                <a:sym typeface="Impact"/>
              </a:rPr>
              <a:t>YOU FOR WATCHING MY VIDEO</a:t>
            </a:r>
            <a:endParaRPr sz="2200">
              <a:solidFill>
                <a:schemeClr val="dk1"/>
              </a:solidFill>
              <a:highlight>
                <a:srgbClr val="1E1E1E"/>
              </a:highlight>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152400" y="152400"/>
            <a:ext cx="8753475" cy="481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a:blip r:embed="rId3">
            <a:alphaModFix/>
          </a:blip>
          <a:stretch>
            <a:fillRect/>
          </a:stretch>
        </p:blipFill>
        <p:spPr>
          <a:xfrm>
            <a:off x="219475" y="181450"/>
            <a:ext cx="8721471" cy="475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52400" y="152400"/>
            <a:ext cx="8754846"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8"/>
          <p:cNvPicPr preferRelativeResize="0"/>
          <p:nvPr/>
        </p:nvPicPr>
        <p:blipFill>
          <a:blip r:embed="rId3">
            <a:alphaModFix/>
          </a:blip>
          <a:stretch>
            <a:fillRect/>
          </a:stretch>
        </p:blipFill>
        <p:spPr>
          <a:xfrm>
            <a:off x="152400" y="152400"/>
            <a:ext cx="8715375" cy="475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152400" y="152400"/>
            <a:ext cx="8743950" cy="471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0"/>
          <p:cNvPicPr preferRelativeResize="0"/>
          <p:nvPr/>
        </p:nvPicPr>
        <p:blipFill>
          <a:blip r:embed="rId3">
            <a:alphaModFix/>
          </a:blip>
          <a:stretch>
            <a:fillRect/>
          </a:stretch>
        </p:blipFill>
        <p:spPr>
          <a:xfrm>
            <a:off x="200025" y="214313"/>
            <a:ext cx="8743950" cy="471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1"/>
          <p:cNvPicPr preferRelativeResize="0"/>
          <p:nvPr/>
        </p:nvPicPr>
        <p:blipFill>
          <a:blip r:embed="rId3">
            <a:alphaModFix/>
          </a:blip>
          <a:stretch>
            <a:fillRect/>
          </a:stretch>
        </p:blipFill>
        <p:spPr>
          <a:xfrm>
            <a:off x="152400" y="152400"/>
            <a:ext cx="8753475" cy="47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