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Muli Bold" charset="1" panose="00000800000000000000"/>
      <p:regular r:id="rId18"/>
    </p:embeddedFont>
    <p:embeddedFont>
      <p:font typeface="Muli Bold Bold" charset="1" panose="00000900000000000000"/>
      <p:regular r:id="rId19"/>
    </p:embeddedFont>
    <p:embeddedFont>
      <p:font typeface="Muli Bold Italics" charset="1" panose="00000800000000000000"/>
      <p:regular r:id="rId20"/>
    </p:embeddedFont>
    <p:embeddedFont>
      <p:font typeface="Muli Bold Bold Italics" charset="1" panose="00000900000000000000"/>
      <p:regular r:id="rId21"/>
    </p:embeddedFont>
    <p:embeddedFont>
      <p:font typeface="Muli Regular" charset="1" panose="00000500000000000000"/>
      <p:regular r:id="rId22"/>
    </p:embeddedFont>
    <p:embeddedFont>
      <p:font typeface="Muli Regular Bold" charset="1" panose="00000700000000000000"/>
      <p:regular r:id="rId23"/>
    </p:embeddedFont>
    <p:embeddedFont>
      <p:font typeface="Muli Regular Italics" charset="1" panose="00000500000000000000"/>
      <p:regular r:id="rId24"/>
    </p:embeddedFont>
    <p:embeddedFont>
      <p:font typeface="Muli Regular Bold Italics" charset="1" panose="000007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0" y="2349230"/>
            <a:ext cx="3407728" cy="3402276"/>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sp>
        <p:nvSpPr>
          <p:cNvPr name="TextBox 4" id="4"/>
          <p:cNvSpPr txBox="true"/>
          <p:nvPr/>
        </p:nvSpPr>
        <p:spPr>
          <a:xfrm rot="0">
            <a:off x="2775108" y="1763268"/>
            <a:ext cx="15512892" cy="3034798"/>
          </a:xfrm>
          <a:prstGeom prst="rect">
            <a:avLst/>
          </a:prstGeom>
        </p:spPr>
        <p:txBody>
          <a:bodyPr anchor="t" rtlCol="false" tIns="0" lIns="0" bIns="0" rIns="0">
            <a:spAutoFit/>
          </a:bodyPr>
          <a:lstStyle/>
          <a:p>
            <a:pPr algn="ctr">
              <a:lnSpc>
                <a:spcPts val="11970"/>
              </a:lnSpc>
            </a:pPr>
            <a:r>
              <a:rPr lang="en-US" u="sng" sz="10399">
                <a:solidFill>
                  <a:srgbClr val="FFFFFF"/>
                </a:solidFill>
                <a:latin typeface="Muli Bold"/>
              </a:rPr>
              <a:t>Music Recommendation System</a:t>
            </a:r>
          </a:p>
        </p:txBody>
      </p:sp>
      <p:sp>
        <p:nvSpPr>
          <p:cNvPr name="TextBox 5" id="5"/>
          <p:cNvSpPr txBox="true"/>
          <p:nvPr/>
        </p:nvSpPr>
        <p:spPr>
          <a:xfrm rot="0">
            <a:off x="4231805" y="5153025"/>
            <a:ext cx="12599497" cy="1647484"/>
          </a:xfrm>
          <a:prstGeom prst="rect">
            <a:avLst/>
          </a:prstGeom>
        </p:spPr>
        <p:txBody>
          <a:bodyPr anchor="t" rtlCol="false" tIns="0" lIns="0" bIns="0" rIns="0">
            <a:spAutoFit/>
          </a:bodyPr>
          <a:lstStyle/>
          <a:p>
            <a:pPr algn="ctr">
              <a:lnSpc>
                <a:spcPts val="3360"/>
              </a:lnSpc>
            </a:pPr>
            <a:r>
              <a:rPr lang="en-US" sz="2800">
                <a:solidFill>
                  <a:srgbClr val="FFFFFF"/>
                </a:solidFill>
                <a:latin typeface="Muli Regular"/>
              </a:rPr>
              <a:t>AU1940034 Varun Deliwala</a:t>
            </a:r>
          </a:p>
          <a:p>
            <a:pPr algn="ctr">
              <a:lnSpc>
                <a:spcPts val="3360"/>
              </a:lnSpc>
            </a:pPr>
            <a:r>
              <a:rPr lang="en-US" sz="2800">
                <a:solidFill>
                  <a:srgbClr val="FFFFFF"/>
                </a:solidFill>
                <a:latin typeface="Arimo"/>
              </a:rPr>
              <a:t>AU1940142 Shail Patel</a:t>
            </a:r>
          </a:p>
          <a:p>
            <a:pPr algn="ctr">
              <a:lnSpc>
                <a:spcPts val="3360"/>
              </a:lnSpc>
            </a:pPr>
            <a:r>
              <a:rPr lang="en-US" sz="2800">
                <a:solidFill>
                  <a:srgbClr val="FFFFFF"/>
                </a:solidFill>
                <a:latin typeface="Arimo"/>
              </a:rPr>
              <a:t>AU1940267 Sahil Miskeen</a:t>
            </a:r>
          </a:p>
          <a:p>
            <a:pPr algn="ctr">
              <a:lnSpc>
                <a:spcPts val="3359"/>
              </a:lnSpc>
            </a:pPr>
          </a:p>
        </p:txBody>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478" y="4980"/>
            <a:ext cx="3402276" cy="1701138"/>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856342" y="5016815"/>
            <a:ext cx="3402276" cy="1701138"/>
          </a:xfrm>
          <a:prstGeom prst="rect">
            <a:avLst/>
          </a:prstGeom>
        </p:spPr>
      </p:pic>
      <p:grpSp>
        <p:nvGrpSpPr>
          <p:cNvPr name="Group 8" id="8"/>
          <p:cNvGrpSpPr/>
          <p:nvPr/>
        </p:nvGrpSpPr>
        <p:grpSpPr>
          <a:xfrm rot="0">
            <a:off x="14856342" y="6717953"/>
            <a:ext cx="3431658" cy="3423684"/>
            <a:chOff x="0" y="0"/>
            <a:chExt cx="4575544" cy="4564912"/>
          </a:xfrm>
        </p:grpSpPr>
        <p:sp>
          <p:nvSpPr>
            <p:cNvPr name="AutoShape 9" id="9"/>
            <p:cNvSpPr/>
            <p:nvPr/>
          </p:nvSpPr>
          <p:spPr>
            <a:xfrm rot="0">
              <a:off x="31907" y="0"/>
              <a:ext cx="4543637" cy="4564912"/>
            </a:xfrm>
            <a:prstGeom prst="rect">
              <a:avLst/>
            </a:prstGeom>
            <a:solidFill>
              <a:srgbClr val="FCBE04"/>
            </a:solidFill>
          </p:spPr>
        </p:sp>
        <p:grpSp>
          <p:nvGrpSpPr>
            <p:cNvPr name="Group 10" id="10"/>
            <p:cNvGrpSpPr>
              <a:grpSpLocks noChangeAspect="true"/>
            </p:cNvGrpSpPr>
            <p:nvPr/>
          </p:nvGrpSpPr>
          <p:grpSpPr>
            <a:xfrm rot="0">
              <a:off x="0" y="30226"/>
              <a:ext cx="4504461" cy="4504461"/>
              <a:chOff x="6705600" y="1371600"/>
              <a:chExt cx="10972800" cy="10972800"/>
            </a:xfrm>
          </p:grpSpPr>
          <p:sp>
            <p:nvSpPr>
              <p:cNvPr name="Freeform 11" id="11"/>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141414"/>
              </a:solidFill>
            </p:spPr>
          </p:sp>
        </p:grpSp>
        <p:sp>
          <p:nvSpPr>
            <p:cNvPr name="TextBox 12" id="12"/>
            <p:cNvSpPr txBox="true"/>
            <p:nvPr/>
          </p:nvSpPr>
          <p:spPr>
            <a:xfrm rot="0">
              <a:off x="644440" y="1820907"/>
              <a:ext cx="3215580" cy="846899"/>
            </a:xfrm>
            <a:prstGeom prst="rect">
              <a:avLst/>
            </a:prstGeom>
          </p:spPr>
          <p:txBody>
            <a:bodyPr anchor="t" rtlCol="false" tIns="0" lIns="0" bIns="0" rIns="0">
              <a:spAutoFit/>
            </a:bodyPr>
            <a:lstStyle/>
            <a:p>
              <a:pPr algn="ctr">
                <a:lnSpc>
                  <a:spcPts val="5314"/>
                </a:lnSpc>
              </a:pPr>
              <a:r>
                <a:rPr lang="en-US" sz="3795">
                  <a:solidFill>
                    <a:srgbClr val="FFFFFF"/>
                  </a:solidFill>
                  <a:latin typeface="Open Sans"/>
                </a:rPr>
                <a:t>GAN-Jedis</a:t>
              </a:r>
            </a:p>
          </p:txBody>
        </p:sp>
      </p:grpSp>
      <p:pic>
        <p:nvPicPr>
          <p:cNvPr name="Picture 13" id="13"/>
          <p:cNvPicPr>
            <a:picLocks noChangeAspect="true"/>
          </p:cNvPicPr>
          <p:nvPr/>
        </p:nvPicPr>
        <p:blipFill>
          <a:blip r:embed="rId6"/>
          <a:srcRect l="0" t="0" r="0" b="0"/>
          <a:stretch>
            <a:fillRect/>
          </a:stretch>
        </p:blipFill>
        <p:spPr>
          <a:xfrm flipH="false" flipV="false" rot="0">
            <a:off x="1452364" y="6470050"/>
            <a:ext cx="5558881" cy="3353858"/>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513076"/>
            <a:ext cx="8818216" cy="1834233"/>
          </a:xfrm>
          <a:prstGeom prst="rect">
            <a:avLst/>
          </a:prstGeom>
        </p:spPr>
        <p:txBody>
          <a:bodyPr anchor="t" rtlCol="false" tIns="0" lIns="0" bIns="0" rIns="0">
            <a:spAutoFit/>
          </a:bodyPr>
          <a:lstStyle/>
          <a:p>
            <a:pPr>
              <a:lnSpc>
                <a:spcPts val="7279"/>
              </a:lnSpc>
            </a:pPr>
            <a:r>
              <a:rPr lang="en-US" u="sng" sz="5599">
                <a:solidFill>
                  <a:srgbClr val="FFFFFF"/>
                </a:solidFill>
                <a:latin typeface="Muli Bold"/>
              </a:rPr>
              <a:t>CONTRIBUTION OF EACH MEMBER</a:t>
            </a:r>
          </a:p>
        </p:txBody>
      </p:sp>
      <p:grpSp>
        <p:nvGrpSpPr>
          <p:cNvPr name="Group 3" id="3"/>
          <p:cNvGrpSpPr/>
          <p:nvPr/>
        </p:nvGrpSpPr>
        <p:grpSpPr>
          <a:xfrm rot="0">
            <a:off x="1028700" y="2907260"/>
            <a:ext cx="4466057" cy="5265600"/>
            <a:chOff x="0" y="0"/>
            <a:chExt cx="5954743" cy="7020801"/>
          </a:xfrm>
        </p:grpSpPr>
        <p:sp>
          <p:nvSpPr>
            <p:cNvPr name="TextBox 4" id="4"/>
            <p:cNvSpPr txBox="true"/>
            <p:nvPr/>
          </p:nvSpPr>
          <p:spPr>
            <a:xfrm rot="0">
              <a:off x="0" y="1784802"/>
              <a:ext cx="5954743" cy="5235998"/>
            </a:xfrm>
            <a:prstGeom prst="rect">
              <a:avLst/>
            </a:prstGeom>
          </p:spPr>
          <p:txBody>
            <a:bodyPr anchor="t" rtlCol="false" tIns="0" lIns="0" bIns="0" rIns="0">
              <a:spAutoFit/>
            </a:bodyPr>
            <a:lstStyle/>
            <a:p>
              <a:pPr>
                <a:lnSpc>
                  <a:spcPts val="3920"/>
                </a:lnSpc>
              </a:pPr>
              <a:r>
                <a:rPr lang="en-US" u="sng" sz="2800">
                  <a:solidFill>
                    <a:srgbClr val="FFFFFF"/>
                  </a:solidFill>
                  <a:latin typeface="Muli Regular Bold"/>
                </a:rPr>
                <a:t>Varun Deliwala</a:t>
              </a:r>
            </a:p>
            <a:p>
              <a:pPr>
                <a:lnSpc>
                  <a:spcPts val="3920"/>
                </a:lnSpc>
              </a:pPr>
              <a:r>
                <a:rPr lang="en-US" sz="2800">
                  <a:solidFill>
                    <a:srgbClr val="FFFFFF"/>
                  </a:solidFill>
                  <a:latin typeface="Muli Regular"/>
                </a:rPr>
                <a:t>Picked up the dataset, decided about how the final design should look like. Looking up for dimensionality reduction techniques that best work with this dataset.</a:t>
              </a:r>
            </a:p>
          </p:txBody>
        </p:sp>
        <p:grpSp>
          <p:nvGrpSpPr>
            <p:cNvPr name="Group 5" id="5"/>
            <p:cNvGrpSpPr>
              <a:grpSpLocks noChangeAspect="true"/>
            </p:cNvGrpSpPr>
            <p:nvPr/>
          </p:nvGrpSpPr>
          <p:grpSpPr>
            <a:xfrm rot="0">
              <a:off x="0" y="0"/>
              <a:ext cx="1183764" cy="1183764"/>
              <a:chOff x="6705600" y="1371600"/>
              <a:chExt cx="10972800" cy="10972800"/>
            </a:xfrm>
          </p:grpSpPr>
          <p:sp>
            <p:nvSpPr>
              <p:cNvPr name="Freeform 6" id="6"/>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34B67C"/>
              </a:solidFill>
            </p:spPr>
          </p:sp>
        </p:grpSp>
      </p:grpSp>
      <p:grpSp>
        <p:nvGrpSpPr>
          <p:cNvPr name="Group 7" id="7"/>
          <p:cNvGrpSpPr/>
          <p:nvPr/>
        </p:nvGrpSpPr>
        <p:grpSpPr>
          <a:xfrm rot="0">
            <a:off x="6910971" y="5466685"/>
            <a:ext cx="4466057" cy="3791615"/>
            <a:chOff x="0" y="0"/>
            <a:chExt cx="5954743" cy="5055487"/>
          </a:xfrm>
        </p:grpSpPr>
        <p:sp>
          <p:nvSpPr>
            <p:cNvPr name="AutoShape 8" id="8"/>
            <p:cNvSpPr/>
            <p:nvPr/>
          </p:nvSpPr>
          <p:spPr>
            <a:xfrm rot="0">
              <a:off x="0" y="0"/>
              <a:ext cx="1194059" cy="1199650"/>
            </a:xfrm>
            <a:prstGeom prst="rect">
              <a:avLst/>
            </a:prstGeom>
            <a:solidFill>
              <a:srgbClr val="FCBE04"/>
            </a:solidFill>
          </p:spPr>
        </p:sp>
        <p:sp>
          <p:nvSpPr>
            <p:cNvPr name="TextBox 9" id="9"/>
            <p:cNvSpPr txBox="true"/>
            <p:nvPr/>
          </p:nvSpPr>
          <p:spPr>
            <a:xfrm rot="0">
              <a:off x="0" y="1800689"/>
              <a:ext cx="5954743" cy="3254798"/>
            </a:xfrm>
            <a:prstGeom prst="rect">
              <a:avLst/>
            </a:prstGeom>
          </p:spPr>
          <p:txBody>
            <a:bodyPr anchor="t" rtlCol="false" tIns="0" lIns="0" bIns="0" rIns="0">
              <a:spAutoFit/>
            </a:bodyPr>
            <a:lstStyle/>
            <a:p>
              <a:pPr algn="just">
                <a:lnSpc>
                  <a:spcPts val="3920"/>
                </a:lnSpc>
              </a:pPr>
              <a:r>
                <a:rPr lang="en-US" u="sng" sz="2800">
                  <a:solidFill>
                    <a:srgbClr val="FFFFFF"/>
                  </a:solidFill>
                  <a:latin typeface="Muli Regular Bold"/>
                </a:rPr>
                <a:t>Shail Patel</a:t>
              </a:r>
            </a:p>
            <a:p>
              <a:pPr algn="just">
                <a:lnSpc>
                  <a:spcPts val="3919"/>
                </a:lnSpc>
              </a:pPr>
              <a:r>
                <a:rPr lang="en-US" sz="2799">
                  <a:solidFill>
                    <a:srgbClr val="FFFFFF"/>
                  </a:solidFill>
                  <a:latin typeface="Muli Regular"/>
                </a:rPr>
                <a:t>Preprocessing on the dataset, working with the code. Visualizations and planning future tasks.</a:t>
              </a:r>
            </a:p>
          </p:txBody>
        </p:sp>
      </p:grpSp>
      <p:grpSp>
        <p:nvGrpSpPr>
          <p:cNvPr name="Group 10" id="10"/>
          <p:cNvGrpSpPr/>
          <p:nvPr/>
        </p:nvGrpSpPr>
        <p:grpSpPr>
          <a:xfrm rot="0">
            <a:off x="12793243" y="2907260"/>
            <a:ext cx="4466057" cy="5767189"/>
            <a:chOff x="0" y="0"/>
            <a:chExt cx="5954743" cy="7689586"/>
          </a:xfrm>
        </p:grpSpPr>
        <p:grpSp>
          <p:nvGrpSpPr>
            <p:cNvPr name="Group 11" id="11"/>
            <p:cNvGrpSpPr/>
            <p:nvPr/>
          </p:nvGrpSpPr>
          <p:grpSpPr>
            <a:xfrm rot="0">
              <a:off x="0" y="0"/>
              <a:ext cx="1194059" cy="1192149"/>
              <a:chOff x="0" y="0"/>
              <a:chExt cx="6350000" cy="6339840"/>
            </a:xfrm>
          </p:grpSpPr>
          <p:sp>
            <p:nvSpPr>
              <p:cNvPr name="Freeform 12" id="12"/>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sp>
          <p:nvSpPr>
            <p:cNvPr name="TextBox 13" id="13"/>
            <p:cNvSpPr txBox="true"/>
            <p:nvPr/>
          </p:nvSpPr>
          <p:spPr>
            <a:xfrm rot="0">
              <a:off x="0" y="1793188"/>
              <a:ext cx="5954743" cy="5896398"/>
            </a:xfrm>
            <a:prstGeom prst="rect">
              <a:avLst/>
            </a:prstGeom>
          </p:spPr>
          <p:txBody>
            <a:bodyPr anchor="t" rtlCol="false" tIns="0" lIns="0" bIns="0" rIns="0">
              <a:spAutoFit/>
            </a:bodyPr>
            <a:lstStyle/>
            <a:p>
              <a:pPr>
                <a:lnSpc>
                  <a:spcPts val="3920"/>
                </a:lnSpc>
              </a:pPr>
              <a:r>
                <a:rPr lang="en-US" u="sng" sz="2800">
                  <a:solidFill>
                    <a:srgbClr val="FFFFFF"/>
                  </a:solidFill>
                  <a:latin typeface="Muli Regular Bold"/>
                </a:rPr>
                <a:t>Sahil Miskeen</a:t>
              </a:r>
            </a:p>
            <a:p>
              <a:pPr>
                <a:lnSpc>
                  <a:spcPts val="3919"/>
                </a:lnSpc>
              </a:pPr>
              <a:r>
                <a:rPr lang="en-US" sz="2799">
                  <a:solidFill>
                    <a:srgbClr val="FFFFFF"/>
                  </a:solidFill>
                  <a:latin typeface="Muli Regular"/>
                </a:rPr>
                <a:t>Understanding the variables and how much each variable affects the song (has experience in music). Looking up for dimensionality reduction techniques that best work with this dataset.</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3989114" y="2841393"/>
            <a:ext cx="9090224" cy="1102479"/>
          </a:xfrm>
          <a:prstGeom prst="rect">
            <a:avLst/>
          </a:prstGeom>
        </p:spPr>
        <p:txBody>
          <a:bodyPr anchor="t" rtlCol="false" tIns="0" lIns="0" bIns="0" rIns="0">
            <a:spAutoFit/>
          </a:bodyPr>
          <a:lstStyle/>
          <a:p>
            <a:pPr algn="ctr">
              <a:lnSpc>
                <a:spcPts val="8625"/>
              </a:lnSpc>
            </a:pPr>
            <a:r>
              <a:rPr lang="en-US" u="sng" sz="7500">
                <a:solidFill>
                  <a:srgbClr val="FFFFFF"/>
                </a:solidFill>
                <a:latin typeface="Muli Bold"/>
              </a:rPr>
              <a:t>Future Work</a:t>
            </a:r>
          </a:p>
        </p:txBody>
      </p:sp>
      <p:sp>
        <p:nvSpPr>
          <p:cNvPr name="AutoShape 3" id="3"/>
          <p:cNvSpPr/>
          <p:nvPr/>
        </p:nvSpPr>
        <p:spPr>
          <a:xfrm rot="0">
            <a:off x="14880272" y="3408989"/>
            <a:ext cx="3407728" cy="3423684"/>
          </a:xfrm>
          <a:prstGeom prst="rect">
            <a:avLst/>
          </a:prstGeom>
          <a:solidFill>
            <a:srgbClr val="34B67C"/>
          </a:solidFill>
        </p:spPr>
      </p:sp>
      <p:grpSp>
        <p:nvGrpSpPr>
          <p:cNvPr name="Group 4" id="4"/>
          <p:cNvGrpSpPr/>
          <p:nvPr/>
        </p:nvGrpSpPr>
        <p:grpSpPr>
          <a:xfrm rot="0">
            <a:off x="14880272" y="3408989"/>
            <a:ext cx="3407728" cy="3402276"/>
            <a:chOff x="0" y="0"/>
            <a:chExt cx="6350000" cy="6339840"/>
          </a:xfrm>
        </p:grpSpPr>
        <p:sp>
          <p:nvSpPr>
            <p:cNvPr name="Freeform 5" id="5"/>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FCBE04"/>
            </a:solidFill>
          </p:spPr>
        </p:sp>
      </p:grpSp>
      <p:grpSp>
        <p:nvGrpSpPr>
          <p:cNvPr name="Group 6" id="6"/>
          <p:cNvGrpSpPr>
            <a:grpSpLocks noChangeAspect="true"/>
          </p:cNvGrpSpPr>
          <p:nvPr/>
        </p:nvGrpSpPr>
        <p:grpSpPr>
          <a:xfrm rot="0">
            <a:off x="14880272" y="0"/>
            <a:ext cx="3378345" cy="3378345"/>
            <a:chOff x="6705600" y="1371600"/>
            <a:chExt cx="10972800" cy="10972800"/>
          </a:xfrm>
        </p:grpSpPr>
        <p:sp>
          <p:nvSpPr>
            <p:cNvPr name="Freeform 7" id="7"/>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0C2AFC"/>
            </a:solidFill>
          </p:spPr>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850569" y="7735293"/>
            <a:ext cx="3402276" cy="1701138"/>
          </a:xfrm>
          <a:prstGeom prst="rect">
            <a:avLst/>
          </a:prstGeom>
        </p:spPr>
      </p:pic>
      <p:grpSp>
        <p:nvGrpSpPr>
          <p:cNvPr name="Group 9" id="9"/>
          <p:cNvGrpSpPr/>
          <p:nvPr/>
        </p:nvGrpSpPr>
        <p:grpSpPr>
          <a:xfrm rot="0">
            <a:off x="-2726" y="3430397"/>
            <a:ext cx="3407728" cy="3402276"/>
            <a:chOff x="0" y="0"/>
            <a:chExt cx="6350000" cy="6339840"/>
          </a:xfrm>
        </p:grpSpPr>
        <p:sp>
          <p:nvSpPr>
            <p:cNvPr name="Freeform 10" id="10"/>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4B67C"/>
            </a:solidFill>
          </p:spPr>
        </p:sp>
      </p:grpSp>
      <p:sp>
        <p:nvSpPr>
          <p:cNvPr name="TextBox 11" id="11"/>
          <p:cNvSpPr txBox="true"/>
          <p:nvPr/>
        </p:nvSpPr>
        <p:spPr>
          <a:xfrm rot="0">
            <a:off x="3405002" y="4346306"/>
            <a:ext cx="11217448" cy="5019687"/>
          </a:xfrm>
          <a:prstGeom prst="rect">
            <a:avLst/>
          </a:prstGeom>
        </p:spPr>
        <p:txBody>
          <a:bodyPr anchor="t" rtlCol="false" tIns="0" lIns="0" bIns="0" rIns="0">
            <a:spAutoFit/>
          </a:bodyPr>
          <a:lstStyle/>
          <a:p>
            <a:pPr algn="just" marL="607136" indent="-303568" lvl="1">
              <a:lnSpc>
                <a:spcPts val="4049"/>
              </a:lnSpc>
              <a:buFont typeface="Arial"/>
              <a:buChar char="•"/>
            </a:pPr>
            <a:r>
              <a:rPr lang="en-US" sz="2812">
                <a:solidFill>
                  <a:srgbClr val="FFFFFF"/>
                </a:solidFill>
                <a:latin typeface="Open Sans"/>
              </a:rPr>
              <a:t>Finding the best dimensionality reduction techniques in order to work with our dataset. </a:t>
            </a:r>
          </a:p>
          <a:p>
            <a:pPr algn="just" marL="607136" indent="-303568" lvl="1">
              <a:lnSpc>
                <a:spcPts val="4049"/>
              </a:lnSpc>
              <a:buFont typeface="Arial"/>
              <a:buChar char="•"/>
            </a:pPr>
            <a:r>
              <a:rPr lang="en-US" sz="2812">
                <a:solidFill>
                  <a:srgbClr val="FFFFFF"/>
                </a:solidFill>
                <a:latin typeface="Open Sans"/>
              </a:rPr>
              <a:t>Further on from now we will be starting to work with KNN and prepare the final model. </a:t>
            </a:r>
          </a:p>
          <a:p>
            <a:pPr algn="just" marL="607136" indent="-303568" lvl="1">
              <a:lnSpc>
                <a:spcPts val="4049"/>
              </a:lnSpc>
              <a:buFont typeface="Arial"/>
              <a:buChar char="•"/>
            </a:pPr>
            <a:r>
              <a:rPr lang="en-US" sz="2812">
                <a:solidFill>
                  <a:srgbClr val="FFFFFF"/>
                </a:solidFill>
                <a:latin typeface="Open Sans"/>
              </a:rPr>
              <a:t>Choosing the optimal value of K will be the success of our recommendation system. Designing how we will be able to give this service to users. </a:t>
            </a:r>
          </a:p>
          <a:p>
            <a:pPr algn="just" marL="607136" indent="-303568" lvl="1">
              <a:lnSpc>
                <a:spcPts val="4049"/>
              </a:lnSpc>
              <a:buFont typeface="Arial"/>
              <a:buChar char="•"/>
            </a:pPr>
            <a:r>
              <a:rPr lang="en-US" sz="2812">
                <a:solidFill>
                  <a:srgbClr val="FFFFFF"/>
                </a:solidFill>
                <a:latin typeface="Open Sans"/>
              </a:rPr>
              <a:t>Make a simple service in which the user is required to enter the credentials of his/her Spotify account and the recommendations would be made.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8187765" y="6957596"/>
            <a:ext cx="9718582" cy="3168650"/>
          </a:xfrm>
          <a:prstGeom prst="rect">
            <a:avLst/>
          </a:prstGeom>
        </p:spPr>
        <p:txBody>
          <a:bodyPr anchor="t" rtlCol="false" tIns="0" lIns="0" bIns="0" rIns="0">
            <a:spAutoFit/>
          </a:bodyPr>
          <a:lstStyle/>
          <a:p>
            <a:pPr marL="431801" indent="-215900" lvl="1">
              <a:lnSpc>
                <a:spcPts val="2800"/>
              </a:lnSpc>
              <a:buFont typeface="Arial"/>
              <a:buChar char="•"/>
            </a:pPr>
            <a:r>
              <a:rPr lang="en-US" sz="2000">
                <a:solidFill>
                  <a:srgbClr val="FFFFFF"/>
                </a:solidFill>
                <a:latin typeface="Muli Regular"/>
              </a:rPr>
              <a:t>https://pandas.pydata.org/</a:t>
            </a:r>
          </a:p>
          <a:p>
            <a:pPr marL="431801" indent="-215900" lvl="1">
              <a:lnSpc>
                <a:spcPts val="2800"/>
              </a:lnSpc>
              <a:buFont typeface="Arial"/>
              <a:buChar char="•"/>
            </a:pPr>
            <a:r>
              <a:rPr lang="en-US" sz="2000">
                <a:solidFill>
                  <a:srgbClr val="FFFFFF"/>
                </a:solidFill>
                <a:latin typeface="Muli Regular"/>
              </a:rPr>
              <a:t>https://scikit-learn.org/stable/</a:t>
            </a:r>
          </a:p>
          <a:p>
            <a:pPr marL="431801" indent="-215900" lvl="1">
              <a:lnSpc>
                <a:spcPts val="2800"/>
              </a:lnSpc>
              <a:buFont typeface="Arial"/>
              <a:buChar char="•"/>
            </a:pPr>
            <a:r>
              <a:rPr lang="en-US" sz="2000">
                <a:solidFill>
                  <a:srgbClr val="FFFFFF"/>
                </a:solidFill>
                <a:latin typeface="Muli Regular"/>
              </a:rPr>
              <a:t>https://kaggle.com</a:t>
            </a:r>
          </a:p>
          <a:p>
            <a:pPr marL="431801" indent="-215900" lvl="1">
              <a:lnSpc>
                <a:spcPts val="2800"/>
              </a:lnSpc>
              <a:buFont typeface="Arial"/>
              <a:buChar char="•"/>
            </a:pPr>
            <a:r>
              <a:rPr lang="en-US" sz="2000">
                <a:solidFill>
                  <a:srgbClr val="FFFFFF"/>
                </a:solidFill>
                <a:latin typeface="Muli Regular"/>
              </a:rPr>
              <a:t>https://towardsdatascience.com/prototyping-a-recommender-system-step-by-step-part-1-knn-item-based-collaborative-filtering-637969614ea</a:t>
            </a:r>
          </a:p>
          <a:p>
            <a:pPr marL="431801" indent="-215900" lvl="1">
              <a:lnSpc>
                <a:spcPts val="2800"/>
              </a:lnSpc>
              <a:buFont typeface="Arial"/>
              <a:buChar char="•"/>
            </a:pPr>
            <a:r>
              <a:rPr lang="en-US" sz="2000">
                <a:solidFill>
                  <a:srgbClr val="FFFFFF"/>
                </a:solidFill>
                <a:latin typeface="Muli Regular"/>
              </a:rPr>
              <a:t>https://www.frontiersin.org/articles/10.3389/fams.2019.00044/full</a:t>
            </a:r>
          </a:p>
          <a:p>
            <a:pPr marL="431801" indent="-215900" lvl="1">
              <a:lnSpc>
                <a:spcPts val="2800"/>
              </a:lnSpc>
              <a:buFont typeface="Arial"/>
              <a:buChar char="•"/>
            </a:pPr>
            <a:r>
              <a:rPr lang="en-US" sz="2000">
                <a:solidFill>
                  <a:srgbClr val="FFFFFF"/>
                </a:solidFill>
                <a:latin typeface="Muli Regular"/>
              </a:rPr>
              <a:t>https://www.researchgate.net/publication/336162555_A_Music_Recommendation_System_Based_on_logistic_regression_and_eXtreme_Gradient_Boosting</a:t>
            </a:r>
          </a:p>
          <a:p>
            <a:pPr>
              <a:lnSpc>
                <a:spcPts val="2800"/>
              </a:lnSpc>
            </a:pPr>
          </a:p>
        </p:txBody>
      </p:sp>
      <p:grpSp>
        <p:nvGrpSpPr>
          <p:cNvPr name="Group 3" id="3"/>
          <p:cNvGrpSpPr/>
          <p:nvPr/>
        </p:nvGrpSpPr>
        <p:grpSpPr>
          <a:xfrm rot="5400000">
            <a:off x="-22193" y="4090"/>
            <a:ext cx="5112633" cy="5104453"/>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463050" y="1278158"/>
            <a:ext cx="5112633" cy="2556317"/>
          </a:xfrm>
          <a:prstGeom prst="rect">
            <a:avLst/>
          </a:prstGeom>
        </p:spPr>
      </p:pic>
      <p:sp>
        <p:nvSpPr>
          <p:cNvPr name="AutoShape 6" id="6"/>
          <p:cNvSpPr/>
          <p:nvPr/>
        </p:nvSpPr>
        <p:spPr>
          <a:xfrm rot="0">
            <a:off x="5104453" y="0"/>
            <a:ext cx="5135585" cy="5159632"/>
          </a:xfrm>
          <a:prstGeom prst="rect">
            <a:avLst/>
          </a:prstGeom>
          <a:solidFill>
            <a:srgbClr val="0C2AFC"/>
          </a:solidFill>
        </p:spPr>
      </p:sp>
      <p:sp>
        <p:nvSpPr>
          <p:cNvPr name="TextBox 7" id="7"/>
          <p:cNvSpPr txBox="true"/>
          <p:nvPr/>
        </p:nvSpPr>
        <p:spPr>
          <a:xfrm rot="0">
            <a:off x="53776" y="7033796"/>
            <a:ext cx="9090224" cy="1102479"/>
          </a:xfrm>
          <a:prstGeom prst="rect">
            <a:avLst/>
          </a:prstGeom>
        </p:spPr>
        <p:txBody>
          <a:bodyPr anchor="t" rtlCol="false" tIns="0" lIns="0" bIns="0" rIns="0">
            <a:spAutoFit/>
          </a:bodyPr>
          <a:lstStyle/>
          <a:p>
            <a:pPr algn="ctr">
              <a:lnSpc>
                <a:spcPts val="8625"/>
              </a:lnSpc>
            </a:pPr>
            <a:r>
              <a:rPr lang="en-US" u="sng" sz="7500">
                <a:solidFill>
                  <a:srgbClr val="FFFFFF"/>
                </a:solidFill>
                <a:latin typeface="Muli Bold"/>
              </a:rPr>
              <a:t>References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0" y="285042"/>
            <a:ext cx="10303486" cy="10287000"/>
            <a:chOff x="0" y="0"/>
            <a:chExt cx="6350000" cy="6339840"/>
          </a:xfrm>
        </p:grpSpPr>
        <p:sp>
          <p:nvSpPr>
            <p:cNvPr name="Freeform 3" id="3"/>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0C2AFC"/>
            </a:solidFill>
          </p:spPr>
        </p:sp>
      </p:grpSp>
      <p:sp>
        <p:nvSpPr>
          <p:cNvPr name="TextBox 4" id="4"/>
          <p:cNvSpPr txBox="true"/>
          <p:nvPr/>
        </p:nvSpPr>
        <p:spPr>
          <a:xfrm rot="0">
            <a:off x="1463013" y="2572555"/>
            <a:ext cx="14264976" cy="1102479"/>
          </a:xfrm>
          <a:prstGeom prst="rect">
            <a:avLst/>
          </a:prstGeom>
        </p:spPr>
        <p:txBody>
          <a:bodyPr anchor="t" rtlCol="false" tIns="0" lIns="0" bIns="0" rIns="0">
            <a:spAutoFit/>
          </a:bodyPr>
          <a:lstStyle/>
          <a:p>
            <a:pPr algn="ctr">
              <a:lnSpc>
                <a:spcPts val="8625"/>
              </a:lnSpc>
            </a:pPr>
            <a:r>
              <a:rPr lang="en-US" u="sng" sz="7500">
                <a:solidFill>
                  <a:srgbClr val="FFFFFF"/>
                </a:solidFill>
                <a:latin typeface="Muli Bold"/>
              </a:rPr>
              <a:t>INTRODUCTION</a:t>
            </a:r>
          </a:p>
        </p:txBody>
      </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895249" y="0"/>
            <a:ext cx="3402276" cy="1701138"/>
          </a:xfrm>
          <a:prstGeom prst="rect">
            <a:avLst/>
          </a:prstGeom>
        </p:spPr>
      </p:pic>
      <p:sp>
        <p:nvSpPr>
          <p:cNvPr name="TextBox 6" id="6"/>
          <p:cNvSpPr txBox="true"/>
          <p:nvPr/>
        </p:nvSpPr>
        <p:spPr>
          <a:xfrm rot="0">
            <a:off x="2295752" y="4191000"/>
            <a:ext cx="12599497" cy="1905000"/>
          </a:xfrm>
          <a:prstGeom prst="rect">
            <a:avLst/>
          </a:prstGeom>
        </p:spPr>
        <p:txBody>
          <a:bodyPr anchor="t" rtlCol="false" tIns="0" lIns="0" bIns="0" rIns="0">
            <a:spAutoFit/>
          </a:bodyPr>
          <a:lstStyle/>
          <a:p>
            <a:pPr algn="ctr">
              <a:lnSpc>
                <a:spcPts val="3000"/>
              </a:lnSpc>
            </a:pPr>
            <a:r>
              <a:rPr lang="en-US" sz="2500">
                <a:solidFill>
                  <a:srgbClr val="FFFFFF"/>
                </a:solidFill>
                <a:latin typeface="Muli Regular"/>
              </a:rPr>
              <a:t>The number of hours an average person spends on listening to music, be it while working or studying or during one’s leisure time, is substantially increasing day by day. With the increase of user base on applications like spotify, it often becomes difficult to discover new music that matches one’s interests. So, the main aim of the project here is to identify the best solutions for music recommendation.</a:t>
            </a:r>
          </a:p>
        </p:txBody>
      </p:sp>
      <p:pic>
        <p:nvPicPr>
          <p:cNvPr name="Picture 7" id="7"/>
          <p:cNvPicPr>
            <a:picLocks noChangeAspect="true"/>
          </p:cNvPicPr>
          <p:nvPr/>
        </p:nvPicPr>
        <p:blipFill>
          <a:blip r:embed="rId4"/>
          <a:srcRect l="0" t="0" r="0" b="0"/>
          <a:stretch>
            <a:fillRect/>
          </a:stretch>
        </p:blipFill>
        <p:spPr>
          <a:xfrm flipH="false" flipV="false" rot="0">
            <a:off x="11975098" y="6674887"/>
            <a:ext cx="5284202" cy="2972364"/>
          </a:xfrm>
          <a:prstGeom prst="rect">
            <a:avLst/>
          </a:prstGeom>
        </p:spPr>
      </p:pic>
      <p:sp>
        <p:nvSpPr>
          <p:cNvPr name="TextBox 8" id="8"/>
          <p:cNvSpPr txBox="true"/>
          <p:nvPr/>
        </p:nvSpPr>
        <p:spPr>
          <a:xfrm rot="0">
            <a:off x="8013263" y="9823548"/>
            <a:ext cx="9539288" cy="193039"/>
          </a:xfrm>
          <a:prstGeom prst="rect">
            <a:avLst/>
          </a:prstGeom>
        </p:spPr>
        <p:txBody>
          <a:bodyPr anchor="t" rtlCol="false" tIns="0" lIns="0" bIns="0" rIns="0">
            <a:spAutoFit/>
          </a:bodyPr>
          <a:lstStyle/>
          <a:p>
            <a:pPr algn="ctr">
              <a:lnSpc>
                <a:spcPts val="1690"/>
              </a:lnSpc>
              <a:spcBef>
                <a:spcPct val="0"/>
              </a:spcBef>
            </a:pPr>
            <a:r>
              <a:rPr lang="en-US" sz="1300">
                <a:solidFill>
                  <a:srgbClr val="FFFFFF"/>
                </a:solidFill>
                <a:latin typeface="Muli Bold"/>
              </a:rPr>
              <a:t>HTTPS://TOWARDSDATASCIENCE.COM/CREATE-MUSIC-RECOMMENDATION-SYSTEM-USING-PYTHON-CE5401317159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99756" y="3069829"/>
            <a:ext cx="2694565" cy="1347282"/>
          </a:xfrm>
          <a:prstGeom prst="rect">
            <a:avLst/>
          </a:prstGeom>
        </p:spPr>
      </p:pic>
      <p:grpSp>
        <p:nvGrpSpPr>
          <p:cNvPr name="Group 3" id="3"/>
          <p:cNvGrpSpPr/>
          <p:nvPr/>
        </p:nvGrpSpPr>
        <p:grpSpPr>
          <a:xfrm rot="-5400000">
            <a:off x="15274756" y="7276482"/>
            <a:ext cx="3015656" cy="3010831"/>
            <a:chOff x="0" y="0"/>
            <a:chExt cx="6350000" cy="6339840"/>
          </a:xfrm>
        </p:grpSpPr>
        <p:sp>
          <p:nvSpPr>
            <p:cNvPr name="Freeform 4" id="4"/>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34B67C"/>
            </a:solidFill>
          </p:spPr>
        </p:sp>
      </p:grpSp>
      <p:sp>
        <p:nvSpPr>
          <p:cNvPr name="AutoShape 5" id="5"/>
          <p:cNvSpPr/>
          <p:nvPr/>
        </p:nvSpPr>
        <p:spPr>
          <a:xfrm rot="0">
            <a:off x="-26656" y="0"/>
            <a:ext cx="2548365" cy="3069829"/>
          </a:xfrm>
          <a:prstGeom prst="rect">
            <a:avLst/>
          </a:prstGeom>
          <a:solidFill>
            <a:srgbClr val="EF3625"/>
          </a:solidFill>
        </p:spPr>
      </p:sp>
      <p:grpSp>
        <p:nvGrpSpPr>
          <p:cNvPr name="Group 6" id="6"/>
          <p:cNvGrpSpPr>
            <a:grpSpLocks noChangeAspect="true"/>
          </p:cNvGrpSpPr>
          <p:nvPr/>
        </p:nvGrpSpPr>
        <p:grpSpPr>
          <a:xfrm rot="0">
            <a:off x="15619157" y="7615431"/>
            <a:ext cx="2481069" cy="2481069"/>
            <a:chOff x="6705600" y="1371600"/>
            <a:chExt cx="10972800" cy="10972800"/>
          </a:xfrm>
        </p:grpSpPr>
        <p:sp>
          <p:nvSpPr>
            <p:cNvPr name="Freeform 7" id="7"/>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FCBE04"/>
            </a:solidFill>
          </p:spPr>
        </p:sp>
      </p:gr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308912" y="7697353"/>
            <a:ext cx="3236624" cy="2399147"/>
          </a:xfrm>
          <a:prstGeom prst="rect">
            <a:avLst/>
          </a:prstGeom>
        </p:spPr>
      </p:pic>
      <p:sp>
        <p:nvSpPr>
          <p:cNvPr name="TextBox 9" id="9"/>
          <p:cNvSpPr txBox="true"/>
          <p:nvPr/>
        </p:nvSpPr>
        <p:spPr>
          <a:xfrm rot="0">
            <a:off x="3658891" y="1967349"/>
            <a:ext cx="10970218" cy="1102479"/>
          </a:xfrm>
          <a:prstGeom prst="rect">
            <a:avLst/>
          </a:prstGeom>
        </p:spPr>
        <p:txBody>
          <a:bodyPr anchor="t" rtlCol="false" tIns="0" lIns="0" bIns="0" rIns="0">
            <a:spAutoFit/>
          </a:bodyPr>
          <a:lstStyle/>
          <a:p>
            <a:pPr algn="ctr">
              <a:lnSpc>
                <a:spcPts val="8625"/>
              </a:lnSpc>
            </a:pPr>
            <a:r>
              <a:rPr lang="en-US" u="sng" sz="7500">
                <a:solidFill>
                  <a:srgbClr val="FFFFFF"/>
                </a:solidFill>
                <a:latin typeface="Muli Bold"/>
              </a:rPr>
              <a:t>Problem Statement</a:t>
            </a:r>
          </a:p>
        </p:txBody>
      </p:sp>
      <p:sp>
        <p:nvSpPr>
          <p:cNvPr name="TextBox 10" id="10"/>
          <p:cNvSpPr txBox="true"/>
          <p:nvPr/>
        </p:nvSpPr>
        <p:spPr>
          <a:xfrm rot="0">
            <a:off x="3300607" y="4095750"/>
            <a:ext cx="12599497" cy="2095500"/>
          </a:xfrm>
          <a:prstGeom prst="rect">
            <a:avLst/>
          </a:prstGeom>
        </p:spPr>
        <p:txBody>
          <a:bodyPr anchor="t" rtlCol="false" tIns="0" lIns="0" bIns="0" rIns="0">
            <a:spAutoFit/>
          </a:bodyPr>
          <a:lstStyle/>
          <a:p>
            <a:pPr algn="just">
              <a:lnSpc>
                <a:spcPts val="3359"/>
              </a:lnSpc>
            </a:pPr>
            <a:r>
              <a:rPr lang="en-US" sz="2799">
                <a:solidFill>
                  <a:srgbClr val="FFFFFF"/>
                </a:solidFill>
                <a:latin typeface="Muli Regular"/>
              </a:rPr>
              <a:t>To use K Nearest Neighbors to provide the user with recommendation of songs based on what the user has been listening to in the past. This is a supervised learning problem where the input will be the previous songs and the output will be the recommended songs. This will be a personalized user experience differing from user to user.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366541" y="971550"/>
            <a:ext cx="11305888" cy="910131"/>
          </a:xfrm>
          <a:prstGeom prst="rect">
            <a:avLst/>
          </a:prstGeom>
        </p:spPr>
        <p:txBody>
          <a:bodyPr anchor="t" rtlCol="false" tIns="0" lIns="0" bIns="0" rIns="0">
            <a:spAutoFit/>
          </a:bodyPr>
          <a:lstStyle/>
          <a:p>
            <a:pPr algn="ctr">
              <a:lnSpc>
                <a:spcPts val="7280"/>
              </a:lnSpc>
            </a:pPr>
            <a:r>
              <a:rPr lang="en-US" u="sng" sz="5599">
                <a:solidFill>
                  <a:srgbClr val="FFFFFF"/>
                </a:solidFill>
                <a:latin typeface="Muli Bold"/>
              </a:rPr>
              <a:t>EXISTING BODY OF WORK</a:t>
            </a:r>
          </a:p>
        </p:txBody>
      </p:sp>
      <p:sp>
        <p:nvSpPr>
          <p:cNvPr name="TextBox 3" id="3"/>
          <p:cNvSpPr txBox="true"/>
          <p:nvPr/>
        </p:nvSpPr>
        <p:spPr>
          <a:xfrm rot="0">
            <a:off x="1165206" y="2838450"/>
            <a:ext cx="15957589" cy="4610100"/>
          </a:xfrm>
          <a:prstGeom prst="rect">
            <a:avLst/>
          </a:prstGeom>
        </p:spPr>
        <p:txBody>
          <a:bodyPr anchor="t" rtlCol="false" tIns="0" lIns="0" bIns="0" rIns="0">
            <a:spAutoFit/>
          </a:bodyPr>
          <a:lstStyle/>
          <a:p>
            <a:pPr algn="just" marL="604519" indent="-302260" lvl="1">
              <a:lnSpc>
                <a:spcPts val="3359"/>
              </a:lnSpc>
              <a:buFont typeface="Arial"/>
              <a:buChar char="•"/>
            </a:pPr>
            <a:r>
              <a:rPr lang="en-US" sz="2799">
                <a:solidFill>
                  <a:srgbClr val="FFFFFF"/>
                </a:solidFill>
                <a:latin typeface="Muli Regular"/>
              </a:rPr>
              <a:t>The approches taken till now for music recommendation systems are based on deep neural networks. These deep neural networks work on the basis of content based filtering taking into account different variables like the past listening history of the user, listening time of various genres etc. (1)</a:t>
            </a:r>
          </a:p>
          <a:p>
            <a:pPr algn="just" marL="604519" indent="-302260" lvl="1">
              <a:lnSpc>
                <a:spcPts val="3359"/>
              </a:lnSpc>
              <a:buFont typeface="Arial"/>
              <a:buChar char="•"/>
            </a:pPr>
            <a:r>
              <a:rPr lang="en-US" sz="2799">
                <a:solidFill>
                  <a:srgbClr val="FFFFFF"/>
                </a:solidFill>
                <a:latin typeface="Muli Regular"/>
              </a:rPr>
              <a:t>Logistic regression has been applied to build a recommendation system. This takes into account the listening history of the user and predicts whether or not the user will like another song or not. Howevr this is a very strict recommendation system and the results are quite poor. (2)</a:t>
            </a:r>
          </a:p>
          <a:p>
            <a:pPr algn="just" marL="604519" indent="-302260" lvl="1">
              <a:lnSpc>
                <a:spcPts val="3359"/>
              </a:lnSpc>
              <a:buFont typeface="Arial"/>
              <a:buChar char="•"/>
            </a:pPr>
            <a:r>
              <a:rPr lang="en-US" sz="2799">
                <a:solidFill>
                  <a:srgbClr val="FFFFFF"/>
                </a:solidFill>
                <a:latin typeface="Muli Regular"/>
              </a:rPr>
              <a:t>KNN is another ML algorithm which allows the recommendation system to make a comparison between K different songs and predict the next closest neighbor which corresponds to the song and gives us that song as a recommended song. </a:t>
            </a:r>
          </a:p>
        </p:txBody>
      </p:sp>
      <p:sp>
        <p:nvSpPr>
          <p:cNvPr name="TextBox 4" id="4"/>
          <p:cNvSpPr txBox="true"/>
          <p:nvPr/>
        </p:nvSpPr>
        <p:spPr>
          <a:xfrm rot="0">
            <a:off x="366541" y="8332471"/>
            <a:ext cx="14953557" cy="925829"/>
          </a:xfrm>
          <a:prstGeom prst="rect">
            <a:avLst/>
          </a:prstGeom>
        </p:spPr>
        <p:txBody>
          <a:bodyPr anchor="t" rtlCol="false" tIns="0" lIns="0" bIns="0" rIns="0">
            <a:spAutoFit/>
          </a:bodyPr>
          <a:lstStyle/>
          <a:p>
            <a:pPr marL="388628" indent="-194314" lvl="1">
              <a:lnSpc>
                <a:spcPts val="2520"/>
              </a:lnSpc>
              <a:buFont typeface="Arial"/>
              <a:buChar char="•"/>
            </a:pPr>
            <a:r>
              <a:rPr lang="en-US" sz="1800">
                <a:solidFill>
                  <a:srgbClr val="FFFFFF"/>
                </a:solidFill>
                <a:latin typeface="Open Sans Light"/>
              </a:rPr>
              <a:t>https://www.frontiersin.org/articles/10.3389/fams.2019.00044/full</a:t>
            </a:r>
          </a:p>
          <a:p>
            <a:pPr marL="388628" indent="-194314" lvl="1">
              <a:lnSpc>
                <a:spcPts val="2520"/>
              </a:lnSpc>
              <a:buFont typeface="Arial"/>
              <a:buChar char="•"/>
            </a:pPr>
            <a:r>
              <a:rPr lang="en-US" sz="1800">
                <a:solidFill>
                  <a:srgbClr val="FFFFFF"/>
                </a:solidFill>
                <a:latin typeface="Open Sans Light"/>
              </a:rPr>
              <a:t>https://www.researchgate.net/publication/336162555_A_Music_Recommendation_System_Based_on_logistic_regression_and_eXtreme_Gradient_Boosting</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899275"/>
            <a:ext cx="8115300" cy="910131"/>
          </a:xfrm>
          <a:prstGeom prst="rect">
            <a:avLst/>
          </a:prstGeom>
        </p:spPr>
        <p:txBody>
          <a:bodyPr anchor="t" rtlCol="false" tIns="0" lIns="0" bIns="0" rIns="0">
            <a:spAutoFit/>
          </a:bodyPr>
          <a:lstStyle/>
          <a:p>
            <a:pPr>
              <a:lnSpc>
                <a:spcPts val="7279"/>
              </a:lnSpc>
            </a:pPr>
            <a:r>
              <a:rPr lang="en-US" u="sng" sz="5599">
                <a:solidFill>
                  <a:srgbClr val="FFFFFF"/>
                </a:solidFill>
                <a:latin typeface="Muli Bold"/>
              </a:rPr>
              <a:t>APPROACH</a:t>
            </a:r>
          </a:p>
        </p:txBody>
      </p:sp>
      <p:grpSp>
        <p:nvGrpSpPr>
          <p:cNvPr name="Group 3" id="3"/>
          <p:cNvGrpSpPr/>
          <p:nvPr/>
        </p:nvGrpSpPr>
        <p:grpSpPr>
          <a:xfrm rot="0">
            <a:off x="1028700" y="3603890"/>
            <a:ext cx="4466057" cy="5363965"/>
            <a:chOff x="0" y="0"/>
            <a:chExt cx="5954743" cy="7151953"/>
          </a:xfrm>
        </p:grpSpPr>
        <p:sp>
          <p:nvSpPr>
            <p:cNvPr name="TextBox 4" id="4"/>
            <p:cNvSpPr txBox="true"/>
            <p:nvPr/>
          </p:nvSpPr>
          <p:spPr>
            <a:xfrm rot="0">
              <a:off x="0" y="1783663"/>
              <a:ext cx="5954743" cy="5368290"/>
            </a:xfrm>
            <a:prstGeom prst="rect">
              <a:avLst/>
            </a:prstGeom>
          </p:spPr>
          <p:txBody>
            <a:bodyPr anchor="t" rtlCol="false" tIns="0" lIns="0" bIns="0" rIns="0">
              <a:spAutoFit/>
            </a:bodyPr>
            <a:lstStyle/>
            <a:p>
              <a:pPr>
                <a:lnSpc>
                  <a:spcPts val="4619"/>
                </a:lnSpc>
              </a:pPr>
              <a:r>
                <a:rPr lang="en-US" sz="3299">
                  <a:solidFill>
                    <a:srgbClr val="FFFFFF"/>
                  </a:solidFill>
                  <a:latin typeface="Muli Regular"/>
                </a:rPr>
                <a:t>Understood the variables which we will be working with. (needs domain knowledge) and performing preprocessing on data</a:t>
              </a:r>
            </a:p>
          </p:txBody>
        </p:sp>
        <p:grpSp>
          <p:nvGrpSpPr>
            <p:cNvPr name="Group 5" id="5"/>
            <p:cNvGrpSpPr/>
            <p:nvPr/>
          </p:nvGrpSpPr>
          <p:grpSpPr>
            <a:xfrm rot="0">
              <a:off x="0" y="0"/>
              <a:ext cx="1194059" cy="1192149"/>
              <a:chOff x="0" y="0"/>
              <a:chExt cx="6350000" cy="6339840"/>
            </a:xfrm>
          </p:grpSpPr>
          <p:sp>
            <p:nvSpPr>
              <p:cNvPr name="Freeform 6" id="6"/>
              <p:cNvSpPr/>
              <p:nvPr/>
            </p:nvSpPr>
            <p:spPr>
              <a:xfrm>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EF3625"/>
              </a:solidFill>
            </p:spPr>
          </p:sp>
        </p:grpSp>
      </p:grpSp>
      <p:grpSp>
        <p:nvGrpSpPr>
          <p:cNvPr name="Group 7" id="7"/>
          <p:cNvGrpSpPr/>
          <p:nvPr/>
        </p:nvGrpSpPr>
        <p:grpSpPr>
          <a:xfrm rot="0">
            <a:off x="6512418" y="3155141"/>
            <a:ext cx="5263164" cy="3282010"/>
            <a:chOff x="0" y="0"/>
            <a:chExt cx="7017552" cy="4376014"/>
          </a:xfrm>
        </p:grpSpPr>
        <p:grpSp>
          <p:nvGrpSpPr>
            <p:cNvPr name="Group 8" id="8"/>
            <p:cNvGrpSpPr>
              <a:grpSpLocks noChangeAspect="true"/>
            </p:cNvGrpSpPr>
            <p:nvPr/>
          </p:nvGrpSpPr>
          <p:grpSpPr>
            <a:xfrm rot="0">
              <a:off x="0" y="0"/>
              <a:ext cx="1395043" cy="1395043"/>
              <a:chOff x="6705600" y="1371600"/>
              <a:chExt cx="10972800" cy="10972800"/>
            </a:xfrm>
          </p:grpSpPr>
          <p:sp>
            <p:nvSpPr>
              <p:cNvPr name="Freeform 9" id="9"/>
              <p:cNvSpPr/>
              <p:nvPr/>
            </p:nvSpPr>
            <p:spPr>
              <a:xfrm>
                <a:off x="6696808" y="1100629"/>
                <a:ext cx="10990383" cy="11514742"/>
              </a:xfrm>
              <a:custGeom>
                <a:avLst/>
                <a:gdLst/>
                <a:ahLst/>
                <a:cxnLst/>
                <a:rect r="r" b="b" t="t" l="l"/>
                <a:pathLst>
                  <a:path h="11514742" w="10990383">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34B67C"/>
              </a:solidFill>
            </p:spPr>
          </p:sp>
        </p:grpSp>
        <p:sp>
          <p:nvSpPr>
            <p:cNvPr name="TextBox 10" id="10"/>
            <p:cNvSpPr txBox="true"/>
            <p:nvPr/>
          </p:nvSpPr>
          <p:spPr>
            <a:xfrm rot="0">
              <a:off x="0" y="2102331"/>
              <a:ext cx="7017552" cy="2273683"/>
            </a:xfrm>
            <a:prstGeom prst="rect">
              <a:avLst/>
            </a:prstGeom>
          </p:spPr>
          <p:txBody>
            <a:bodyPr anchor="t" rtlCol="false" tIns="0" lIns="0" bIns="0" rIns="0">
              <a:spAutoFit/>
            </a:bodyPr>
            <a:lstStyle/>
            <a:p>
              <a:pPr>
                <a:lnSpc>
                  <a:spcPts val="4619"/>
                </a:lnSpc>
              </a:pPr>
              <a:r>
                <a:rPr lang="en-US" sz="3299">
                  <a:solidFill>
                    <a:srgbClr val="FFFFFF"/>
                  </a:solidFill>
                  <a:latin typeface="Muli Regular"/>
                </a:rPr>
                <a:t>Visualization of the variables and relation between them</a:t>
              </a:r>
            </a:p>
          </p:txBody>
        </p:sp>
      </p:grpSp>
      <p:grpSp>
        <p:nvGrpSpPr>
          <p:cNvPr name="Group 11" id="11"/>
          <p:cNvGrpSpPr/>
          <p:nvPr/>
        </p:nvGrpSpPr>
        <p:grpSpPr>
          <a:xfrm rot="0">
            <a:off x="12793243" y="5126797"/>
            <a:ext cx="4466057" cy="3626516"/>
            <a:chOff x="0" y="0"/>
            <a:chExt cx="5954743" cy="4835354"/>
          </a:xfrm>
        </p:grpSpPr>
        <p:sp>
          <p:nvSpPr>
            <p:cNvPr name="AutoShape 12" id="12"/>
            <p:cNvSpPr/>
            <p:nvPr/>
          </p:nvSpPr>
          <p:spPr>
            <a:xfrm rot="0">
              <a:off x="0" y="0"/>
              <a:ext cx="1194059" cy="1199650"/>
            </a:xfrm>
            <a:prstGeom prst="rect">
              <a:avLst/>
            </a:prstGeom>
            <a:solidFill>
              <a:srgbClr val="FCBE04"/>
            </a:solidFill>
          </p:spPr>
        </p:sp>
        <p:sp>
          <p:nvSpPr>
            <p:cNvPr name="TextBox 13" id="13"/>
            <p:cNvSpPr txBox="true"/>
            <p:nvPr/>
          </p:nvSpPr>
          <p:spPr>
            <a:xfrm rot="0">
              <a:off x="0" y="1791164"/>
              <a:ext cx="5954743" cy="3044190"/>
            </a:xfrm>
            <a:prstGeom prst="rect">
              <a:avLst/>
            </a:prstGeom>
          </p:spPr>
          <p:txBody>
            <a:bodyPr anchor="t" rtlCol="false" tIns="0" lIns="0" bIns="0" rIns="0">
              <a:spAutoFit/>
            </a:bodyPr>
            <a:lstStyle/>
            <a:p>
              <a:pPr>
                <a:lnSpc>
                  <a:spcPts val="4619"/>
                </a:lnSpc>
              </a:pPr>
              <a:r>
                <a:rPr lang="en-US" sz="3299">
                  <a:solidFill>
                    <a:srgbClr val="FFFFFF"/>
                  </a:solidFill>
                  <a:latin typeface="Muli Regular"/>
                </a:rPr>
                <a:t>Removing the highly correlated variables to reduce redundancy of the dataset</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899275"/>
            <a:ext cx="9274078" cy="910131"/>
          </a:xfrm>
          <a:prstGeom prst="rect">
            <a:avLst/>
          </a:prstGeom>
        </p:spPr>
        <p:txBody>
          <a:bodyPr anchor="t" rtlCol="false" tIns="0" lIns="0" bIns="0" rIns="0">
            <a:spAutoFit/>
          </a:bodyPr>
          <a:lstStyle/>
          <a:p>
            <a:pPr>
              <a:lnSpc>
                <a:spcPts val="7279"/>
              </a:lnSpc>
            </a:pPr>
            <a:r>
              <a:rPr lang="en-US" u="sng" sz="5599">
                <a:solidFill>
                  <a:srgbClr val="FFFFFF"/>
                </a:solidFill>
                <a:latin typeface="Muli Bold"/>
              </a:rPr>
              <a:t>RESULTS AND ANALYSIS</a:t>
            </a:r>
          </a:p>
        </p:txBody>
      </p:sp>
      <p:pic>
        <p:nvPicPr>
          <p:cNvPr name="Picture 3" id="3"/>
          <p:cNvPicPr>
            <a:picLocks noChangeAspect="true"/>
          </p:cNvPicPr>
          <p:nvPr/>
        </p:nvPicPr>
        <p:blipFill>
          <a:blip r:embed="rId2"/>
          <a:srcRect l="0" t="1517" r="1729" b="0"/>
          <a:stretch>
            <a:fillRect/>
          </a:stretch>
        </p:blipFill>
        <p:spPr>
          <a:xfrm flipH="false" flipV="false" rot="0">
            <a:off x="1028700" y="2926733"/>
            <a:ext cx="4869928" cy="4449807"/>
          </a:xfrm>
          <a:prstGeom prst="rect">
            <a:avLst/>
          </a:prstGeom>
        </p:spPr>
      </p:pic>
      <p:pic>
        <p:nvPicPr>
          <p:cNvPr name="Picture 4" id="4"/>
          <p:cNvPicPr>
            <a:picLocks noChangeAspect="true"/>
          </p:cNvPicPr>
          <p:nvPr/>
        </p:nvPicPr>
        <p:blipFill>
          <a:blip r:embed="rId3"/>
          <a:srcRect l="0" t="0" r="0" b="0"/>
          <a:stretch>
            <a:fillRect/>
          </a:stretch>
        </p:blipFill>
        <p:spPr>
          <a:xfrm flipH="false" flipV="false" rot="0">
            <a:off x="13079334" y="2926733"/>
            <a:ext cx="4560399" cy="4087753"/>
          </a:xfrm>
          <a:prstGeom prst="rect">
            <a:avLst/>
          </a:prstGeom>
        </p:spPr>
      </p:pic>
      <p:grpSp>
        <p:nvGrpSpPr>
          <p:cNvPr name="Group 5" id="5"/>
          <p:cNvGrpSpPr/>
          <p:nvPr/>
        </p:nvGrpSpPr>
        <p:grpSpPr>
          <a:xfrm rot="0">
            <a:off x="6799887" y="4196835"/>
            <a:ext cx="5618188" cy="4605899"/>
            <a:chOff x="0" y="0"/>
            <a:chExt cx="7490917" cy="6141199"/>
          </a:xfrm>
        </p:grpSpPr>
        <p:pic>
          <p:nvPicPr>
            <p:cNvPr name="Picture 6" id="6"/>
            <p:cNvPicPr>
              <a:picLocks noChangeAspect="true"/>
            </p:cNvPicPr>
            <p:nvPr/>
          </p:nvPicPr>
          <p:blipFill>
            <a:blip r:embed="rId4"/>
            <a:srcRect l="1984" t="1171" r="661" b="0"/>
            <a:stretch>
              <a:fillRect/>
            </a:stretch>
          </p:blipFill>
          <p:spPr>
            <a:xfrm flipH="false" flipV="false" rot="0">
              <a:off x="0" y="0"/>
              <a:ext cx="7490917" cy="5450337"/>
            </a:xfrm>
            <a:prstGeom prst="rect">
              <a:avLst/>
            </a:prstGeom>
          </p:spPr>
        </p:pic>
        <p:sp>
          <p:nvSpPr>
            <p:cNvPr name="AutoShape 7" id="7"/>
            <p:cNvSpPr/>
            <p:nvPr/>
          </p:nvSpPr>
          <p:spPr>
            <a:xfrm rot="5400000">
              <a:off x="3223582" y="5764018"/>
              <a:ext cx="690862" cy="0"/>
            </a:xfrm>
            <a:prstGeom prst="line">
              <a:avLst/>
            </a:prstGeom>
            <a:ln cap="rnd" w="63500">
              <a:solidFill>
                <a:srgbClr val="FFFFFF"/>
              </a:solidFill>
              <a:prstDash val="solid"/>
              <a:headEnd type="none" len="sm" w="sm"/>
              <a:tailEnd type="triangle" len="med" w="lg"/>
            </a:ln>
          </p:spPr>
        </p:sp>
      </p:grpSp>
      <p:sp>
        <p:nvSpPr>
          <p:cNvPr name="TextBox 8" id="8"/>
          <p:cNvSpPr txBox="true"/>
          <p:nvPr/>
        </p:nvSpPr>
        <p:spPr>
          <a:xfrm rot="0">
            <a:off x="430309" y="8101104"/>
            <a:ext cx="6066711" cy="701631"/>
          </a:xfrm>
          <a:prstGeom prst="rect">
            <a:avLst/>
          </a:prstGeom>
        </p:spPr>
        <p:txBody>
          <a:bodyPr anchor="t" rtlCol="false" tIns="0" lIns="0" bIns="0" rIns="0">
            <a:spAutoFit/>
          </a:bodyPr>
          <a:lstStyle/>
          <a:p>
            <a:pPr algn="ctr">
              <a:lnSpc>
                <a:spcPts val="2802"/>
              </a:lnSpc>
            </a:pPr>
            <a:r>
              <a:rPr lang="en-US" sz="2001">
                <a:solidFill>
                  <a:srgbClr val="FFFFFF"/>
                </a:solidFill>
                <a:latin typeface="Open Sans Light"/>
              </a:rPr>
              <a:t>Depicting the correlation between variables </a:t>
            </a:r>
          </a:p>
          <a:p>
            <a:pPr algn="ctr">
              <a:lnSpc>
                <a:spcPts val="2802"/>
              </a:lnSpc>
            </a:pPr>
            <a:r>
              <a:rPr lang="en-US" sz="2001">
                <a:solidFill>
                  <a:srgbClr val="FFFFFF"/>
                </a:solidFill>
                <a:latin typeface="Open Sans Light"/>
              </a:rPr>
              <a:t>and the variable named "popularity" from the dataset</a:t>
            </a:r>
          </a:p>
        </p:txBody>
      </p:sp>
      <p:sp>
        <p:nvSpPr>
          <p:cNvPr name="TextBox 9" id="9"/>
          <p:cNvSpPr txBox="true"/>
          <p:nvPr/>
        </p:nvSpPr>
        <p:spPr>
          <a:xfrm rot="0">
            <a:off x="7596187" y="8755110"/>
            <a:ext cx="4025589" cy="1054099"/>
          </a:xfrm>
          <a:prstGeom prst="rect">
            <a:avLst/>
          </a:prstGeom>
        </p:spPr>
        <p:txBody>
          <a:bodyPr anchor="t" rtlCol="false" tIns="0" lIns="0" bIns="0" rIns="0">
            <a:spAutoFit/>
          </a:bodyPr>
          <a:lstStyle/>
          <a:p>
            <a:pPr algn="ctr">
              <a:lnSpc>
                <a:spcPts val="2800"/>
              </a:lnSpc>
            </a:pPr>
            <a:r>
              <a:rPr lang="en-US" sz="2000">
                <a:solidFill>
                  <a:srgbClr val="FFFFFF"/>
                </a:solidFill>
                <a:latin typeface="Open Sans Light"/>
              </a:rPr>
              <a:t>Understanding the correlation between variables and remove the dependent variables</a:t>
            </a:r>
          </a:p>
        </p:txBody>
      </p:sp>
      <p:sp>
        <p:nvSpPr>
          <p:cNvPr name="AutoShape 10" id="10"/>
          <p:cNvSpPr/>
          <p:nvPr/>
        </p:nvSpPr>
        <p:spPr>
          <a:xfrm rot="5400000">
            <a:off x="3221718" y="7697776"/>
            <a:ext cx="531518" cy="0"/>
          </a:xfrm>
          <a:prstGeom prst="line">
            <a:avLst/>
          </a:prstGeom>
          <a:ln cap="rnd" w="47625">
            <a:solidFill>
              <a:srgbClr val="FFFFFF"/>
            </a:solidFill>
            <a:prstDash val="solid"/>
            <a:headEnd type="none" len="sm" w="sm"/>
            <a:tailEnd type="triangle" len="med" w="lg"/>
          </a:ln>
        </p:spPr>
      </p:sp>
      <p:sp>
        <p:nvSpPr>
          <p:cNvPr name="AutoShape 11" id="11"/>
          <p:cNvSpPr/>
          <p:nvPr/>
        </p:nvSpPr>
        <p:spPr>
          <a:xfrm rot="5400000">
            <a:off x="15378646" y="7256432"/>
            <a:ext cx="531518" cy="0"/>
          </a:xfrm>
          <a:prstGeom prst="line">
            <a:avLst/>
          </a:prstGeom>
          <a:ln cap="rnd" w="47625">
            <a:solidFill>
              <a:srgbClr val="FFFFFF"/>
            </a:solidFill>
            <a:prstDash val="solid"/>
            <a:headEnd type="none" len="sm" w="sm"/>
            <a:tailEnd type="triangle" len="med" w="lg"/>
          </a:ln>
        </p:spPr>
      </p:sp>
      <p:sp>
        <p:nvSpPr>
          <p:cNvPr name="TextBox 12" id="12"/>
          <p:cNvSpPr txBox="true"/>
          <p:nvPr/>
        </p:nvSpPr>
        <p:spPr>
          <a:xfrm rot="0">
            <a:off x="14199183" y="7597888"/>
            <a:ext cx="2938070" cy="1054056"/>
          </a:xfrm>
          <a:prstGeom prst="rect">
            <a:avLst/>
          </a:prstGeom>
        </p:spPr>
        <p:txBody>
          <a:bodyPr anchor="t" rtlCol="false" tIns="0" lIns="0" bIns="0" rIns="0">
            <a:spAutoFit/>
          </a:bodyPr>
          <a:lstStyle/>
          <a:p>
            <a:pPr algn="ctr">
              <a:lnSpc>
                <a:spcPts val="2802"/>
              </a:lnSpc>
            </a:pPr>
            <a:r>
              <a:rPr lang="en-US" sz="2001">
                <a:solidFill>
                  <a:srgbClr val="FFFFFF"/>
                </a:solidFill>
                <a:latin typeface="Open Sans Light"/>
              </a:rPr>
              <a:t>Capturing non linear relations between the </a:t>
            </a:r>
          </a:p>
          <a:p>
            <a:pPr algn="ctr">
              <a:lnSpc>
                <a:spcPts val="2802"/>
              </a:lnSpc>
            </a:pPr>
            <a:r>
              <a:rPr lang="en-US" sz="2001">
                <a:solidFill>
                  <a:srgbClr val="FFFFFF"/>
                </a:solidFill>
                <a:latin typeface="Open Sans Light"/>
              </a:rPr>
              <a:t>variables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28700" y="1028700"/>
            <a:ext cx="10060976" cy="3797418"/>
          </a:xfrm>
          <a:prstGeom prst="rect">
            <a:avLst/>
          </a:prstGeom>
        </p:spPr>
      </p:pic>
      <p:pic>
        <p:nvPicPr>
          <p:cNvPr name="Picture 3" id="3"/>
          <p:cNvPicPr>
            <a:picLocks noChangeAspect="true"/>
          </p:cNvPicPr>
          <p:nvPr/>
        </p:nvPicPr>
        <p:blipFill>
          <a:blip r:embed="rId3"/>
          <a:srcRect l="0" t="0" r="3478" b="0"/>
          <a:stretch>
            <a:fillRect/>
          </a:stretch>
        </p:blipFill>
        <p:spPr>
          <a:xfrm flipH="false" flipV="false" rot="0">
            <a:off x="1028700" y="5143500"/>
            <a:ext cx="10500746" cy="4299921"/>
          </a:xfrm>
          <a:prstGeom prst="rect">
            <a:avLst/>
          </a:prstGeom>
        </p:spPr>
      </p:pic>
      <p:sp>
        <p:nvSpPr>
          <p:cNvPr name="TextBox 4" id="4"/>
          <p:cNvSpPr txBox="true"/>
          <p:nvPr/>
        </p:nvSpPr>
        <p:spPr>
          <a:xfrm rot="0">
            <a:off x="11326161" y="2674679"/>
            <a:ext cx="7248569" cy="448310"/>
          </a:xfrm>
          <a:prstGeom prst="rect">
            <a:avLst/>
          </a:prstGeom>
        </p:spPr>
        <p:txBody>
          <a:bodyPr anchor="t" rtlCol="false" tIns="0" lIns="0" bIns="0" rIns="0">
            <a:spAutoFit/>
          </a:bodyPr>
          <a:lstStyle/>
          <a:p>
            <a:pPr algn="ctr">
              <a:lnSpc>
                <a:spcPts val="3640"/>
              </a:lnSpc>
            </a:pPr>
            <a:r>
              <a:rPr lang="en-US" sz="2600">
                <a:solidFill>
                  <a:srgbClr val="FFFFFF"/>
                </a:solidFill>
                <a:latin typeface="Open Sans Light"/>
              </a:rPr>
              <a:t>The type of variables we will be working with</a:t>
            </a:r>
          </a:p>
        </p:txBody>
      </p:sp>
      <p:sp>
        <p:nvSpPr>
          <p:cNvPr name="TextBox 5" id="5"/>
          <p:cNvSpPr txBox="true"/>
          <p:nvPr/>
        </p:nvSpPr>
        <p:spPr>
          <a:xfrm rot="0">
            <a:off x="11860526" y="7040731"/>
            <a:ext cx="7248569" cy="448310"/>
          </a:xfrm>
          <a:prstGeom prst="rect">
            <a:avLst/>
          </a:prstGeom>
        </p:spPr>
        <p:txBody>
          <a:bodyPr anchor="t" rtlCol="false" tIns="0" lIns="0" bIns="0" rIns="0">
            <a:spAutoFit/>
          </a:bodyPr>
          <a:lstStyle/>
          <a:p>
            <a:pPr>
              <a:lnSpc>
                <a:spcPts val="3640"/>
              </a:lnSpc>
            </a:pPr>
            <a:r>
              <a:rPr lang="en-US" sz="2600">
                <a:solidFill>
                  <a:srgbClr val="FFFFFF"/>
                </a:solidFill>
                <a:latin typeface="Open Sans Light"/>
              </a:rPr>
              <a:t>Description of the variables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028700" y="1796405"/>
            <a:ext cx="8328580" cy="7710963"/>
            <a:chOff x="0" y="0"/>
            <a:chExt cx="11104773" cy="10281283"/>
          </a:xfrm>
        </p:grpSpPr>
        <p:pic>
          <p:nvPicPr>
            <p:cNvPr name="Picture 3" id="3"/>
            <p:cNvPicPr>
              <a:picLocks noChangeAspect="true"/>
            </p:cNvPicPr>
            <p:nvPr/>
          </p:nvPicPr>
          <p:blipFill>
            <a:blip r:embed="rId2"/>
            <a:srcRect l="0" t="0" r="0" b="0"/>
            <a:stretch>
              <a:fillRect/>
            </a:stretch>
          </p:blipFill>
          <p:spPr>
            <a:xfrm flipH="false" flipV="false" rot="0">
              <a:off x="0" y="0"/>
              <a:ext cx="8636278" cy="10281283"/>
            </a:xfrm>
            <a:prstGeom prst="rect">
              <a:avLst/>
            </a:prstGeom>
          </p:spPr>
        </p:pic>
        <p:sp>
          <p:nvSpPr>
            <p:cNvPr name="AutoShape 4" id="4"/>
            <p:cNvSpPr/>
            <p:nvPr/>
          </p:nvSpPr>
          <p:spPr>
            <a:xfrm rot="0">
              <a:off x="8585478" y="5754991"/>
              <a:ext cx="2519295" cy="0"/>
            </a:xfrm>
            <a:prstGeom prst="line">
              <a:avLst/>
            </a:prstGeom>
            <a:ln cap="rnd" w="63500">
              <a:solidFill>
                <a:srgbClr val="FFFFFF"/>
              </a:solidFill>
              <a:prstDash val="solid"/>
              <a:headEnd type="none" len="sm" w="sm"/>
              <a:tailEnd type="triangle" len="med" w="lg"/>
            </a:ln>
          </p:spPr>
        </p:sp>
      </p:grpSp>
      <p:sp>
        <p:nvSpPr>
          <p:cNvPr name="TextBox 5" id="5"/>
          <p:cNvSpPr txBox="true"/>
          <p:nvPr/>
        </p:nvSpPr>
        <p:spPr>
          <a:xfrm rot="0">
            <a:off x="9357280" y="4435889"/>
            <a:ext cx="7409439" cy="3714750"/>
          </a:xfrm>
          <a:prstGeom prst="rect">
            <a:avLst/>
          </a:prstGeom>
        </p:spPr>
        <p:txBody>
          <a:bodyPr anchor="t" rtlCol="false" tIns="0" lIns="0" bIns="0" rIns="0">
            <a:spAutoFit/>
          </a:bodyPr>
          <a:lstStyle/>
          <a:p>
            <a:pPr algn="ctr">
              <a:lnSpc>
                <a:spcPts val="4200"/>
              </a:lnSpc>
            </a:pPr>
            <a:r>
              <a:rPr lang="en-US" sz="3000">
                <a:solidFill>
                  <a:srgbClr val="FFFFFF"/>
                </a:solidFill>
                <a:latin typeface="Open Sans Light"/>
              </a:rPr>
              <a:t>Trying to find a relation between the variables we are working with and what chords causes that variables to change. This would be able to give us a deeper understanding as what drives what variables and we would be able to pick up the variables which matter the most to us. </a:t>
            </a:r>
          </a:p>
        </p:txBody>
      </p:sp>
      <p:sp>
        <p:nvSpPr>
          <p:cNvPr name="TextBox 6" id="6"/>
          <p:cNvSpPr txBox="true"/>
          <p:nvPr/>
        </p:nvSpPr>
        <p:spPr>
          <a:xfrm rot="0">
            <a:off x="-3079893" y="118569"/>
            <a:ext cx="11305888" cy="910131"/>
          </a:xfrm>
          <a:prstGeom prst="rect">
            <a:avLst/>
          </a:prstGeom>
        </p:spPr>
        <p:txBody>
          <a:bodyPr anchor="t" rtlCol="false" tIns="0" lIns="0" bIns="0" rIns="0">
            <a:spAutoFit/>
          </a:bodyPr>
          <a:lstStyle/>
          <a:p>
            <a:pPr algn="ctr">
              <a:lnSpc>
                <a:spcPts val="7280"/>
              </a:lnSpc>
            </a:pPr>
            <a:r>
              <a:rPr lang="en-US" u="sng" sz="5599">
                <a:solidFill>
                  <a:srgbClr val="FFFFFF"/>
                </a:solidFill>
                <a:latin typeface="Muli Bold"/>
              </a:rPr>
              <a:t>RESULTS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2865664" y="2603587"/>
            <a:ext cx="11494433" cy="4378436"/>
            <a:chOff x="0" y="0"/>
            <a:chExt cx="15325911" cy="5837915"/>
          </a:xfrm>
        </p:grpSpPr>
        <p:pic>
          <p:nvPicPr>
            <p:cNvPr name="Picture 3" id="3"/>
            <p:cNvPicPr>
              <a:picLocks noChangeAspect="true"/>
            </p:cNvPicPr>
            <p:nvPr/>
          </p:nvPicPr>
          <p:blipFill>
            <a:blip r:embed="rId2"/>
            <a:srcRect l="0" t="0" r="0" b="0"/>
            <a:stretch>
              <a:fillRect/>
            </a:stretch>
          </p:blipFill>
          <p:spPr>
            <a:xfrm flipH="false" flipV="false" rot="0">
              <a:off x="0" y="0"/>
              <a:ext cx="15325911" cy="5009632"/>
            </a:xfrm>
            <a:prstGeom prst="rect">
              <a:avLst/>
            </a:prstGeom>
          </p:spPr>
        </p:pic>
        <p:sp>
          <p:nvSpPr>
            <p:cNvPr name="AutoShape 4" id="4"/>
            <p:cNvSpPr/>
            <p:nvPr/>
          </p:nvSpPr>
          <p:spPr>
            <a:xfrm rot="5399999">
              <a:off x="7217064" y="5392024"/>
              <a:ext cx="828283" cy="0"/>
            </a:xfrm>
            <a:prstGeom prst="line">
              <a:avLst/>
            </a:prstGeom>
            <a:ln cap="rnd" w="63500">
              <a:solidFill>
                <a:srgbClr val="FFFFFF"/>
              </a:solidFill>
              <a:prstDash val="solid"/>
              <a:headEnd type="none" len="sm" w="sm"/>
              <a:tailEnd type="triangle" len="med" w="lg"/>
            </a:ln>
          </p:spPr>
        </p:sp>
      </p:grpSp>
      <p:sp>
        <p:nvSpPr>
          <p:cNvPr name="TextBox 5" id="5"/>
          <p:cNvSpPr txBox="true"/>
          <p:nvPr/>
        </p:nvSpPr>
        <p:spPr>
          <a:xfrm rot="0">
            <a:off x="3705548" y="7104483"/>
            <a:ext cx="9814666" cy="2153817"/>
          </a:xfrm>
          <a:prstGeom prst="rect">
            <a:avLst/>
          </a:prstGeom>
        </p:spPr>
        <p:txBody>
          <a:bodyPr anchor="t" rtlCol="false" tIns="0" lIns="0" bIns="0" rIns="0">
            <a:spAutoFit/>
          </a:bodyPr>
          <a:lstStyle/>
          <a:p>
            <a:pPr algn="ctr">
              <a:lnSpc>
                <a:spcPts val="4322"/>
              </a:lnSpc>
            </a:pPr>
            <a:r>
              <a:rPr lang="en-US" sz="3087">
                <a:solidFill>
                  <a:srgbClr val="FFFFFF"/>
                </a:solidFill>
                <a:latin typeface="Open Sans Light"/>
              </a:rPr>
              <a:t>Understanding the spread of the data for all variables</a:t>
            </a:r>
          </a:p>
          <a:p>
            <a:pPr algn="ctr">
              <a:lnSpc>
                <a:spcPts val="4322"/>
              </a:lnSpc>
            </a:pPr>
            <a:r>
              <a:rPr lang="en-US" sz="3087">
                <a:solidFill>
                  <a:srgbClr val="FFFFFF"/>
                </a:solidFill>
                <a:latin typeface="Open Sans Light"/>
              </a:rPr>
              <a:t>to know which variables we need to scale down. We will </a:t>
            </a:r>
          </a:p>
          <a:p>
            <a:pPr algn="ctr">
              <a:lnSpc>
                <a:spcPts val="4322"/>
              </a:lnSpc>
            </a:pPr>
            <a:r>
              <a:rPr lang="en-US" sz="3087">
                <a:solidFill>
                  <a:srgbClr val="FFFFFF"/>
                </a:solidFill>
                <a:latin typeface="Open Sans Light"/>
              </a:rPr>
              <a:t>be using standard scaler in order to scale down the</a:t>
            </a:r>
          </a:p>
          <a:p>
            <a:pPr algn="ctr">
              <a:lnSpc>
                <a:spcPts val="4322"/>
              </a:lnSpc>
            </a:pPr>
            <a:r>
              <a:rPr lang="en-US" sz="3087">
                <a:solidFill>
                  <a:srgbClr val="FFFFFF"/>
                </a:solidFill>
                <a:latin typeface="Open Sans Light"/>
              </a:rPr>
              <a:t>variables.</a:t>
            </a:r>
          </a:p>
        </p:txBody>
      </p:sp>
      <p:sp>
        <p:nvSpPr>
          <p:cNvPr name="TextBox 6" id="6"/>
          <p:cNvSpPr txBox="true"/>
          <p:nvPr/>
        </p:nvSpPr>
        <p:spPr>
          <a:xfrm rot="0">
            <a:off x="1028700" y="899275"/>
            <a:ext cx="8115300" cy="910131"/>
          </a:xfrm>
          <a:prstGeom prst="rect">
            <a:avLst/>
          </a:prstGeom>
        </p:spPr>
        <p:txBody>
          <a:bodyPr anchor="t" rtlCol="false" tIns="0" lIns="0" bIns="0" rIns="0">
            <a:spAutoFit/>
          </a:bodyPr>
          <a:lstStyle/>
          <a:p>
            <a:pPr>
              <a:lnSpc>
                <a:spcPts val="7279"/>
              </a:lnSpc>
            </a:pPr>
            <a:r>
              <a:rPr lang="en-US" u="sng" sz="5599">
                <a:solidFill>
                  <a:srgbClr val="FFFFFF"/>
                </a:solidFill>
                <a:latin typeface="Muli Bold"/>
              </a:rPr>
              <a:t>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DAE7gU03LYg</dc:identifier>
  <dcterms:modified xsi:type="dcterms:W3CDTF">2011-08-01T06:04:30Z</dcterms:modified>
  <cp:revision>1</cp:revision>
  <dc:title>Music Recommendation System final</dc:title>
</cp:coreProperties>
</file>