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9" r:id="rId3"/>
    <p:sldId id="264" r:id="rId4"/>
    <p:sldId id="256" r:id="rId5"/>
    <p:sldId id="257" r:id="rId6"/>
    <p:sldId id="260" r:id="rId7"/>
    <p:sldId id="258"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418-C115-4498-ADE5-80B46FBF24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B03BF7-5F8F-4ADF-8179-E1843D05E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D420FC-00EF-4C85-B554-A1E2BA30013A}"/>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5" name="Footer Placeholder 4">
            <a:extLst>
              <a:ext uri="{FF2B5EF4-FFF2-40B4-BE49-F238E27FC236}">
                <a16:creationId xmlns:a16="http://schemas.microsoft.com/office/drawing/2014/main" id="{7936E152-7DDC-4D4A-8411-923DAAF11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85A0E-3C4E-4D53-B666-ADF374E903E6}"/>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396397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7236-C038-4ED7-A707-D4C5C73B4A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68EFC-5EFE-49E8-B7E1-DF6F4AC19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0AFA5-F632-4F8B-B6C5-75988E421615}"/>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5" name="Footer Placeholder 4">
            <a:extLst>
              <a:ext uri="{FF2B5EF4-FFF2-40B4-BE49-F238E27FC236}">
                <a16:creationId xmlns:a16="http://schemas.microsoft.com/office/drawing/2014/main" id="{E14DBEB6-C633-4F42-B695-A93293BEF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7D7C16-0F41-4AA5-A98E-BAF477ED539A}"/>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305305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A5C36D-4B71-46FA-911F-FDDF54374A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F91E4C-334D-4AF0-96FF-AB9C51C69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65F8-42A5-4DE5-BD25-D14881B5962A}"/>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5" name="Footer Placeholder 4">
            <a:extLst>
              <a:ext uri="{FF2B5EF4-FFF2-40B4-BE49-F238E27FC236}">
                <a16:creationId xmlns:a16="http://schemas.microsoft.com/office/drawing/2014/main" id="{C3377D70-19F8-441A-AC75-5F61F2264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96501D-8E46-424A-A0CA-DA6E7A89C37D}"/>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42349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70E0-0D6B-427A-916A-BFCDF0CE67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F7E1D-E3EF-4CC1-9A70-8A5290318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6BFC1-2AB0-4FE5-80EE-D3CD1831A9EE}"/>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5" name="Footer Placeholder 4">
            <a:extLst>
              <a:ext uri="{FF2B5EF4-FFF2-40B4-BE49-F238E27FC236}">
                <a16:creationId xmlns:a16="http://schemas.microsoft.com/office/drawing/2014/main" id="{84088820-631D-46C4-A69F-014D7BBE0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6A1A2-040F-45D7-B74A-85A72198A4ED}"/>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224063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DFB-43D2-4C02-8F25-FF719E484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CCF2F3-D81A-4818-85D9-C197923B8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B1623-4E0D-4460-8034-712CE41C9DF1}"/>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5" name="Footer Placeholder 4">
            <a:extLst>
              <a:ext uri="{FF2B5EF4-FFF2-40B4-BE49-F238E27FC236}">
                <a16:creationId xmlns:a16="http://schemas.microsoft.com/office/drawing/2014/main" id="{5504AC03-7260-47D9-BEB2-7C43F1D58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6CDB2A-DF05-49F1-A492-B698D57F09E1}"/>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2773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F2BF-6E5B-43DB-BA9F-DB0DD4C9CA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D3328-0807-4207-ACD8-E56802C39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1D5C6-2A8D-477A-A5C1-176415EA81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DAF9D6-127B-432A-9FE1-EA83DB6B931E}"/>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6" name="Footer Placeholder 5">
            <a:extLst>
              <a:ext uri="{FF2B5EF4-FFF2-40B4-BE49-F238E27FC236}">
                <a16:creationId xmlns:a16="http://schemas.microsoft.com/office/drawing/2014/main" id="{D029A306-D263-47EA-9520-2780A10AA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4E799-5C89-4720-A272-8049B872F523}"/>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82662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A1FB-AC78-4262-BC5F-6FAE8641BE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1EA1E-1084-4C43-92EF-E9D9E9CAE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FA869-EF73-4024-8A9F-A6494D103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769743-B6ED-4D39-B7DF-49EE8534A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6309D5-7487-4C4D-B468-2DA135473B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0E1F7-6ED4-47C9-8A46-B6FDCDD32757}"/>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8" name="Footer Placeholder 7">
            <a:extLst>
              <a:ext uri="{FF2B5EF4-FFF2-40B4-BE49-F238E27FC236}">
                <a16:creationId xmlns:a16="http://schemas.microsoft.com/office/drawing/2014/main" id="{DA88B2AC-FC9E-4B01-8133-4FEBE9D043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045F58-5B05-4F67-8B22-6D47C60B9AA3}"/>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117893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F8E1-11FB-4305-B587-8C5FF12D13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42C919-0C57-4EFF-8993-72E680E85693}"/>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4" name="Footer Placeholder 3">
            <a:extLst>
              <a:ext uri="{FF2B5EF4-FFF2-40B4-BE49-F238E27FC236}">
                <a16:creationId xmlns:a16="http://schemas.microsoft.com/office/drawing/2014/main" id="{BED6312D-A94C-4517-90E0-B387F200DD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258DA9-0F01-4C19-8364-BE7049AD2287}"/>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416780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988BD-11C9-4277-8537-6E820F925EF2}"/>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3" name="Footer Placeholder 2">
            <a:extLst>
              <a:ext uri="{FF2B5EF4-FFF2-40B4-BE49-F238E27FC236}">
                <a16:creationId xmlns:a16="http://schemas.microsoft.com/office/drawing/2014/main" id="{84F0EDAC-4C88-4DA5-8692-6576A8D85E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1A8528-E7A0-47C5-B94D-8D5E5DE8931C}"/>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297774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3B5A-3F04-4322-9511-3DB85A572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15531F-ED86-4CB3-A9F4-3583C8CDB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634518-C629-4723-996E-E8C8DC8D5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806D2-36D4-40CE-9058-31E05580D879}"/>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6" name="Footer Placeholder 5">
            <a:extLst>
              <a:ext uri="{FF2B5EF4-FFF2-40B4-BE49-F238E27FC236}">
                <a16:creationId xmlns:a16="http://schemas.microsoft.com/office/drawing/2014/main" id="{E02F6D0D-C934-4A30-B7FC-E48A6D22B2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2B61D-4481-4F36-A711-C4EEDFC0CB27}"/>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150301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72C4-6647-497D-92E7-E505D5FC6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2E88B4-C4FC-48C8-BD2D-BD0C01186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DD0FAB-39BF-43AE-B486-D32BE24E1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60BFE-57D7-489C-84BC-C86D69969936}"/>
              </a:ext>
            </a:extLst>
          </p:cNvPr>
          <p:cNvSpPr>
            <a:spLocks noGrp="1"/>
          </p:cNvSpPr>
          <p:nvPr>
            <p:ph type="dt" sz="half" idx="10"/>
          </p:nvPr>
        </p:nvSpPr>
        <p:spPr/>
        <p:txBody>
          <a:bodyPr/>
          <a:lstStyle/>
          <a:p>
            <a:fld id="{1DEE6B87-E9F6-4816-9C82-8D4BFB9EDBEF}" type="datetimeFigureOut">
              <a:rPr lang="en-IN" smtClean="0"/>
              <a:t>19-03-2022</a:t>
            </a:fld>
            <a:endParaRPr lang="en-IN"/>
          </a:p>
        </p:txBody>
      </p:sp>
      <p:sp>
        <p:nvSpPr>
          <p:cNvPr id="6" name="Footer Placeholder 5">
            <a:extLst>
              <a:ext uri="{FF2B5EF4-FFF2-40B4-BE49-F238E27FC236}">
                <a16:creationId xmlns:a16="http://schemas.microsoft.com/office/drawing/2014/main" id="{19A37AF6-6531-43AF-B25E-8475D4D95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CDE846-5683-4EE5-9A80-A23816220576}"/>
              </a:ext>
            </a:extLst>
          </p:cNvPr>
          <p:cNvSpPr>
            <a:spLocks noGrp="1"/>
          </p:cNvSpPr>
          <p:nvPr>
            <p:ph type="sldNum" sz="quarter" idx="12"/>
          </p:nvPr>
        </p:nvSpPr>
        <p:spPr/>
        <p:txBody>
          <a:bodyPr/>
          <a:lstStyle/>
          <a:p>
            <a:fld id="{E39434B5-B12F-4B5E-8690-115446EDD8E3}" type="slidenum">
              <a:rPr lang="en-IN" smtClean="0"/>
              <a:t>‹#›</a:t>
            </a:fld>
            <a:endParaRPr lang="en-IN"/>
          </a:p>
        </p:txBody>
      </p:sp>
    </p:spTree>
    <p:extLst>
      <p:ext uri="{BB962C8B-B14F-4D97-AF65-F5344CB8AC3E}">
        <p14:creationId xmlns:p14="http://schemas.microsoft.com/office/powerpoint/2010/main" val="50098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320622-5684-468F-87B3-E8EB85A53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FD722-D683-43BE-9EC6-E9363DFBE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C5CD5-92BC-460C-9CC2-379FC7A62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E6B87-E9F6-4816-9C82-8D4BFB9EDBEF}" type="datetimeFigureOut">
              <a:rPr lang="en-IN" smtClean="0"/>
              <a:t>19-03-2022</a:t>
            </a:fld>
            <a:endParaRPr lang="en-IN"/>
          </a:p>
        </p:txBody>
      </p:sp>
      <p:sp>
        <p:nvSpPr>
          <p:cNvPr id="5" name="Footer Placeholder 4">
            <a:extLst>
              <a:ext uri="{FF2B5EF4-FFF2-40B4-BE49-F238E27FC236}">
                <a16:creationId xmlns:a16="http://schemas.microsoft.com/office/drawing/2014/main" id="{8B87E361-10B4-4227-A614-3C61A6E17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F38D24-31ED-45C7-BED8-F3837A180D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434B5-B12F-4B5E-8690-115446EDD8E3}" type="slidenum">
              <a:rPr lang="en-IN" smtClean="0"/>
              <a:t>‹#›</a:t>
            </a:fld>
            <a:endParaRPr lang="en-IN"/>
          </a:p>
        </p:txBody>
      </p:sp>
    </p:spTree>
    <p:extLst>
      <p:ext uri="{BB962C8B-B14F-4D97-AF65-F5344CB8AC3E}">
        <p14:creationId xmlns:p14="http://schemas.microsoft.com/office/powerpoint/2010/main" val="3976234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egg89/SRCNN-Tensorflow" TargetMode="External"/><Relationship Id="rId2" Type="http://schemas.openxmlformats.org/officeDocument/2006/relationships/hyperlink" Target="https://github.com/SaoYan/DnCNN-PyTorch"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E54754-D7F4-4007-A4C9-46DA6768F3EE}"/>
              </a:ext>
            </a:extLst>
          </p:cNvPr>
          <p:cNvSpPr/>
          <p:nvPr/>
        </p:nvSpPr>
        <p:spPr>
          <a:xfrm>
            <a:off x="820998" y="197241"/>
            <a:ext cx="10550004" cy="923330"/>
          </a:xfrm>
          <a:prstGeom prst="rect">
            <a:avLst/>
          </a:prstGeom>
          <a:noFill/>
        </p:spPr>
        <p:txBody>
          <a:bodyPr wrap="none" lIns="91440" tIns="45720" rIns="91440" bIns="45720">
            <a:spAutoFit/>
          </a:bodyPr>
          <a:lstStyle/>
          <a:p>
            <a:pPr algn="ctr"/>
            <a:r>
              <a:rPr lang="en-US" sz="5400">
                <a:ln w="0"/>
                <a:effectLst>
                  <a:outerShdw blurRad="38100" dist="19050" dir="2700000" algn="tl" rotWithShape="0">
                    <a:schemeClr val="dk1">
                      <a:alpha val="40000"/>
                    </a:schemeClr>
                  </a:outerShdw>
                </a:effectLst>
              </a:rPr>
              <a:t>Single Image Super Image Resolution</a:t>
            </a:r>
          </a:p>
        </p:txBody>
      </p:sp>
      <p:sp>
        <p:nvSpPr>
          <p:cNvPr id="3" name="TextBox 2">
            <a:extLst>
              <a:ext uri="{FF2B5EF4-FFF2-40B4-BE49-F238E27FC236}">
                <a16:creationId xmlns:a16="http://schemas.microsoft.com/office/drawing/2014/main" id="{A93D5754-EEEC-493E-AD0F-C289F4068515}"/>
              </a:ext>
            </a:extLst>
          </p:cNvPr>
          <p:cNvSpPr txBox="1"/>
          <p:nvPr/>
        </p:nvSpPr>
        <p:spPr>
          <a:xfrm>
            <a:off x="1940131" y="5460430"/>
            <a:ext cx="9430871" cy="1200329"/>
          </a:xfrm>
          <a:prstGeom prst="rect">
            <a:avLst/>
          </a:prstGeom>
          <a:noFill/>
        </p:spPr>
        <p:txBody>
          <a:bodyPr wrap="square" rtlCol="0">
            <a:spAutoFit/>
          </a:bodyPr>
          <a:lstStyle/>
          <a:p>
            <a:pPr algn="r"/>
            <a:r>
              <a:rPr lang="en-IN"/>
              <a:t>Varun Deliwala AU1940034</a:t>
            </a:r>
          </a:p>
          <a:p>
            <a:pPr algn="r"/>
            <a:r>
              <a:rPr lang="en-IN"/>
              <a:t>Jap Purohit AU1940109</a:t>
            </a:r>
          </a:p>
          <a:p>
            <a:pPr algn="r"/>
            <a:r>
              <a:rPr lang="en-IN"/>
              <a:t>Shail Patel AU1940142</a:t>
            </a:r>
          </a:p>
          <a:p>
            <a:pPr algn="r"/>
            <a:r>
              <a:rPr lang="en-IN"/>
              <a:t>Sahil Miskeen AU1940267</a:t>
            </a:r>
          </a:p>
        </p:txBody>
      </p:sp>
      <p:pic>
        <p:nvPicPr>
          <p:cNvPr id="1026" name="Picture 2" descr="Enhancement of Images using Super Resolution | by Abhishek Malhan | Medium">
            <a:extLst>
              <a:ext uri="{FF2B5EF4-FFF2-40B4-BE49-F238E27FC236}">
                <a16:creationId xmlns:a16="http://schemas.microsoft.com/office/drawing/2014/main" id="{5035A8FF-A126-4D0C-A830-31344DF7C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98" y="1815614"/>
            <a:ext cx="4131499" cy="27158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ep learning based super resolution, without using a GAN | by Christopher  Thomas BSc Hons. MIAP | Towards Data Science">
            <a:extLst>
              <a:ext uri="{FF2B5EF4-FFF2-40B4-BE49-F238E27FC236}">
                <a16:creationId xmlns:a16="http://schemas.microsoft.com/office/drawing/2014/main" id="{26838FB3-78DF-48ED-B1C6-0BBCA34E5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5942" y="1815614"/>
            <a:ext cx="5525060" cy="280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52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9FF017-FA19-46F9-90C8-C601F47E5BC8}"/>
              </a:ext>
            </a:extLst>
          </p:cNvPr>
          <p:cNvSpPr/>
          <p:nvPr/>
        </p:nvSpPr>
        <p:spPr>
          <a:xfrm>
            <a:off x="4252357" y="0"/>
            <a:ext cx="3687291"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Introduction</a:t>
            </a:r>
          </a:p>
        </p:txBody>
      </p:sp>
      <p:sp>
        <p:nvSpPr>
          <p:cNvPr id="3" name="TextBox 2">
            <a:extLst>
              <a:ext uri="{FF2B5EF4-FFF2-40B4-BE49-F238E27FC236}">
                <a16:creationId xmlns:a16="http://schemas.microsoft.com/office/drawing/2014/main" id="{405ADFCB-300E-480F-8AE2-8AA4E4F33D1E}"/>
              </a:ext>
            </a:extLst>
          </p:cNvPr>
          <p:cNvSpPr txBox="1"/>
          <p:nvPr/>
        </p:nvSpPr>
        <p:spPr>
          <a:xfrm>
            <a:off x="1237673" y="1607127"/>
            <a:ext cx="9799782" cy="1477328"/>
          </a:xfrm>
          <a:prstGeom prst="rect">
            <a:avLst/>
          </a:prstGeom>
          <a:noFill/>
        </p:spPr>
        <p:txBody>
          <a:bodyPr wrap="square" rtlCol="0">
            <a:spAutoFit/>
          </a:bodyPr>
          <a:lstStyle/>
          <a:p>
            <a:r>
              <a:rPr lang="en-IN"/>
              <a:t>An image may have a lower resolution due to a smaller spatial resolution i.e. due to a result of degradation. The task of super image resolution is of crucial importance. We are often faced with situations where in we are needed to work with high resolution images. However high resolution images are often expensive in terms of memory and computation. These problems can be overcomed by the use of image processing algorithms thus leading to the concept of super image resolution. </a:t>
            </a:r>
          </a:p>
        </p:txBody>
      </p:sp>
      <p:pic>
        <p:nvPicPr>
          <p:cNvPr id="4" name="Picture 2" descr="The original generative adversarial network (GAN) model. In simple... |  Download Scientific Diagram">
            <a:extLst>
              <a:ext uri="{FF2B5EF4-FFF2-40B4-BE49-F238E27FC236}">
                <a16:creationId xmlns:a16="http://schemas.microsoft.com/office/drawing/2014/main" id="{54CA5433-BE09-41ED-925B-FE8C23A30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482" y="4037316"/>
            <a:ext cx="5028164" cy="182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65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D136B9-A5C2-43E5-B687-CB46B80520B2}"/>
              </a:ext>
            </a:extLst>
          </p:cNvPr>
          <p:cNvSpPr/>
          <p:nvPr/>
        </p:nvSpPr>
        <p:spPr>
          <a:xfrm>
            <a:off x="3276068" y="0"/>
            <a:ext cx="5639878"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Problem Statement</a:t>
            </a:r>
          </a:p>
        </p:txBody>
      </p:sp>
      <p:sp>
        <p:nvSpPr>
          <p:cNvPr id="3" name="TextBox 2">
            <a:extLst>
              <a:ext uri="{FF2B5EF4-FFF2-40B4-BE49-F238E27FC236}">
                <a16:creationId xmlns:a16="http://schemas.microsoft.com/office/drawing/2014/main" id="{F643B663-9CE6-4190-AD1F-31763D1982E8}"/>
              </a:ext>
            </a:extLst>
          </p:cNvPr>
          <p:cNvSpPr txBox="1"/>
          <p:nvPr/>
        </p:nvSpPr>
        <p:spPr>
          <a:xfrm>
            <a:off x="1237673" y="1607127"/>
            <a:ext cx="9799782" cy="1754326"/>
          </a:xfrm>
          <a:prstGeom prst="rect">
            <a:avLst/>
          </a:prstGeom>
          <a:noFill/>
        </p:spPr>
        <p:txBody>
          <a:bodyPr wrap="square" rtlCol="0">
            <a:spAutoFit/>
          </a:bodyPr>
          <a:lstStyle/>
          <a:p>
            <a:r>
              <a:rPr lang="en-US" b="0" i="0">
                <a:solidFill>
                  <a:srgbClr val="000000"/>
                </a:solidFill>
                <a:effectLst/>
                <a:latin typeface="lato" panose="020B0604020202020204" pitchFamily="34" charset="0"/>
              </a:rPr>
              <a:t>Our objective is to take a low resolution image and produce an estimate of a corresponding high‑resolution image. </a:t>
            </a:r>
            <a:r>
              <a:rPr lang="en-IN"/>
              <a:t> Using deep learning and GAN models in order to convert a low resolution image to an image of the desired higher resolution is what we achieve to do in our current project. </a:t>
            </a:r>
            <a:r>
              <a:rPr lang="en-US" b="0" i="0">
                <a:solidFill>
                  <a:srgbClr val="000000"/>
                </a:solidFill>
                <a:effectLst/>
                <a:latin typeface="lato" panose="020F0502020204030203" pitchFamily="34" charset="0"/>
              </a:rPr>
              <a:t>One of the most important tasks of super image resolution is interpolating. Although simple to implement this technique does not give us the desired output in most cases. That is the reason we need to come up with more complex models in order to get the accuracy desired. </a:t>
            </a:r>
            <a:endParaRPr lang="en-IN"/>
          </a:p>
        </p:txBody>
      </p:sp>
      <p:pic>
        <p:nvPicPr>
          <p:cNvPr id="4" name="Picture 2" descr="Review: SRCNN (Super Resolution). In this story, a very classical super… |  by Sik-Ho Tsang | Coinmonks | Medium">
            <a:extLst>
              <a:ext uri="{FF2B5EF4-FFF2-40B4-BE49-F238E27FC236}">
                <a16:creationId xmlns:a16="http://schemas.microsoft.com/office/drawing/2014/main" id="{8E5C205C-FCB5-4013-94A2-257839500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171" y="4045250"/>
            <a:ext cx="4907658" cy="1993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9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C2D563-12B3-40F3-A8FD-BBDBD694D4C7}"/>
              </a:ext>
            </a:extLst>
          </p:cNvPr>
          <p:cNvPicPr>
            <a:picLocks noChangeAspect="1"/>
          </p:cNvPicPr>
          <p:nvPr/>
        </p:nvPicPr>
        <p:blipFill>
          <a:blip r:embed="rId2"/>
          <a:stretch>
            <a:fillRect/>
          </a:stretch>
        </p:blipFill>
        <p:spPr>
          <a:xfrm>
            <a:off x="2695750" y="1732949"/>
            <a:ext cx="4469038" cy="2828365"/>
          </a:xfrm>
          <a:prstGeom prst="rect">
            <a:avLst/>
          </a:prstGeom>
        </p:spPr>
      </p:pic>
      <p:cxnSp>
        <p:nvCxnSpPr>
          <p:cNvPr id="25" name="Straight Arrow Connector 24">
            <a:extLst>
              <a:ext uri="{FF2B5EF4-FFF2-40B4-BE49-F238E27FC236}">
                <a16:creationId xmlns:a16="http://schemas.microsoft.com/office/drawing/2014/main" id="{EED49A54-5406-4581-9D41-16E684425EFD}"/>
              </a:ext>
            </a:extLst>
          </p:cNvPr>
          <p:cNvCxnSpPr>
            <a:cxnSpLocks/>
          </p:cNvCxnSpPr>
          <p:nvPr/>
        </p:nvCxnSpPr>
        <p:spPr>
          <a:xfrm>
            <a:off x="9580775" y="3511284"/>
            <a:ext cx="0" cy="364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F572805-D361-4417-B45A-9371CC3012AA}"/>
              </a:ext>
            </a:extLst>
          </p:cNvPr>
          <p:cNvSpPr/>
          <p:nvPr/>
        </p:nvSpPr>
        <p:spPr>
          <a:xfrm>
            <a:off x="4060797" y="4926161"/>
            <a:ext cx="3070336" cy="276999"/>
          </a:xfrm>
          <a:prstGeom prst="rect">
            <a:avLst/>
          </a:prstGeom>
          <a:noFill/>
        </p:spPr>
        <p:txBody>
          <a:bodyPr wrap="square" lIns="91440" tIns="45720" rIns="91440" bIns="45720">
            <a:spAutoFit/>
          </a:bodyPr>
          <a:lstStyle/>
          <a:p>
            <a:pPr algn="ctr"/>
            <a:r>
              <a:rPr lang="en-US" sz="1200" b="0" cap="none" spc="0">
                <a:ln w="0"/>
                <a:solidFill>
                  <a:schemeClr val="tx1"/>
                </a:solidFill>
                <a:effectLst>
                  <a:outerShdw blurRad="38100" dist="19050" dir="2700000" algn="tl" rotWithShape="0">
                    <a:schemeClr val="dk1">
                      <a:alpha val="40000"/>
                    </a:schemeClr>
                  </a:outerShdw>
                </a:effectLst>
              </a:rPr>
              <a:t>SRCNN Model</a:t>
            </a:r>
          </a:p>
        </p:txBody>
      </p:sp>
      <p:pic>
        <p:nvPicPr>
          <p:cNvPr id="43" name="Picture 42">
            <a:extLst>
              <a:ext uri="{FF2B5EF4-FFF2-40B4-BE49-F238E27FC236}">
                <a16:creationId xmlns:a16="http://schemas.microsoft.com/office/drawing/2014/main" id="{0DBE1760-8E37-4F48-85D9-8C1FAF06D8B7}"/>
              </a:ext>
            </a:extLst>
          </p:cNvPr>
          <p:cNvPicPr>
            <a:picLocks noChangeAspect="1"/>
          </p:cNvPicPr>
          <p:nvPr/>
        </p:nvPicPr>
        <p:blipFill>
          <a:blip r:embed="rId3"/>
          <a:stretch>
            <a:fillRect/>
          </a:stretch>
        </p:blipFill>
        <p:spPr>
          <a:xfrm>
            <a:off x="542059" y="1732949"/>
            <a:ext cx="1924050" cy="1914525"/>
          </a:xfrm>
          <a:prstGeom prst="rect">
            <a:avLst/>
          </a:prstGeom>
        </p:spPr>
      </p:pic>
      <p:pic>
        <p:nvPicPr>
          <p:cNvPr id="45" name="Picture 44">
            <a:extLst>
              <a:ext uri="{FF2B5EF4-FFF2-40B4-BE49-F238E27FC236}">
                <a16:creationId xmlns:a16="http://schemas.microsoft.com/office/drawing/2014/main" id="{AA7A8D4F-E23E-49A4-8457-4FEC91F7ABB1}"/>
              </a:ext>
            </a:extLst>
          </p:cNvPr>
          <p:cNvPicPr>
            <a:picLocks noChangeAspect="1"/>
          </p:cNvPicPr>
          <p:nvPr/>
        </p:nvPicPr>
        <p:blipFill>
          <a:blip r:embed="rId4"/>
          <a:stretch>
            <a:fillRect/>
          </a:stretch>
        </p:blipFill>
        <p:spPr>
          <a:xfrm>
            <a:off x="542059" y="3813109"/>
            <a:ext cx="1924050" cy="1943387"/>
          </a:xfrm>
          <a:prstGeom prst="rect">
            <a:avLst/>
          </a:prstGeom>
        </p:spPr>
      </p:pic>
      <p:sp>
        <p:nvSpPr>
          <p:cNvPr id="46" name="Rectangle 45">
            <a:extLst>
              <a:ext uri="{FF2B5EF4-FFF2-40B4-BE49-F238E27FC236}">
                <a16:creationId xmlns:a16="http://schemas.microsoft.com/office/drawing/2014/main" id="{097662EF-5DA8-4413-8060-600589960D74}"/>
              </a:ext>
            </a:extLst>
          </p:cNvPr>
          <p:cNvSpPr/>
          <p:nvPr/>
        </p:nvSpPr>
        <p:spPr>
          <a:xfrm>
            <a:off x="3000316" y="0"/>
            <a:ext cx="6191375"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Existing body of work</a:t>
            </a:r>
          </a:p>
        </p:txBody>
      </p:sp>
      <p:cxnSp>
        <p:nvCxnSpPr>
          <p:cNvPr id="3" name="Straight Arrow Connector 2">
            <a:extLst>
              <a:ext uri="{FF2B5EF4-FFF2-40B4-BE49-F238E27FC236}">
                <a16:creationId xmlns:a16="http://schemas.microsoft.com/office/drawing/2014/main" id="{4C957E01-B3C8-4F7D-9AF0-34ED324A0165}"/>
              </a:ext>
            </a:extLst>
          </p:cNvPr>
          <p:cNvCxnSpPr/>
          <p:nvPr/>
        </p:nvCxnSpPr>
        <p:spPr>
          <a:xfrm>
            <a:off x="1927412" y="5756496"/>
            <a:ext cx="0" cy="581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5D80511-B381-4B66-9CAF-CA6059FFD669}"/>
              </a:ext>
            </a:extLst>
          </p:cNvPr>
          <p:cNvSpPr txBox="1"/>
          <p:nvPr/>
        </p:nvSpPr>
        <p:spPr>
          <a:xfrm>
            <a:off x="1002030" y="6338047"/>
            <a:ext cx="1850763" cy="276999"/>
          </a:xfrm>
          <a:prstGeom prst="rect">
            <a:avLst/>
          </a:prstGeom>
          <a:noFill/>
        </p:spPr>
        <p:txBody>
          <a:bodyPr wrap="none" rtlCol="0">
            <a:spAutoFit/>
          </a:bodyPr>
          <a:lstStyle/>
          <a:p>
            <a:r>
              <a:rPr lang="en-IN" sz="1200"/>
              <a:t>Bicubic interpolated image</a:t>
            </a:r>
          </a:p>
        </p:txBody>
      </p:sp>
      <p:pic>
        <p:nvPicPr>
          <p:cNvPr id="7" name="Picture 6">
            <a:extLst>
              <a:ext uri="{FF2B5EF4-FFF2-40B4-BE49-F238E27FC236}">
                <a16:creationId xmlns:a16="http://schemas.microsoft.com/office/drawing/2014/main" id="{7C58667F-66FF-421F-8DF6-F711002131FC}"/>
              </a:ext>
            </a:extLst>
          </p:cNvPr>
          <p:cNvPicPr>
            <a:picLocks noChangeAspect="1"/>
          </p:cNvPicPr>
          <p:nvPr/>
        </p:nvPicPr>
        <p:blipFill>
          <a:blip r:embed="rId5"/>
          <a:stretch>
            <a:fillRect/>
          </a:stretch>
        </p:blipFill>
        <p:spPr>
          <a:xfrm>
            <a:off x="7306234" y="1732949"/>
            <a:ext cx="4580965" cy="1778335"/>
          </a:xfrm>
          <a:prstGeom prst="rect">
            <a:avLst/>
          </a:prstGeom>
        </p:spPr>
      </p:pic>
      <p:sp>
        <p:nvSpPr>
          <p:cNvPr id="14" name="Rectangle 13">
            <a:extLst>
              <a:ext uri="{FF2B5EF4-FFF2-40B4-BE49-F238E27FC236}">
                <a16:creationId xmlns:a16="http://schemas.microsoft.com/office/drawing/2014/main" id="{3542B812-1068-4B49-BB4A-5522FAFE2CA1}"/>
              </a:ext>
            </a:extLst>
          </p:cNvPr>
          <p:cNvSpPr/>
          <p:nvPr/>
        </p:nvSpPr>
        <p:spPr>
          <a:xfrm>
            <a:off x="8061548" y="3876131"/>
            <a:ext cx="3070336" cy="276999"/>
          </a:xfrm>
          <a:prstGeom prst="rect">
            <a:avLst/>
          </a:prstGeom>
          <a:noFill/>
        </p:spPr>
        <p:txBody>
          <a:bodyPr wrap="square" lIns="91440" tIns="45720" rIns="91440" bIns="45720">
            <a:spAutoFit/>
          </a:bodyPr>
          <a:lstStyle/>
          <a:p>
            <a:pPr algn="ctr"/>
            <a:r>
              <a:rPr lang="en-US" sz="1200" b="0" cap="none" spc="0">
                <a:ln w="0"/>
                <a:solidFill>
                  <a:schemeClr val="tx1"/>
                </a:solidFill>
                <a:effectLst>
                  <a:outerShdw blurRad="38100" dist="19050" dir="2700000" algn="tl" rotWithShape="0">
                    <a:schemeClr val="dk1">
                      <a:alpha val="40000"/>
                    </a:schemeClr>
                  </a:outerShdw>
                </a:effectLst>
              </a:rPr>
              <a:t>Resnet Architecture for image denoising</a:t>
            </a:r>
          </a:p>
        </p:txBody>
      </p:sp>
    </p:spTree>
    <p:extLst>
      <p:ext uri="{BB962C8B-B14F-4D97-AF65-F5344CB8AC3E}">
        <p14:creationId xmlns:p14="http://schemas.microsoft.com/office/powerpoint/2010/main" val="35826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3DE943-AAC4-4397-A84A-0AB060AA8CE8}"/>
              </a:ext>
            </a:extLst>
          </p:cNvPr>
          <p:cNvSpPr/>
          <p:nvPr/>
        </p:nvSpPr>
        <p:spPr>
          <a:xfrm>
            <a:off x="4646693" y="0"/>
            <a:ext cx="289861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Approach</a:t>
            </a:r>
          </a:p>
        </p:txBody>
      </p:sp>
      <p:sp>
        <p:nvSpPr>
          <p:cNvPr id="3" name="TextBox 2">
            <a:extLst>
              <a:ext uri="{FF2B5EF4-FFF2-40B4-BE49-F238E27FC236}">
                <a16:creationId xmlns:a16="http://schemas.microsoft.com/office/drawing/2014/main" id="{7BB63332-A6F7-46D5-8823-56493615BEEF}"/>
              </a:ext>
            </a:extLst>
          </p:cNvPr>
          <p:cNvSpPr txBox="1"/>
          <p:nvPr/>
        </p:nvSpPr>
        <p:spPr>
          <a:xfrm>
            <a:off x="1237673" y="1607127"/>
            <a:ext cx="9799782" cy="4247317"/>
          </a:xfrm>
          <a:prstGeom prst="rect">
            <a:avLst/>
          </a:prstGeom>
          <a:noFill/>
        </p:spPr>
        <p:txBody>
          <a:bodyPr wrap="square" rtlCol="0">
            <a:spAutoFit/>
          </a:bodyPr>
          <a:lstStyle/>
          <a:p>
            <a:pPr marL="285750" indent="-285750">
              <a:buFont typeface="Arial" panose="020B0604020202020204" pitchFamily="34" charset="0"/>
              <a:buChar char="•"/>
            </a:pPr>
            <a:r>
              <a:rPr lang="en-IN"/>
              <a:t>Uptil now we have implemented the models from two different papers. </a:t>
            </a:r>
          </a:p>
          <a:p>
            <a:r>
              <a:rPr lang="en-IN"/>
              <a:t>1. Image Denoising</a:t>
            </a:r>
          </a:p>
          <a:p>
            <a:r>
              <a:rPr lang="en-IN"/>
              <a:t>2. SRCNN (Super resolution using convolutional neural network).</a:t>
            </a:r>
          </a:p>
          <a:p>
            <a:pPr marL="285750" indent="-285750">
              <a:buFont typeface="Arial" panose="020B0604020202020204" pitchFamily="34" charset="0"/>
              <a:buChar char="•"/>
            </a:pPr>
            <a:endParaRPr lang="en-IN"/>
          </a:p>
          <a:p>
            <a:pPr marL="285750" indent="-285750">
              <a:buFont typeface="Arial" panose="020B0604020202020204" pitchFamily="34" charset="0"/>
              <a:buChar char="•"/>
            </a:pPr>
            <a:r>
              <a:rPr lang="en-IN"/>
              <a:t>Before moving to single image super image resolution it is important to work with comparitevly simpler models in order to understand the mechanism behind more complex models. Image denoising aims at reducing any noise from the image. </a:t>
            </a:r>
          </a:p>
          <a:p>
            <a:pPr marL="285750" indent="-285750">
              <a:buFont typeface="Arial" panose="020B0604020202020204" pitchFamily="34" charset="0"/>
              <a:buChar char="•"/>
            </a:pPr>
            <a:r>
              <a:rPr lang="en-IN"/>
              <a:t>We have recreated the paper on DNCNN which relates to image denoising. The noise has been introduced by us. The noise introduced is gaussian in nature. Our model as shown in results slide helps in reducing the noise which exists inside the image. The accuracy we have achieved is around 80 percent which is good for day to day usage.</a:t>
            </a:r>
          </a:p>
          <a:p>
            <a:pPr marL="285750" indent="-285750">
              <a:buFont typeface="Arial" panose="020B0604020202020204" pitchFamily="34" charset="0"/>
              <a:buChar char="•"/>
            </a:pPr>
            <a:r>
              <a:rPr lang="en-IN"/>
              <a:t>Next we have created the paper on SRCNN which is the most basic paper which aims at super resolution. The model of which has been attached in the previous slide. </a:t>
            </a:r>
          </a:p>
          <a:p>
            <a:pPr marL="285750" indent="-285750">
              <a:buFont typeface="Arial" panose="020B0604020202020204" pitchFamily="34" charset="0"/>
              <a:buChar char="•"/>
            </a:pPr>
            <a:endParaRPr lang="en-IN"/>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359175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AB2F67-0B6F-4E09-9906-C1FBA6ABF75C}"/>
              </a:ext>
            </a:extLst>
          </p:cNvPr>
          <p:cNvPicPr>
            <a:picLocks noChangeAspect="1"/>
          </p:cNvPicPr>
          <p:nvPr/>
        </p:nvPicPr>
        <p:blipFill>
          <a:blip r:embed="rId2"/>
          <a:stretch>
            <a:fillRect/>
          </a:stretch>
        </p:blipFill>
        <p:spPr>
          <a:xfrm>
            <a:off x="867415" y="1792958"/>
            <a:ext cx="2166190" cy="1426515"/>
          </a:xfrm>
          <a:prstGeom prst="rect">
            <a:avLst/>
          </a:prstGeom>
        </p:spPr>
      </p:pic>
      <p:pic>
        <p:nvPicPr>
          <p:cNvPr id="3" name="Picture 2">
            <a:extLst>
              <a:ext uri="{FF2B5EF4-FFF2-40B4-BE49-F238E27FC236}">
                <a16:creationId xmlns:a16="http://schemas.microsoft.com/office/drawing/2014/main" id="{841C505E-2540-4752-9369-B81DC0082815}"/>
              </a:ext>
            </a:extLst>
          </p:cNvPr>
          <p:cNvPicPr>
            <a:picLocks noChangeAspect="1"/>
          </p:cNvPicPr>
          <p:nvPr/>
        </p:nvPicPr>
        <p:blipFill>
          <a:blip r:embed="rId3"/>
          <a:stretch>
            <a:fillRect/>
          </a:stretch>
        </p:blipFill>
        <p:spPr>
          <a:xfrm>
            <a:off x="867412" y="3407487"/>
            <a:ext cx="2166190" cy="1417774"/>
          </a:xfrm>
          <a:prstGeom prst="rect">
            <a:avLst/>
          </a:prstGeom>
        </p:spPr>
      </p:pic>
      <p:pic>
        <p:nvPicPr>
          <p:cNvPr id="4" name="Picture 3">
            <a:extLst>
              <a:ext uri="{FF2B5EF4-FFF2-40B4-BE49-F238E27FC236}">
                <a16:creationId xmlns:a16="http://schemas.microsoft.com/office/drawing/2014/main" id="{6DA20909-ABEE-4329-BCB8-A1F1E7422DBB}"/>
              </a:ext>
            </a:extLst>
          </p:cNvPr>
          <p:cNvPicPr>
            <a:picLocks noChangeAspect="1"/>
          </p:cNvPicPr>
          <p:nvPr/>
        </p:nvPicPr>
        <p:blipFill>
          <a:blip r:embed="rId4"/>
          <a:stretch>
            <a:fillRect/>
          </a:stretch>
        </p:blipFill>
        <p:spPr>
          <a:xfrm>
            <a:off x="867412" y="5013275"/>
            <a:ext cx="2166189" cy="1451239"/>
          </a:xfrm>
          <a:prstGeom prst="rect">
            <a:avLst/>
          </a:prstGeom>
        </p:spPr>
      </p:pic>
      <p:graphicFrame>
        <p:nvGraphicFramePr>
          <p:cNvPr id="5" name="Table 24">
            <a:extLst>
              <a:ext uri="{FF2B5EF4-FFF2-40B4-BE49-F238E27FC236}">
                <a16:creationId xmlns:a16="http://schemas.microsoft.com/office/drawing/2014/main" id="{9B90BC34-4063-4EBC-85C8-273E8F8821E5}"/>
              </a:ext>
            </a:extLst>
          </p:cNvPr>
          <p:cNvGraphicFramePr>
            <a:graphicFrameLocks noGrp="1"/>
          </p:cNvGraphicFramePr>
          <p:nvPr>
            <p:extLst>
              <p:ext uri="{D42A27DB-BD31-4B8C-83A1-F6EECF244321}">
                <p14:modId xmlns:p14="http://schemas.microsoft.com/office/powerpoint/2010/main" val="746270781"/>
              </p:ext>
            </p:extLst>
          </p:nvPr>
        </p:nvGraphicFramePr>
        <p:xfrm>
          <a:off x="5880857" y="1792958"/>
          <a:ext cx="6102576" cy="1554480"/>
        </p:xfrm>
        <a:graphic>
          <a:graphicData uri="http://schemas.openxmlformats.org/drawingml/2006/table">
            <a:tbl>
              <a:tblPr firstRow="1" bandRow="1">
                <a:tableStyleId>{7DF18680-E054-41AD-8BC1-D1AEF772440D}</a:tableStyleId>
              </a:tblPr>
              <a:tblGrid>
                <a:gridCol w="1525644">
                  <a:extLst>
                    <a:ext uri="{9D8B030D-6E8A-4147-A177-3AD203B41FA5}">
                      <a16:colId xmlns:a16="http://schemas.microsoft.com/office/drawing/2014/main" val="279173688"/>
                    </a:ext>
                  </a:extLst>
                </a:gridCol>
                <a:gridCol w="1525644">
                  <a:extLst>
                    <a:ext uri="{9D8B030D-6E8A-4147-A177-3AD203B41FA5}">
                      <a16:colId xmlns:a16="http://schemas.microsoft.com/office/drawing/2014/main" val="257324117"/>
                    </a:ext>
                  </a:extLst>
                </a:gridCol>
                <a:gridCol w="1525644">
                  <a:extLst>
                    <a:ext uri="{9D8B030D-6E8A-4147-A177-3AD203B41FA5}">
                      <a16:colId xmlns:a16="http://schemas.microsoft.com/office/drawing/2014/main" val="3750155234"/>
                    </a:ext>
                  </a:extLst>
                </a:gridCol>
                <a:gridCol w="1525644">
                  <a:extLst>
                    <a:ext uri="{9D8B030D-6E8A-4147-A177-3AD203B41FA5}">
                      <a16:colId xmlns:a16="http://schemas.microsoft.com/office/drawing/2014/main" val="510087066"/>
                    </a:ext>
                  </a:extLst>
                </a:gridCol>
              </a:tblGrid>
              <a:tr h="327525">
                <a:tc>
                  <a:txBody>
                    <a:bodyPr/>
                    <a:lstStyle/>
                    <a:p>
                      <a:r>
                        <a:rPr lang="en-IN" sz="1200"/>
                        <a:t>MSE Between Images</a:t>
                      </a:r>
                    </a:p>
                  </a:txBody>
                  <a:tcPr/>
                </a:tc>
                <a:tc>
                  <a:txBody>
                    <a:bodyPr/>
                    <a:lstStyle/>
                    <a:p>
                      <a:r>
                        <a:rPr lang="en-IN" sz="1200"/>
                        <a:t>MSE Along Column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MSE Along Column 2</a:t>
                      </a:r>
                    </a:p>
                    <a:p>
                      <a:endParaRPr lang="en-I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MSE Along Column 3</a:t>
                      </a:r>
                    </a:p>
                    <a:p>
                      <a:endParaRPr lang="en-IN" sz="1200"/>
                    </a:p>
                  </a:txBody>
                  <a:tcPr/>
                </a:tc>
                <a:extLst>
                  <a:ext uri="{0D108BD9-81ED-4DB2-BD59-A6C34878D82A}">
                    <a16:rowId xmlns:a16="http://schemas.microsoft.com/office/drawing/2014/main" val="380896990"/>
                  </a:ext>
                </a:extLst>
              </a:tr>
              <a:tr h="370840">
                <a:tc>
                  <a:txBody>
                    <a:bodyPr/>
                    <a:lstStyle/>
                    <a:p>
                      <a:r>
                        <a:rPr lang="en-IN" sz="1200"/>
                        <a:t>OG Image and Model Predicted Image</a:t>
                      </a:r>
                    </a:p>
                  </a:txBody>
                  <a:tcPr/>
                </a:tc>
                <a:tc>
                  <a:txBody>
                    <a:bodyPr/>
                    <a:lstStyle/>
                    <a:p>
                      <a:r>
                        <a:rPr lang="en-IN" sz="1200"/>
                        <a:t>24.369102</a:t>
                      </a:r>
                    </a:p>
                  </a:txBody>
                  <a:tcPr/>
                </a:tc>
                <a:tc>
                  <a:txBody>
                    <a:bodyPr/>
                    <a:lstStyle/>
                    <a:p>
                      <a:r>
                        <a:rPr lang="en-IN" sz="1200"/>
                        <a:t>23.836807</a:t>
                      </a:r>
                    </a:p>
                  </a:txBody>
                  <a:tcPr/>
                </a:tc>
                <a:tc>
                  <a:txBody>
                    <a:bodyPr/>
                    <a:lstStyle/>
                    <a:p>
                      <a:r>
                        <a:rPr lang="en-IN" sz="1200"/>
                        <a:t>21.772045</a:t>
                      </a:r>
                    </a:p>
                  </a:txBody>
                  <a:tcPr/>
                </a:tc>
                <a:extLst>
                  <a:ext uri="{0D108BD9-81ED-4DB2-BD59-A6C34878D82A}">
                    <a16:rowId xmlns:a16="http://schemas.microsoft.com/office/drawing/2014/main" val="2132312223"/>
                  </a:ext>
                </a:extLst>
              </a:tr>
              <a:tr h="370840">
                <a:tc>
                  <a:txBody>
                    <a:bodyPr/>
                    <a:lstStyle/>
                    <a:p>
                      <a:r>
                        <a:rPr lang="en-IN" sz="1200"/>
                        <a:t>OG Image and Bicubic interpolated image</a:t>
                      </a:r>
                    </a:p>
                  </a:txBody>
                  <a:tcPr/>
                </a:tc>
                <a:tc>
                  <a:txBody>
                    <a:bodyPr/>
                    <a:lstStyle/>
                    <a:p>
                      <a:r>
                        <a:rPr lang="en-IN" sz="1200"/>
                        <a:t>81.4683</a:t>
                      </a:r>
                    </a:p>
                  </a:txBody>
                  <a:tcPr/>
                </a:tc>
                <a:tc>
                  <a:txBody>
                    <a:bodyPr/>
                    <a:lstStyle/>
                    <a:p>
                      <a:r>
                        <a:rPr lang="en-IN" sz="1200"/>
                        <a:t>25.0627</a:t>
                      </a:r>
                    </a:p>
                  </a:txBody>
                  <a:tcPr/>
                </a:tc>
                <a:tc>
                  <a:txBody>
                    <a:bodyPr/>
                    <a:lstStyle/>
                    <a:p>
                      <a:r>
                        <a:rPr lang="en-IN" sz="1200"/>
                        <a:t>72.3014</a:t>
                      </a:r>
                    </a:p>
                  </a:txBody>
                  <a:tcPr/>
                </a:tc>
                <a:extLst>
                  <a:ext uri="{0D108BD9-81ED-4DB2-BD59-A6C34878D82A}">
                    <a16:rowId xmlns:a16="http://schemas.microsoft.com/office/drawing/2014/main" val="3310847526"/>
                  </a:ext>
                </a:extLst>
              </a:tr>
            </a:tbl>
          </a:graphicData>
        </a:graphic>
      </p:graphicFrame>
      <p:sp>
        <p:nvSpPr>
          <p:cNvPr id="6" name="Rectangle 5">
            <a:extLst>
              <a:ext uri="{FF2B5EF4-FFF2-40B4-BE49-F238E27FC236}">
                <a16:creationId xmlns:a16="http://schemas.microsoft.com/office/drawing/2014/main" id="{4337E7EA-7D23-48D7-927B-9FE71EBBBF84}"/>
              </a:ext>
            </a:extLst>
          </p:cNvPr>
          <p:cNvSpPr/>
          <p:nvPr/>
        </p:nvSpPr>
        <p:spPr>
          <a:xfrm>
            <a:off x="5000673" y="0"/>
            <a:ext cx="219066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Results</a:t>
            </a:r>
          </a:p>
        </p:txBody>
      </p:sp>
      <p:sp>
        <p:nvSpPr>
          <p:cNvPr id="7" name="Rectangle 6">
            <a:extLst>
              <a:ext uri="{FF2B5EF4-FFF2-40B4-BE49-F238E27FC236}">
                <a16:creationId xmlns:a16="http://schemas.microsoft.com/office/drawing/2014/main" id="{C97BBAD2-0ED8-4F9E-9479-864873B8780B}"/>
              </a:ext>
            </a:extLst>
          </p:cNvPr>
          <p:cNvSpPr/>
          <p:nvPr/>
        </p:nvSpPr>
        <p:spPr>
          <a:xfrm>
            <a:off x="7677194" y="1137289"/>
            <a:ext cx="2769477" cy="400110"/>
          </a:xfrm>
          <a:prstGeom prst="rect">
            <a:avLst/>
          </a:prstGeom>
          <a:noFill/>
        </p:spPr>
        <p:txBody>
          <a:bodyPr wrap="none" lIns="91440" tIns="45720" rIns="91440" bIns="45720">
            <a:spAutoFit/>
          </a:bodyPr>
          <a:lstStyle/>
          <a:p>
            <a:pPr algn="ctr"/>
            <a:r>
              <a:rPr lang="en-US" sz="2000" b="0" cap="none" spc="0">
                <a:ln w="0"/>
                <a:solidFill>
                  <a:schemeClr val="accent1"/>
                </a:solidFill>
                <a:effectLst>
                  <a:outerShdw blurRad="38100" dist="25400" dir="5400000" algn="ctr" rotWithShape="0">
                    <a:srgbClr val="6E747A">
                      <a:alpha val="43000"/>
                    </a:srgbClr>
                  </a:outerShdw>
                </a:effectLst>
              </a:rPr>
              <a:t>Image Resolution SRCNN</a:t>
            </a:r>
          </a:p>
        </p:txBody>
      </p:sp>
      <p:sp>
        <p:nvSpPr>
          <p:cNvPr id="8" name="Rectangle 7">
            <a:extLst>
              <a:ext uri="{FF2B5EF4-FFF2-40B4-BE49-F238E27FC236}">
                <a16:creationId xmlns:a16="http://schemas.microsoft.com/office/drawing/2014/main" id="{A59F2418-4C3A-4874-B75D-AF9C0AAC8FEA}"/>
              </a:ext>
            </a:extLst>
          </p:cNvPr>
          <p:cNvSpPr/>
          <p:nvPr/>
        </p:nvSpPr>
        <p:spPr>
          <a:xfrm>
            <a:off x="995213" y="1204834"/>
            <a:ext cx="1910588" cy="400110"/>
          </a:xfrm>
          <a:prstGeom prst="rect">
            <a:avLst/>
          </a:prstGeom>
          <a:noFill/>
        </p:spPr>
        <p:txBody>
          <a:bodyPr wrap="none" lIns="91440" tIns="45720" rIns="91440" bIns="45720">
            <a:spAutoFit/>
          </a:bodyPr>
          <a:lstStyle/>
          <a:p>
            <a:pPr algn="ctr"/>
            <a:r>
              <a:rPr lang="en-US" sz="2000" b="0" cap="none" spc="0">
                <a:ln w="0"/>
                <a:solidFill>
                  <a:schemeClr val="accent1"/>
                </a:solidFill>
                <a:effectLst>
                  <a:outerShdw blurRad="38100" dist="25400" dir="5400000" algn="ctr" rotWithShape="0">
                    <a:srgbClr val="6E747A">
                      <a:alpha val="43000"/>
                    </a:srgbClr>
                  </a:outerShdw>
                </a:effectLst>
              </a:rPr>
              <a:t>Image Denoising</a:t>
            </a:r>
          </a:p>
        </p:txBody>
      </p:sp>
      <p:cxnSp>
        <p:nvCxnSpPr>
          <p:cNvPr id="10" name="Straight Arrow Connector 9">
            <a:extLst>
              <a:ext uri="{FF2B5EF4-FFF2-40B4-BE49-F238E27FC236}">
                <a16:creationId xmlns:a16="http://schemas.microsoft.com/office/drawing/2014/main" id="{37C6D689-CF86-4F20-BD48-D3A8E42A8CAF}"/>
              </a:ext>
            </a:extLst>
          </p:cNvPr>
          <p:cNvCxnSpPr>
            <a:cxnSpLocks/>
          </p:cNvCxnSpPr>
          <p:nvPr/>
        </p:nvCxnSpPr>
        <p:spPr>
          <a:xfrm flipV="1">
            <a:off x="3096358" y="2526533"/>
            <a:ext cx="4088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22CCA3-9C3F-4399-9547-229E110D0297}"/>
              </a:ext>
            </a:extLst>
          </p:cNvPr>
          <p:cNvCxnSpPr/>
          <p:nvPr/>
        </p:nvCxnSpPr>
        <p:spPr>
          <a:xfrm flipV="1">
            <a:off x="3096358" y="4116374"/>
            <a:ext cx="4088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D062C67-A265-446E-96D2-BBD1B4A6F308}"/>
              </a:ext>
            </a:extLst>
          </p:cNvPr>
          <p:cNvCxnSpPr/>
          <p:nvPr/>
        </p:nvCxnSpPr>
        <p:spPr>
          <a:xfrm flipV="1">
            <a:off x="3096358" y="5734990"/>
            <a:ext cx="4088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9FABF78-6AD2-451F-BC4F-DD94A6E1F07E}"/>
              </a:ext>
            </a:extLst>
          </p:cNvPr>
          <p:cNvSpPr txBox="1"/>
          <p:nvPr/>
        </p:nvSpPr>
        <p:spPr>
          <a:xfrm>
            <a:off x="3505200" y="2372644"/>
            <a:ext cx="1072794" cy="307777"/>
          </a:xfrm>
          <a:prstGeom prst="rect">
            <a:avLst/>
          </a:prstGeom>
          <a:noFill/>
        </p:spPr>
        <p:txBody>
          <a:bodyPr wrap="none" rtlCol="0">
            <a:spAutoFit/>
          </a:bodyPr>
          <a:lstStyle/>
          <a:p>
            <a:r>
              <a:rPr lang="en-IN" sz="1400"/>
              <a:t>Noisy Image</a:t>
            </a:r>
          </a:p>
        </p:txBody>
      </p:sp>
      <p:sp>
        <p:nvSpPr>
          <p:cNvPr id="17" name="TextBox 16">
            <a:extLst>
              <a:ext uri="{FF2B5EF4-FFF2-40B4-BE49-F238E27FC236}">
                <a16:creationId xmlns:a16="http://schemas.microsoft.com/office/drawing/2014/main" id="{34B66759-0122-4A8E-8D82-F42E7E1F2660}"/>
              </a:ext>
            </a:extLst>
          </p:cNvPr>
          <p:cNvSpPr txBox="1"/>
          <p:nvPr/>
        </p:nvSpPr>
        <p:spPr>
          <a:xfrm>
            <a:off x="3505200" y="3962485"/>
            <a:ext cx="1080873" cy="307777"/>
          </a:xfrm>
          <a:prstGeom prst="rect">
            <a:avLst/>
          </a:prstGeom>
          <a:noFill/>
        </p:spPr>
        <p:txBody>
          <a:bodyPr wrap="none" rtlCol="0">
            <a:spAutoFit/>
          </a:bodyPr>
          <a:lstStyle/>
          <a:p>
            <a:r>
              <a:rPr lang="en-IN" sz="1400"/>
              <a:t>Clean Image</a:t>
            </a:r>
          </a:p>
        </p:txBody>
      </p:sp>
      <p:sp>
        <p:nvSpPr>
          <p:cNvPr id="18" name="TextBox 17">
            <a:extLst>
              <a:ext uri="{FF2B5EF4-FFF2-40B4-BE49-F238E27FC236}">
                <a16:creationId xmlns:a16="http://schemas.microsoft.com/office/drawing/2014/main" id="{1505CE51-E10F-4466-80FB-D8432E48C4D1}"/>
              </a:ext>
            </a:extLst>
          </p:cNvPr>
          <p:cNvSpPr txBox="1"/>
          <p:nvPr/>
        </p:nvSpPr>
        <p:spPr>
          <a:xfrm>
            <a:off x="3505200" y="5583103"/>
            <a:ext cx="1884490" cy="307777"/>
          </a:xfrm>
          <a:prstGeom prst="rect">
            <a:avLst/>
          </a:prstGeom>
          <a:noFill/>
        </p:spPr>
        <p:txBody>
          <a:bodyPr wrap="none" rtlCol="0">
            <a:spAutoFit/>
          </a:bodyPr>
          <a:lstStyle/>
          <a:p>
            <a:r>
              <a:rPr lang="en-IN" sz="1400"/>
              <a:t>Model Predicted Image</a:t>
            </a:r>
          </a:p>
        </p:txBody>
      </p:sp>
    </p:spTree>
    <p:extLst>
      <p:ext uri="{BB962C8B-B14F-4D97-AF65-F5344CB8AC3E}">
        <p14:creationId xmlns:p14="http://schemas.microsoft.com/office/powerpoint/2010/main" val="231360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4C6164-0CD6-498F-9A47-C26DD94B6C6A}"/>
              </a:ext>
            </a:extLst>
          </p:cNvPr>
          <p:cNvSpPr/>
          <p:nvPr/>
        </p:nvSpPr>
        <p:spPr>
          <a:xfrm>
            <a:off x="2092981" y="0"/>
            <a:ext cx="8006038"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Role of each group member</a:t>
            </a:r>
          </a:p>
        </p:txBody>
      </p:sp>
      <p:sp>
        <p:nvSpPr>
          <p:cNvPr id="3" name="TextBox 2">
            <a:extLst>
              <a:ext uri="{FF2B5EF4-FFF2-40B4-BE49-F238E27FC236}">
                <a16:creationId xmlns:a16="http://schemas.microsoft.com/office/drawing/2014/main" id="{7C9B4277-C00B-4B84-A4BB-30DB549DABA5}"/>
              </a:ext>
            </a:extLst>
          </p:cNvPr>
          <p:cNvSpPr txBox="1"/>
          <p:nvPr/>
        </p:nvSpPr>
        <p:spPr>
          <a:xfrm>
            <a:off x="1237673" y="1607127"/>
            <a:ext cx="9799782" cy="4247317"/>
          </a:xfrm>
          <a:prstGeom prst="rect">
            <a:avLst/>
          </a:prstGeom>
          <a:noFill/>
        </p:spPr>
        <p:txBody>
          <a:bodyPr wrap="square" rtlCol="0">
            <a:spAutoFit/>
          </a:bodyPr>
          <a:lstStyle/>
          <a:p>
            <a:r>
              <a:rPr lang="en-IN"/>
              <a:t>Varun Deliwala (AU1940034) – Getting the dataset required for model training. Selecting out of all the available datasets which dataset would be compatible as well as feasible with google colab. Understanding the research paper. </a:t>
            </a:r>
          </a:p>
          <a:p>
            <a:r>
              <a:rPr lang="en-IN"/>
              <a:t> </a:t>
            </a:r>
          </a:p>
          <a:p>
            <a:r>
              <a:rPr lang="en-IN"/>
              <a:t>Jap Purohit (AU1940109) – Report generation, overview of the processes done and managing the flow of the project. Understanding the research paper. </a:t>
            </a:r>
          </a:p>
          <a:p>
            <a:endParaRPr lang="en-IN"/>
          </a:p>
          <a:p>
            <a:endParaRPr lang="en-IN"/>
          </a:p>
          <a:p>
            <a:r>
              <a:rPr lang="en-IN"/>
              <a:t>Shail Patel (AU1940142) – Working with the code. Implementing models as interpreted by Sahil. Producing user friendly outputs. Understanding the research paper. </a:t>
            </a:r>
          </a:p>
          <a:p>
            <a:endParaRPr lang="en-IN"/>
          </a:p>
          <a:p>
            <a:endParaRPr lang="en-IN"/>
          </a:p>
          <a:p>
            <a:r>
              <a:rPr lang="en-IN"/>
              <a:t>Sahil Miskeen (AU1940267) – Interpreting models (as required) from the papers which have been implemented by us on real life images. Understanding the research paper. </a:t>
            </a:r>
          </a:p>
          <a:p>
            <a:endParaRPr lang="en-IN"/>
          </a:p>
        </p:txBody>
      </p:sp>
    </p:spTree>
    <p:extLst>
      <p:ext uri="{BB962C8B-B14F-4D97-AF65-F5344CB8AC3E}">
        <p14:creationId xmlns:p14="http://schemas.microsoft.com/office/powerpoint/2010/main" val="110747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CBC929-D478-483C-87C2-D2E244B79D62}"/>
              </a:ext>
            </a:extLst>
          </p:cNvPr>
          <p:cNvSpPr/>
          <p:nvPr/>
        </p:nvSpPr>
        <p:spPr>
          <a:xfrm>
            <a:off x="4243443" y="0"/>
            <a:ext cx="3705117" cy="923330"/>
          </a:xfrm>
          <a:prstGeom prst="rect">
            <a:avLst/>
          </a:prstGeom>
          <a:noFill/>
        </p:spPr>
        <p:txBody>
          <a:bodyPr wrap="none" lIns="91440" tIns="45720" rIns="91440" bIns="45720">
            <a:spAutoFit/>
          </a:bodyPr>
          <a:lstStyle/>
          <a:p>
            <a:pPr algn="ctr"/>
            <a:r>
              <a:rPr lang="en-US" sz="5400">
                <a:ln w="0"/>
                <a:effectLst>
                  <a:outerShdw blurRad="38100" dist="19050" dir="2700000" algn="tl" rotWithShape="0">
                    <a:schemeClr val="dk1">
                      <a:alpha val="40000"/>
                    </a:schemeClr>
                  </a:outerShdw>
                </a:effectLst>
              </a:rPr>
              <a:t>Future Work</a:t>
            </a:r>
            <a:endParaRPr lang="en-US" sz="5400" b="0" cap="none" spc="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99FDDA8E-1EDE-4D78-A755-A720440249FA}"/>
              </a:ext>
            </a:extLst>
          </p:cNvPr>
          <p:cNvSpPr txBox="1"/>
          <p:nvPr/>
        </p:nvSpPr>
        <p:spPr>
          <a:xfrm>
            <a:off x="1237673" y="1607127"/>
            <a:ext cx="9799782" cy="1754326"/>
          </a:xfrm>
          <a:prstGeom prst="rect">
            <a:avLst/>
          </a:prstGeom>
          <a:noFill/>
        </p:spPr>
        <p:txBody>
          <a:bodyPr wrap="square" rtlCol="0">
            <a:spAutoFit/>
          </a:bodyPr>
          <a:lstStyle/>
          <a:p>
            <a:pPr marL="285750" indent="-285750">
              <a:buFont typeface="Arial" panose="020B0604020202020204" pitchFamily="34" charset="0"/>
              <a:buChar char="•"/>
            </a:pPr>
            <a:r>
              <a:rPr lang="en-IN"/>
              <a:t>From now on we will start working with GAN (General Adversial Networks) model. The Generator function will try to fool the Discriminator function on the basis of whether the Generator function has produced a desirable super resolved image or not. We will be using the original dataset which has actually been used while trying super image resolution for the first time. The Image Net Dataset. </a:t>
            </a:r>
          </a:p>
          <a:p>
            <a:pPr marL="285750" indent="-285750">
              <a:buFont typeface="Arial" panose="020B0604020202020204" pitchFamily="34" charset="0"/>
              <a:buChar char="•"/>
            </a:pPr>
            <a:r>
              <a:rPr lang="en-IN"/>
              <a:t>Apart from this we are going to try (hypothesis) whether we can get the user to enter the desired resolution of the image so as to provide a more dynamic experience to the user. </a:t>
            </a:r>
          </a:p>
        </p:txBody>
      </p:sp>
      <p:pic>
        <p:nvPicPr>
          <p:cNvPr id="4098" name="Picture 2" descr="The original generative adversarial network (GAN) model. In simple... |  Download Scientific Diagram">
            <a:extLst>
              <a:ext uri="{FF2B5EF4-FFF2-40B4-BE49-F238E27FC236}">
                <a16:creationId xmlns:a16="http://schemas.microsoft.com/office/drawing/2014/main" id="{8DE1FFB1-80D3-4888-8A68-BCD3DD82F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918" y="4109034"/>
            <a:ext cx="5028164" cy="182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6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91C16-6DF5-4783-9B7E-C7C47CA939D1}"/>
              </a:ext>
            </a:extLst>
          </p:cNvPr>
          <p:cNvSpPr/>
          <p:nvPr/>
        </p:nvSpPr>
        <p:spPr>
          <a:xfrm>
            <a:off x="4457446" y="0"/>
            <a:ext cx="3277116"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References</a:t>
            </a:r>
          </a:p>
        </p:txBody>
      </p:sp>
      <p:sp>
        <p:nvSpPr>
          <p:cNvPr id="4" name="TextBox 3">
            <a:extLst>
              <a:ext uri="{FF2B5EF4-FFF2-40B4-BE49-F238E27FC236}">
                <a16:creationId xmlns:a16="http://schemas.microsoft.com/office/drawing/2014/main" id="{A61D5EA3-526B-4B39-B22F-B3709CE95AA8}"/>
              </a:ext>
            </a:extLst>
          </p:cNvPr>
          <p:cNvSpPr txBox="1"/>
          <p:nvPr/>
        </p:nvSpPr>
        <p:spPr>
          <a:xfrm>
            <a:off x="762000" y="1411959"/>
            <a:ext cx="11232775" cy="1600438"/>
          </a:xfrm>
          <a:prstGeom prst="rect">
            <a:avLst/>
          </a:prstGeom>
          <a:noFill/>
        </p:spPr>
        <p:txBody>
          <a:bodyPr wrap="square">
            <a:spAutoFit/>
          </a:bodyPr>
          <a:lstStyle/>
          <a:p>
            <a:pPr marL="342900" indent="-342900">
              <a:buAutoNum type="arabicPeriod"/>
            </a:pPr>
            <a:r>
              <a:rPr lang="en-IN" sz="1400"/>
              <a:t>Image Super-Resolution Using Deep Convolutional Networks Chao Dong, Chen Change Loy, Member, IEEE, Kaiming He, Member, IEEE, and Xiaoou Tang, Fellow, IEEE</a:t>
            </a:r>
          </a:p>
          <a:p>
            <a:pPr marL="342900" indent="-342900">
              <a:buAutoNum type="arabicPeriod"/>
            </a:pPr>
            <a:r>
              <a:rPr lang="en-IN" sz="1400"/>
              <a:t>Beyond a Gaussian Denoiser: Residual Learning of Deep CNN for Image Denoising Kai Zhang, Wangmeng Zuo, Yunjin Chen, Deyu Meng, and Lei Zhang</a:t>
            </a:r>
          </a:p>
          <a:p>
            <a:pPr marL="342900" indent="-342900">
              <a:buAutoNum type="arabicPeriod"/>
            </a:pPr>
            <a:r>
              <a:rPr lang="en-IN" sz="1400">
                <a:hlinkClick r:id="rId2"/>
              </a:rPr>
              <a:t>https://github.com/SaoYan/DnCNN-PyTorch</a:t>
            </a:r>
            <a:endParaRPr lang="en-IN" sz="1400"/>
          </a:p>
          <a:p>
            <a:pPr marL="342900" indent="-342900">
              <a:buAutoNum type="arabicPeriod"/>
            </a:pPr>
            <a:r>
              <a:rPr lang="en-IN" sz="1400">
                <a:hlinkClick r:id="rId3"/>
              </a:rPr>
              <a:t>https://github.com/tegg89/SRCNN-Tensorflow</a:t>
            </a:r>
            <a:endParaRPr lang="en-IN" sz="1400"/>
          </a:p>
          <a:p>
            <a:pPr marL="342900" indent="-342900">
              <a:buAutoNum type="arabicPeriod"/>
            </a:pPr>
            <a:endParaRPr lang="en-IN" sz="1400"/>
          </a:p>
        </p:txBody>
      </p:sp>
    </p:spTree>
    <p:extLst>
      <p:ext uri="{BB962C8B-B14F-4D97-AF65-F5344CB8AC3E}">
        <p14:creationId xmlns:p14="http://schemas.microsoft.com/office/powerpoint/2010/main" val="3887972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757</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shailpatel1812@gmail.com</dc:creator>
  <cp:lastModifiedBy>shailpatel1812@gmail.com</cp:lastModifiedBy>
  <cp:revision>11</cp:revision>
  <dcterms:created xsi:type="dcterms:W3CDTF">2022-03-17T08:45:54Z</dcterms:created>
  <dcterms:modified xsi:type="dcterms:W3CDTF">2022-03-19T16:49:48Z</dcterms:modified>
</cp:coreProperties>
</file>