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5ac9a0761_0_4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125ac9a0761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5ac9a076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25ac9a076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5ac9a0761_0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25ac9a0761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5ac9a0761_0_3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125ac9a0761_0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 name="Google Shape;29;p2"/>
          <p:cNvGrpSpPr/>
          <p:nvPr/>
        </p:nvGrpSpPr>
        <p:grpSpPr>
          <a:xfrm>
            <a:off x="-2269807" y="-751383"/>
            <a:ext cx="14461808" cy="7609383"/>
            <a:chOff x="-2269807" y="-751383"/>
            <a:chExt cx="14461808" cy="7609383"/>
          </a:xfrm>
        </p:grpSpPr>
        <p:grpSp>
          <p:nvGrpSpPr>
            <p:cNvPr id="30" name="Google Shape;30;p2"/>
            <p:cNvGrpSpPr/>
            <p:nvPr/>
          </p:nvGrpSpPr>
          <p:grpSpPr>
            <a:xfrm>
              <a:off x="-16299" y="0"/>
              <a:ext cx="12208300" cy="6858000"/>
              <a:chOff x="-16299" y="0"/>
              <a:chExt cx="12208300" cy="6858000"/>
            </a:xfrm>
          </p:grpSpPr>
          <p:sp>
            <p:nvSpPr>
              <p:cNvPr id="31" name="Google Shape;31;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rot="5400000">
                <a:off x="24625" y="-4746"/>
                <a:ext cx="2819399" cy="2828891"/>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rot="5400000">
                <a:off x="4418" y="-4422"/>
                <a:ext cx="2627088" cy="263593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rot="5400000">
                <a:off x="-12263" y="-4034"/>
                <a:ext cx="2397087" cy="2405158"/>
              </a:xfrm>
              <a:prstGeom prst="rtTriangle">
                <a:avLst/>
              </a:prstGeom>
              <a:solidFill>
                <a:schemeClr val="accent2">
                  <a:alpha val="4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
            <p:cNvSpPr/>
            <p:nvPr/>
          </p:nvSpPr>
          <p:spPr>
            <a:xfrm flipH="1" rot="-2700000">
              <a:off x="-1604709" y="1397837"/>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rot="-2700000">
              <a:off x="-861777" y="-3756"/>
              <a:ext cx="2676646" cy="1356876"/>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rot="-8100000">
              <a:off x="-1226102" y="1737462"/>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 name="Google Shape;40;p2"/>
            <p:cNvGrpSpPr/>
            <p:nvPr/>
          </p:nvGrpSpPr>
          <p:grpSpPr>
            <a:xfrm>
              <a:off x="-1075376" y="4357967"/>
              <a:ext cx="2150753" cy="2150753"/>
              <a:chOff x="-2269807" y="2347782"/>
              <a:chExt cx="4541574" cy="4541574"/>
            </a:xfrm>
          </p:grpSpPr>
          <p:sp>
            <p:nvSpPr>
              <p:cNvPr id="41" name="Google Shape;41;p2"/>
              <p:cNvSpPr/>
              <p:nvPr/>
            </p:nvSpPr>
            <p:spPr>
              <a:xfrm flipH="1" rot="-2700000">
                <a:off x="-1604709" y="3012880"/>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rot="-8100000">
                <a:off x="-1226102" y="3352505"/>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3" name="Google Shape;43;p2"/>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90" name="Shape 190"/>
        <p:cNvGrpSpPr/>
        <p:nvPr/>
      </p:nvGrpSpPr>
      <p:grpSpPr>
        <a:xfrm>
          <a:off x="0" y="0"/>
          <a:ext cx="0" cy="0"/>
          <a:chOff x="0" y="0"/>
          <a:chExt cx="0" cy="0"/>
        </a:xfrm>
      </p:grpSpPr>
      <p:sp>
        <p:nvSpPr>
          <p:cNvPr id="191" name="Google Shape;191;p11"/>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11"/>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11"/>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1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11"/>
          <p:cNvSpPr/>
          <p:nvPr/>
        </p:nvSpPr>
        <p:spPr>
          <a:xfrm>
            <a:off x="533399" y="914400"/>
            <a:ext cx="1944914" cy="1944914"/>
          </a:xfrm>
          <a:prstGeom prst="ellipse">
            <a:avLst/>
          </a:prstGeom>
          <a:solidFill>
            <a:srgbClr val="003252"/>
          </a:solidFill>
          <a:ln cap="flat" cmpd="sng" w="76200">
            <a:solidFill>
              <a:schemeClr val="accent1">
                <a:alpha val="5490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1"/>
          <p:cNvSpPr txBox="1"/>
          <p:nvPr/>
        </p:nvSpPr>
        <p:spPr>
          <a:xfrm>
            <a:off x="956993" y="923305"/>
            <a:ext cx="1005115" cy="28593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a:solidFill>
                  <a:srgbClr val="2FAEFF"/>
                </a:solidFill>
                <a:latin typeface="Trebuchet MS"/>
                <a:ea typeface="Trebuchet MS"/>
                <a:cs typeface="Trebuchet MS"/>
                <a:sym typeface="Trebuchet MS"/>
              </a:rPr>
              <a:t>“</a:t>
            </a:r>
            <a:endParaRPr/>
          </a:p>
        </p:txBody>
      </p:sp>
      <p:sp>
        <p:nvSpPr>
          <p:cNvPr id="197" name="Google Shape;197;p11"/>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199" name="Shape 199"/>
        <p:cNvGrpSpPr/>
        <p:nvPr/>
      </p:nvGrpSpPr>
      <p:grpSpPr>
        <a:xfrm>
          <a:off x="0" y="0"/>
          <a:ext cx="0" cy="0"/>
          <a:chOff x="0" y="0"/>
          <a:chExt cx="0" cy="0"/>
        </a:xfrm>
      </p:grpSpPr>
      <p:sp>
        <p:nvSpPr>
          <p:cNvPr id="200" name="Google Shape;200;p1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1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1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4" name="Google Shape;204;p12"/>
          <p:cNvGrpSpPr/>
          <p:nvPr/>
        </p:nvGrpSpPr>
        <p:grpSpPr>
          <a:xfrm>
            <a:off x="1" y="0"/>
            <a:ext cx="6881966" cy="6858875"/>
            <a:chOff x="-5321" y="1096"/>
            <a:chExt cx="5924073" cy="5904197"/>
          </a:xfrm>
        </p:grpSpPr>
        <p:sp>
          <p:nvSpPr>
            <p:cNvPr id="205" name="Google Shape;205;p12"/>
            <p:cNvSpPr/>
            <p:nvPr/>
          </p:nvSpPr>
          <p:spPr>
            <a:xfrm rot="5400000">
              <a:off x="4618" y="-8842"/>
              <a:ext cx="5904196" cy="592407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12"/>
            <p:cNvSpPr/>
            <p:nvPr/>
          </p:nvSpPr>
          <p:spPr>
            <a:xfrm rot="5400000">
              <a:off x="3941" y="-8164"/>
              <a:ext cx="5501471" cy="551999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12"/>
            <p:cNvSpPr/>
            <p:nvPr/>
          </p:nvSpPr>
          <p:spPr>
            <a:xfrm rot="5400000">
              <a:off x="3131" y="-7355"/>
              <a:ext cx="5019818" cy="503672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8" name="Google Shape;208;p12"/>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209" name="Shape 209"/>
        <p:cNvGrpSpPr/>
        <p:nvPr/>
      </p:nvGrpSpPr>
      <p:grpSpPr>
        <a:xfrm>
          <a:off x="0" y="0"/>
          <a:ext cx="0" cy="0"/>
          <a:chOff x="0" y="0"/>
          <a:chExt cx="0" cy="0"/>
        </a:xfrm>
      </p:grpSpPr>
      <p:sp>
        <p:nvSpPr>
          <p:cNvPr id="210" name="Google Shape;210;p13"/>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13"/>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13"/>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3"/>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3"/>
          <p:cNvSpPr txBox="1"/>
          <p:nvPr>
            <p:ph type="ctrTitle"/>
          </p:nvPr>
        </p:nvSpPr>
        <p:spPr>
          <a:xfrm>
            <a:off x="6360242" y="3429000"/>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13"/>
          <p:cNvSpPr/>
          <p:nvPr/>
        </p:nvSpPr>
        <p:spPr>
          <a:xfrm rot="-8100000">
            <a:off x="-729899" y="-1215856"/>
            <a:ext cx="6043521" cy="8427077"/>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13"/>
          <p:cNvSpPr/>
          <p:nvPr/>
        </p:nvSpPr>
        <p:spPr>
          <a:xfrm rot="-8100000">
            <a:off x="-1145231" y="-2123853"/>
            <a:ext cx="6043521" cy="900888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3"/>
          <p:cNvSpPr/>
          <p:nvPr/>
        </p:nvSpPr>
        <p:spPr>
          <a:xfrm flipH="1" rot="-2700000">
            <a:off x="-2681153" y="-465959"/>
            <a:ext cx="8639119" cy="5739762"/>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218" name="Shape 218"/>
        <p:cNvGrpSpPr/>
        <p:nvPr/>
      </p:nvGrpSpPr>
      <p:grpSpPr>
        <a:xfrm>
          <a:off x="0" y="0"/>
          <a:ext cx="0" cy="0"/>
          <a:chOff x="0" y="0"/>
          <a:chExt cx="0" cy="0"/>
        </a:xfrm>
      </p:grpSpPr>
      <p:sp>
        <p:nvSpPr>
          <p:cNvPr id="219" name="Google Shape;219;p1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1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25" name="Google Shape;225;p14"/>
          <p:cNvGrpSpPr/>
          <p:nvPr/>
        </p:nvGrpSpPr>
        <p:grpSpPr>
          <a:xfrm rot="-5400000">
            <a:off x="390304" y="-431739"/>
            <a:ext cx="757355" cy="863476"/>
            <a:chOff x="10431417" y="6819549"/>
            <a:chExt cx="3512798" cy="4005019"/>
          </a:xfrm>
        </p:grpSpPr>
        <p:sp>
          <p:nvSpPr>
            <p:cNvPr id="226" name="Google Shape;226;p1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8" name="Google Shape;228;p14"/>
          <p:cNvGrpSpPr/>
          <p:nvPr/>
        </p:nvGrpSpPr>
        <p:grpSpPr>
          <a:xfrm>
            <a:off x="-1" y="1357409"/>
            <a:ext cx="12192001" cy="4846320"/>
            <a:chOff x="-1" y="1357409"/>
            <a:chExt cx="12192001" cy="4917518"/>
          </a:xfrm>
        </p:grpSpPr>
        <p:sp>
          <p:nvSpPr>
            <p:cNvPr id="229" name="Google Shape;229;p1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1" name="Google Shape;231;p1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33" name="Google Shape;233;p14"/>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234" name="Shape 234"/>
        <p:cNvGrpSpPr/>
        <p:nvPr/>
      </p:nvGrpSpPr>
      <p:grpSpPr>
        <a:xfrm>
          <a:off x="0" y="0"/>
          <a:ext cx="0" cy="0"/>
          <a:chOff x="0" y="0"/>
          <a:chExt cx="0" cy="0"/>
        </a:xfrm>
      </p:grpSpPr>
      <p:sp>
        <p:nvSpPr>
          <p:cNvPr id="235" name="Google Shape;235;p1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1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1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1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1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1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41" name="Google Shape;241;p15"/>
          <p:cNvGrpSpPr/>
          <p:nvPr/>
        </p:nvGrpSpPr>
        <p:grpSpPr>
          <a:xfrm rot="-5400000">
            <a:off x="390304" y="-431739"/>
            <a:ext cx="757355" cy="863476"/>
            <a:chOff x="10431417" y="6819549"/>
            <a:chExt cx="3512798" cy="4005019"/>
          </a:xfrm>
        </p:grpSpPr>
        <p:sp>
          <p:nvSpPr>
            <p:cNvPr id="242" name="Google Shape;242;p1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44" name="Google Shape;244;p15"/>
          <p:cNvGrpSpPr/>
          <p:nvPr/>
        </p:nvGrpSpPr>
        <p:grpSpPr>
          <a:xfrm>
            <a:off x="-1" y="1357409"/>
            <a:ext cx="12192001" cy="4846320"/>
            <a:chOff x="-1" y="1357409"/>
            <a:chExt cx="12192001" cy="4917518"/>
          </a:xfrm>
        </p:grpSpPr>
        <p:sp>
          <p:nvSpPr>
            <p:cNvPr id="245" name="Google Shape;245;p1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7" name="Google Shape;247;p1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1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49" name="Google Shape;249;p15"/>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250" name="Shape 250"/>
        <p:cNvGrpSpPr/>
        <p:nvPr/>
      </p:nvGrpSpPr>
      <p:grpSpPr>
        <a:xfrm>
          <a:off x="0" y="0"/>
          <a:ext cx="0" cy="0"/>
          <a:chOff x="0" y="0"/>
          <a:chExt cx="0" cy="0"/>
        </a:xfrm>
      </p:grpSpPr>
      <p:sp>
        <p:nvSpPr>
          <p:cNvPr id="251" name="Google Shape;251;p1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1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1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7" name="Google Shape;257;p16"/>
          <p:cNvGrpSpPr/>
          <p:nvPr/>
        </p:nvGrpSpPr>
        <p:grpSpPr>
          <a:xfrm rot="-5400000">
            <a:off x="390304" y="-431739"/>
            <a:ext cx="757355" cy="863476"/>
            <a:chOff x="10431417" y="6819549"/>
            <a:chExt cx="3512798" cy="4005019"/>
          </a:xfrm>
        </p:grpSpPr>
        <p:sp>
          <p:nvSpPr>
            <p:cNvPr id="258" name="Google Shape;258;p1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0" name="Google Shape;260;p16"/>
          <p:cNvGrpSpPr/>
          <p:nvPr/>
        </p:nvGrpSpPr>
        <p:grpSpPr>
          <a:xfrm>
            <a:off x="-1" y="1357409"/>
            <a:ext cx="12192001" cy="4846320"/>
            <a:chOff x="-1" y="1357409"/>
            <a:chExt cx="12192001" cy="4917518"/>
          </a:xfrm>
        </p:grpSpPr>
        <p:sp>
          <p:nvSpPr>
            <p:cNvPr id="261" name="Google Shape;261;p1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63" name="Google Shape;263;p1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16"/>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16"/>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267" name="Shape 267"/>
        <p:cNvGrpSpPr/>
        <p:nvPr/>
      </p:nvGrpSpPr>
      <p:grpSpPr>
        <a:xfrm>
          <a:off x="0" y="0"/>
          <a:ext cx="0" cy="0"/>
          <a:chOff x="0" y="0"/>
          <a:chExt cx="0" cy="0"/>
        </a:xfrm>
      </p:grpSpPr>
      <p:sp>
        <p:nvSpPr>
          <p:cNvPr id="268" name="Google Shape;268;p1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1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74" name="Google Shape;274;p17"/>
          <p:cNvGrpSpPr/>
          <p:nvPr/>
        </p:nvGrpSpPr>
        <p:grpSpPr>
          <a:xfrm rot="-5400000">
            <a:off x="390304" y="-431739"/>
            <a:ext cx="757355" cy="863476"/>
            <a:chOff x="10431417" y="6819549"/>
            <a:chExt cx="3512798" cy="4005019"/>
          </a:xfrm>
        </p:grpSpPr>
        <p:sp>
          <p:nvSpPr>
            <p:cNvPr id="275" name="Google Shape;275;p1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77" name="Google Shape;277;p17"/>
          <p:cNvGrpSpPr/>
          <p:nvPr/>
        </p:nvGrpSpPr>
        <p:grpSpPr>
          <a:xfrm>
            <a:off x="-1" y="1357409"/>
            <a:ext cx="12192001" cy="4846320"/>
            <a:chOff x="-1" y="1357409"/>
            <a:chExt cx="12192001" cy="4917518"/>
          </a:xfrm>
        </p:grpSpPr>
        <p:sp>
          <p:nvSpPr>
            <p:cNvPr id="278" name="Google Shape;278;p17"/>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17"/>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0" name="Google Shape;280;p1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1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82" name="Google Shape;282;p17"/>
          <p:cNvSpPr/>
          <p:nvPr>
            <p:ph idx="2" type="pic"/>
          </p:nvPr>
        </p:nvSpPr>
        <p:spPr>
          <a:xfrm>
            <a:off x="4110087" y="1444649"/>
            <a:ext cx="7548513" cy="4579079"/>
          </a:xfrm>
          <a:prstGeom prst="rect">
            <a:avLst/>
          </a:prstGeom>
          <a:noFill/>
          <a:ln>
            <a:noFill/>
          </a:ln>
        </p:spPr>
      </p:sp>
      <p:sp>
        <p:nvSpPr>
          <p:cNvPr id="283" name="Google Shape;283;p17"/>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84" name="Shape 284"/>
        <p:cNvGrpSpPr/>
        <p:nvPr/>
      </p:nvGrpSpPr>
      <p:grpSpPr>
        <a:xfrm>
          <a:off x="0" y="0"/>
          <a:ext cx="0" cy="0"/>
          <a:chOff x="0" y="0"/>
          <a:chExt cx="0" cy="0"/>
        </a:xfrm>
      </p:grpSpPr>
      <p:sp>
        <p:nvSpPr>
          <p:cNvPr id="285" name="Google Shape;285;p1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91" name="Google Shape;291;p18"/>
          <p:cNvGrpSpPr/>
          <p:nvPr/>
        </p:nvGrpSpPr>
        <p:grpSpPr>
          <a:xfrm rot="-5400000">
            <a:off x="390304" y="-431739"/>
            <a:ext cx="757355" cy="863476"/>
            <a:chOff x="10431417" y="6819549"/>
            <a:chExt cx="3512798" cy="4005019"/>
          </a:xfrm>
        </p:grpSpPr>
        <p:sp>
          <p:nvSpPr>
            <p:cNvPr id="292" name="Google Shape;292;p1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4" name="Google Shape;294;p18"/>
          <p:cNvGrpSpPr/>
          <p:nvPr/>
        </p:nvGrpSpPr>
        <p:grpSpPr>
          <a:xfrm>
            <a:off x="-1" y="1357409"/>
            <a:ext cx="12192001" cy="4846320"/>
            <a:chOff x="-1" y="1357409"/>
            <a:chExt cx="12192001" cy="4917518"/>
          </a:xfrm>
        </p:grpSpPr>
        <p:sp>
          <p:nvSpPr>
            <p:cNvPr id="295" name="Google Shape;295;p1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1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7" name="Google Shape;297;p1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8" name="Google Shape;298;p1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99" name="Google Shape;299;p18"/>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0" name="Google Shape;300;p18"/>
          <p:cNvSpPr txBox="1"/>
          <p:nvPr>
            <p:ph idx="2" type="body"/>
          </p:nvPr>
        </p:nvSpPr>
        <p:spPr>
          <a:xfrm>
            <a:off x="3964290" y="1444649"/>
            <a:ext cx="7694310" cy="457907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1" name="Shape 301"/>
        <p:cNvGrpSpPr/>
        <p:nvPr/>
      </p:nvGrpSpPr>
      <p:grpSpPr>
        <a:xfrm>
          <a:off x="0" y="0"/>
          <a:ext cx="0" cy="0"/>
          <a:chOff x="0" y="0"/>
          <a:chExt cx="0" cy="0"/>
        </a:xfrm>
      </p:grpSpPr>
      <p:sp>
        <p:nvSpPr>
          <p:cNvPr id="302" name="Google Shape;302;p19"/>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1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1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19"/>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9"/>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07" name="Google Shape;307;p19"/>
          <p:cNvGrpSpPr/>
          <p:nvPr/>
        </p:nvGrpSpPr>
        <p:grpSpPr>
          <a:xfrm rot="-5400000">
            <a:off x="390304" y="-431739"/>
            <a:ext cx="757355" cy="863476"/>
            <a:chOff x="10431417" y="6819549"/>
            <a:chExt cx="3512798" cy="4005019"/>
          </a:xfrm>
        </p:grpSpPr>
        <p:sp>
          <p:nvSpPr>
            <p:cNvPr id="308" name="Google Shape;308;p19"/>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19"/>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0" name="Google Shape;310;p19"/>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5" name="Shape 45"/>
        <p:cNvGrpSpPr/>
        <p:nvPr/>
      </p:nvGrpSpPr>
      <p:grpSpPr>
        <a:xfrm>
          <a:off x="0" y="0"/>
          <a:ext cx="0" cy="0"/>
          <a:chOff x="0" y="0"/>
          <a:chExt cx="0" cy="0"/>
        </a:xfrm>
      </p:grpSpPr>
      <p:sp>
        <p:nvSpPr>
          <p:cNvPr id="46" name="Google Shape;46;p3"/>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
          <p:cNvSpPr/>
          <p:nvPr/>
        </p:nvSpPr>
        <p:spPr>
          <a:xfrm>
            <a:off x="0" y="0"/>
            <a:ext cx="12192000" cy="6862745"/>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
          <p:cNvSpPr/>
          <p:nvPr/>
        </p:nvSpPr>
        <p:spPr>
          <a:xfrm flipH="1" rot="5400000">
            <a:off x="2626805"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
          <p:cNvSpPr/>
          <p:nvPr/>
        </p:nvSpPr>
        <p:spPr>
          <a:xfrm flipH="1" rot="-5400000">
            <a:off x="5851010" y="-10649"/>
            <a:ext cx="6326154" cy="634745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
          <p:cNvSpPr/>
          <p:nvPr/>
        </p:nvSpPr>
        <p:spPr>
          <a:xfrm rot="2700000">
            <a:off x="9668984" y="1404392"/>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3"/>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5" name="Google Shape;55;p3"/>
          <p:cNvGrpSpPr/>
          <p:nvPr/>
        </p:nvGrpSpPr>
        <p:grpSpPr>
          <a:xfrm rot="-5400000">
            <a:off x="115697" y="-1233313"/>
            <a:ext cx="2166577" cy="2458370"/>
            <a:chOff x="10225382" y="6572118"/>
            <a:chExt cx="3924857" cy="4453454"/>
          </a:xfrm>
        </p:grpSpPr>
        <p:sp>
          <p:nvSpPr>
            <p:cNvPr id="56" name="Google Shape;56;p3"/>
            <p:cNvSpPr/>
            <p:nvPr/>
          </p:nvSpPr>
          <p:spPr>
            <a:xfrm rot="2700000">
              <a:off x="10800164" y="7675497"/>
              <a:ext cx="2775293"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3"/>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8" name="Google Shape;58;p3"/>
          <p:cNvGrpSpPr/>
          <p:nvPr/>
        </p:nvGrpSpPr>
        <p:grpSpPr>
          <a:xfrm rot="-5400000">
            <a:off x="1826158" y="-663912"/>
            <a:ext cx="1157389" cy="1319566"/>
            <a:chOff x="10431417" y="6819549"/>
            <a:chExt cx="3512798" cy="4005019"/>
          </a:xfrm>
        </p:grpSpPr>
        <p:sp>
          <p:nvSpPr>
            <p:cNvPr id="59" name="Google Shape;59;p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1" name="Google Shape;61;p3"/>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64" name="Shape 64"/>
        <p:cNvGrpSpPr/>
        <p:nvPr/>
      </p:nvGrpSpPr>
      <p:grpSpPr>
        <a:xfrm>
          <a:off x="0" y="0"/>
          <a:ext cx="0" cy="0"/>
          <a:chOff x="0" y="0"/>
          <a:chExt cx="0" cy="0"/>
        </a:xfrm>
      </p:grpSpPr>
      <p:sp>
        <p:nvSpPr>
          <p:cNvPr id="65" name="Google Shape;65;p4"/>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4"/>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4"/>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69" name="Google Shape;69;p4"/>
          <p:cNvGrpSpPr/>
          <p:nvPr/>
        </p:nvGrpSpPr>
        <p:grpSpPr>
          <a:xfrm>
            <a:off x="9141047" y="1176875"/>
            <a:ext cx="5836234" cy="5812372"/>
            <a:chOff x="8440685" y="4125"/>
            <a:chExt cx="7184703" cy="7155327"/>
          </a:xfrm>
        </p:grpSpPr>
        <p:sp>
          <p:nvSpPr>
            <p:cNvPr id="70" name="Google Shape;70;p4"/>
            <p:cNvSpPr/>
            <p:nvPr/>
          </p:nvSpPr>
          <p:spPr>
            <a:xfrm rot="2700000">
              <a:off x="9668983" y="1078460"/>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4"/>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2" name="Google Shape;72;p4"/>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4"/>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74" name="Google Shape;74;p4"/>
          <p:cNvGrpSpPr/>
          <p:nvPr/>
        </p:nvGrpSpPr>
        <p:grpSpPr>
          <a:xfrm flipH="1" rot="-5400000">
            <a:off x="9696647" y="6040936"/>
            <a:ext cx="1488421" cy="1643561"/>
            <a:chOff x="10225384" y="6572118"/>
            <a:chExt cx="3924856" cy="4333945"/>
          </a:xfrm>
        </p:grpSpPr>
        <p:sp>
          <p:nvSpPr>
            <p:cNvPr id="75" name="Google Shape;75;p4"/>
            <p:cNvSpPr/>
            <p:nvPr/>
          </p:nvSpPr>
          <p:spPr>
            <a:xfrm rot="2700000">
              <a:off x="10800166" y="7555988"/>
              <a:ext cx="2775292"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4"/>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7" name="Google Shape;77;p4"/>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80" name="Shape 80"/>
        <p:cNvGrpSpPr/>
        <p:nvPr/>
      </p:nvGrpSpPr>
      <p:grpSpPr>
        <a:xfrm>
          <a:off x="0" y="0"/>
          <a:ext cx="0" cy="0"/>
          <a:chOff x="0" y="0"/>
          <a:chExt cx="0" cy="0"/>
        </a:xfrm>
      </p:grpSpPr>
      <p:sp>
        <p:nvSpPr>
          <p:cNvPr id="81" name="Google Shape;81;p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87" name="Google Shape;87;p5"/>
          <p:cNvGrpSpPr/>
          <p:nvPr/>
        </p:nvGrpSpPr>
        <p:grpSpPr>
          <a:xfrm rot="-5400000">
            <a:off x="390304" y="-431739"/>
            <a:ext cx="757355" cy="863476"/>
            <a:chOff x="10431417" y="6819549"/>
            <a:chExt cx="3512798" cy="4005019"/>
          </a:xfrm>
        </p:grpSpPr>
        <p:sp>
          <p:nvSpPr>
            <p:cNvPr id="88" name="Google Shape;88;p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90" name="Google Shape;90;p5"/>
          <p:cNvGrpSpPr/>
          <p:nvPr/>
        </p:nvGrpSpPr>
        <p:grpSpPr>
          <a:xfrm>
            <a:off x="-1" y="1357409"/>
            <a:ext cx="12192001" cy="4846320"/>
            <a:chOff x="-1" y="1357409"/>
            <a:chExt cx="12192001" cy="4917518"/>
          </a:xfrm>
        </p:grpSpPr>
        <p:sp>
          <p:nvSpPr>
            <p:cNvPr id="91" name="Google Shape;91;p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3" name="Google Shape;93;p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95" name="Shape 95"/>
        <p:cNvGrpSpPr/>
        <p:nvPr/>
      </p:nvGrpSpPr>
      <p:grpSpPr>
        <a:xfrm>
          <a:off x="0" y="0"/>
          <a:ext cx="0" cy="0"/>
          <a:chOff x="0" y="0"/>
          <a:chExt cx="0" cy="0"/>
        </a:xfrm>
      </p:grpSpPr>
      <p:sp>
        <p:nvSpPr>
          <p:cNvPr id="96" name="Google Shape;96;p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101" name="Google Shape;101;p6"/>
          <p:cNvGrpSpPr/>
          <p:nvPr/>
        </p:nvGrpSpPr>
        <p:grpSpPr>
          <a:xfrm rot="-5400000">
            <a:off x="390304" y="-431739"/>
            <a:ext cx="757355" cy="863476"/>
            <a:chOff x="10431417" y="6819549"/>
            <a:chExt cx="3512798" cy="4005019"/>
          </a:xfrm>
        </p:grpSpPr>
        <p:sp>
          <p:nvSpPr>
            <p:cNvPr id="102" name="Google Shape;102;p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4" name="Google Shape;104;p6"/>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105" name="Shape 105"/>
        <p:cNvGrpSpPr/>
        <p:nvPr/>
      </p:nvGrpSpPr>
      <p:grpSpPr>
        <a:xfrm>
          <a:off x="0" y="0"/>
          <a:ext cx="0" cy="0"/>
          <a:chOff x="0" y="0"/>
          <a:chExt cx="0" cy="0"/>
        </a:xfrm>
      </p:grpSpPr>
      <p:sp>
        <p:nvSpPr>
          <p:cNvPr id="106" name="Google Shape;106;p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2" name="Google Shape;112;p7"/>
          <p:cNvGrpSpPr/>
          <p:nvPr/>
        </p:nvGrpSpPr>
        <p:grpSpPr>
          <a:xfrm rot="-5400000">
            <a:off x="390304" y="-431739"/>
            <a:ext cx="757355" cy="863476"/>
            <a:chOff x="10431417" y="6819549"/>
            <a:chExt cx="3512798" cy="4005019"/>
          </a:xfrm>
        </p:grpSpPr>
        <p:sp>
          <p:nvSpPr>
            <p:cNvPr id="113" name="Google Shape;113;p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5" name="Google Shape;115;p7"/>
          <p:cNvGrpSpPr/>
          <p:nvPr/>
        </p:nvGrpSpPr>
        <p:grpSpPr>
          <a:xfrm>
            <a:off x="-1" y="1357409"/>
            <a:ext cx="12192001" cy="4846320"/>
            <a:chOff x="-1" y="1357409"/>
            <a:chExt cx="12192001" cy="4917518"/>
          </a:xfrm>
        </p:grpSpPr>
        <p:sp>
          <p:nvSpPr>
            <p:cNvPr id="116" name="Google Shape;116;p7"/>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7"/>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8" name="Google Shape;118;p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7"/>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1" name="Google Shape;121;p7"/>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7"/>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7"/>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124" name="Shape 124"/>
        <p:cNvGrpSpPr/>
        <p:nvPr/>
      </p:nvGrpSpPr>
      <p:grpSpPr>
        <a:xfrm>
          <a:off x="0" y="0"/>
          <a:ext cx="0" cy="0"/>
          <a:chOff x="0" y="0"/>
          <a:chExt cx="0" cy="0"/>
        </a:xfrm>
      </p:grpSpPr>
      <p:sp>
        <p:nvSpPr>
          <p:cNvPr id="125" name="Google Shape;125;p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1" name="Google Shape;131;p8"/>
          <p:cNvGrpSpPr/>
          <p:nvPr/>
        </p:nvGrpSpPr>
        <p:grpSpPr>
          <a:xfrm rot="-5400000">
            <a:off x="390304" y="-431739"/>
            <a:ext cx="757355" cy="863476"/>
            <a:chOff x="10431417" y="6819549"/>
            <a:chExt cx="3512798" cy="4005019"/>
          </a:xfrm>
        </p:grpSpPr>
        <p:sp>
          <p:nvSpPr>
            <p:cNvPr id="132" name="Google Shape;132;p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4" name="Google Shape;134;p8"/>
          <p:cNvGrpSpPr/>
          <p:nvPr/>
        </p:nvGrpSpPr>
        <p:grpSpPr>
          <a:xfrm>
            <a:off x="-1" y="1357409"/>
            <a:ext cx="12192001" cy="4846320"/>
            <a:chOff x="-1" y="1357409"/>
            <a:chExt cx="12192001" cy="4917518"/>
          </a:xfrm>
        </p:grpSpPr>
        <p:sp>
          <p:nvSpPr>
            <p:cNvPr id="135" name="Google Shape;135;p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7" name="Google Shape;137;p8"/>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38" name="Google Shape;138;p8"/>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39" name="Google Shape;139;p8"/>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40" name="Google Shape;140;p8"/>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41" name="Google Shape;141;p8"/>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142" name="Google Shape;142;p8"/>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8"/>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8"/>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8"/>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8"/>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7" name="Google Shape;147;p8"/>
          <p:cNvCxnSpPr/>
          <p:nvPr/>
        </p:nvCxnSpPr>
        <p:spPr>
          <a:xfrm>
            <a:off x="1242354"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48" name="Google Shape;148;p8"/>
          <p:cNvCxnSpPr/>
          <p:nvPr/>
        </p:nvCxnSpPr>
        <p:spPr>
          <a:xfrm>
            <a:off x="3486372"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49" name="Google Shape;149;p8"/>
          <p:cNvCxnSpPr/>
          <p:nvPr/>
        </p:nvCxnSpPr>
        <p:spPr>
          <a:xfrm>
            <a:off x="5730390"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50" name="Google Shape;150;p8"/>
          <p:cNvCxnSpPr/>
          <p:nvPr/>
        </p:nvCxnSpPr>
        <p:spPr>
          <a:xfrm>
            <a:off x="7974408"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151" name="Google Shape;151;p8"/>
          <p:cNvCxnSpPr/>
          <p:nvPr/>
        </p:nvCxnSpPr>
        <p:spPr>
          <a:xfrm>
            <a:off x="10218425" y="3825022"/>
            <a:ext cx="731221" cy="0"/>
          </a:xfrm>
          <a:prstGeom prst="straightConnector1">
            <a:avLst/>
          </a:prstGeom>
          <a:noFill/>
          <a:ln cap="rnd" cmpd="sng" w="38100">
            <a:solidFill>
              <a:schemeClr val="accent2"/>
            </a:solidFill>
            <a:prstDash val="solid"/>
            <a:miter lim="800000"/>
            <a:headEnd len="sm" w="sm" type="none"/>
            <a:tailEnd len="sm" w="sm" type="none"/>
          </a:ln>
        </p:spPr>
      </p:cxnSp>
      <p:sp>
        <p:nvSpPr>
          <p:cNvPr id="152" name="Google Shape;152;p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154" name="Shape 154"/>
        <p:cNvGrpSpPr/>
        <p:nvPr/>
      </p:nvGrpSpPr>
      <p:grpSpPr>
        <a:xfrm>
          <a:off x="0" y="0"/>
          <a:ext cx="0" cy="0"/>
          <a:chOff x="0" y="0"/>
          <a:chExt cx="0" cy="0"/>
        </a:xfrm>
      </p:grpSpPr>
      <p:sp>
        <p:nvSpPr>
          <p:cNvPr id="155" name="Google Shape;155;p9"/>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9"/>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9"/>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9"/>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61" name="Google Shape;161;p9"/>
          <p:cNvGrpSpPr/>
          <p:nvPr/>
        </p:nvGrpSpPr>
        <p:grpSpPr>
          <a:xfrm rot="-5400000">
            <a:off x="390304" y="-431739"/>
            <a:ext cx="757355" cy="863476"/>
            <a:chOff x="10431417" y="6819549"/>
            <a:chExt cx="3512798" cy="4005019"/>
          </a:xfrm>
        </p:grpSpPr>
        <p:sp>
          <p:nvSpPr>
            <p:cNvPr id="162" name="Google Shape;162;p9"/>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9"/>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4" name="Google Shape;164;p9"/>
          <p:cNvGrpSpPr/>
          <p:nvPr/>
        </p:nvGrpSpPr>
        <p:grpSpPr>
          <a:xfrm>
            <a:off x="-1" y="1357409"/>
            <a:ext cx="12192001" cy="4846320"/>
            <a:chOff x="-1" y="1357409"/>
            <a:chExt cx="12192001" cy="4917518"/>
          </a:xfrm>
        </p:grpSpPr>
        <p:sp>
          <p:nvSpPr>
            <p:cNvPr id="165" name="Google Shape;165;p9"/>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9"/>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7" name="Google Shape;167;p9"/>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9"/>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9"/>
          <p:cNvSpPr/>
          <p:nvPr>
            <p:ph idx="2" type="pic"/>
          </p:nvPr>
        </p:nvSpPr>
        <p:spPr>
          <a:xfrm>
            <a:off x="-2" y="1352575"/>
            <a:ext cx="12192002" cy="2289897"/>
          </a:xfrm>
          <a:prstGeom prst="rect">
            <a:avLst/>
          </a:prstGeom>
          <a:noFill/>
          <a:ln>
            <a:noFill/>
          </a:ln>
        </p:spPr>
      </p:sp>
      <p:sp>
        <p:nvSpPr>
          <p:cNvPr id="171" name="Google Shape;171;p9"/>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9"/>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173" name="Shape 173"/>
        <p:cNvGrpSpPr/>
        <p:nvPr/>
      </p:nvGrpSpPr>
      <p:grpSpPr>
        <a:xfrm>
          <a:off x="0" y="0"/>
          <a:ext cx="0" cy="0"/>
          <a:chOff x="0" y="0"/>
          <a:chExt cx="0" cy="0"/>
        </a:xfrm>
      </p:grpSpPr>
      <p:sp>
        <p:nvSpPr>
          <p:cNvPr id="174" name="Google Shape;174;p10"/>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1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1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0"/>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1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1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0" name="Google Shape;180;p10"/>
          <p:cNvGrpSpPr/>
          <p:nvPr/>
        </p:nvGrpSpPr>
        <p:grpSpPr>
          <a:xfrm rot="-5400000">
            <a:off x="390304" y="-431739"/>
            <a:ext cx="757355" cy="863476"/>
            <a:chOff x="10431417" y="6819549"/>
            <a:chExt cx="3512798" cy="4005019"/>
          </a:xfrm>
        </p:grpSpPr>
        <p:sp>
          <p:nvSpPr>
            <p:cNvPr id="181" name="Google Shape;181;p1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3" name="Google Shape;183;p10"/>
          <p:cNvGrpSpPr/>
          <p:nvPr/>
        </p:nvGrpSpPr>
        <p:grpSpPr>
          <a:xfrm>
            <a:off x="-1" y="1357409"/>
            <a:ext cx="12192001" cy="4846320"/>
            <a:chOff x="-1" y="1357409"/>
            <a:chExt cx="12192001" cy="4917518"/>
          </a:xfrm>
        </p:grpSpPr>
        <p:sp>
          <p:nvSpPr>
            <p:cNvPr id="184" name="Google Shape;184;p10"/>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10"/>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6" name="Google Shape;186;p10"/>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0"/>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1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10"/>
          <p:cNvSpPr/>
          <p:nvPr>
            <p:ph idx="2" type="pic"/>
          </p:nvPr>
        </p:nvSpPr>
        <p:spPr>
          <a:xfrm>
            <a:off x="-2" y="1352575"/>
            <a:ext cx="12192002" cy="2289897"/>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820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8204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12500" y="6356350"/>
            <a:ext cx="660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7999"/>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a:off x="0" y="1"/>
            <a:ext cx="12192001" cy="6857999"/>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
          <p:cNvSpPr txBox="1"/>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304" y="-431739"/>
            <a:ext cx="757355" cy="863476"/>
            <a:chOff x="10431417" y="6819549"/>
            <a:chExt cx="3512798" cy="4005019"/>
          </a:xfrm>
        </p:grpSpPr>
        <p:sp>
          <p:nvSpPr>
            <p:cNvPr id="20" name="Google Shape;20;p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 name="Google Shape;22;p1"/>
          <p:cNvGrpSpPr/>
          <p:nvPr/>
        </p:nvGrpSpPr>
        <p:grpSpPr>
          <a:xfrm>
            <a:off x="-1" y="1357409"/>
            <a:ext cx="12192001" cy="4846320"/>
            <a:chOff x="-1" y="1357409"/>
            <a:chExt cx="12192001" cy="4917518"/>
          </a:xfrm>
        </p:grpSpPr>
        <p:sp>
          <p:nvSpPr>
            <p:cNvPr id="23" name="Google Shape;23;p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
          <p:cNvSpPr txBox="1"/>
          <p:nvPr/>
        </p:nvSpPr>
        <p:spPr>
          <a:xfrm>
            <a:off x="11252200" y="6315075"/>
            <a:ext cx="406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hyperlink" Target="https://github.com/tegg89/SRCNN-Tensorflo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15" name="Shape 315"/>
        <p:cNvGrpSpPr/>
        <p:nvPr/>
      </p:nvGrpSpPr>
      <p:grpSpPr>
        <a:xfrm>
          <a:off x="0" y="0"/>
          <a:ext cx="0" cy="0"/>
          <a:chOff x="0" y="0"/>
          <a:chExt cx="0" cy="0"/>
        </a:xfrm>
      </p:grpSpPr>
      <p:sp>
        <p:nvSpPr>
          <p:cNvPr id="316" name="Google Shape;316;p20"/>
          <p:cNvSpPr txBox="1"/>
          <p:nvPr>
            <p:ph type="ctrTitle"/>
          </p:nvPr>
        </p:nvSpPr>
        <p:spPr>
          <a:xfrm>
            <a:off x="2418588" y="1733844"/>
            <a:ext cx="7077456" cy="83456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5400"/>
              <a:buFont typeface="Times New Roman"/>
              <a:buNone/>
            </a:pPr>
            <a:r>
              <a:rPr b="0" lang="en-US" sz="5400">
                <a:latin typeface="Times New Roman"/>
                <a:ea typeface="Times New Roman"/>
                <a:cs typeface="Times New Roman"/>
                <a:sym typeface="Times New Roman"/>
              </a:rPr>
              <a:t>Super Image Resolution</a:t>
            </a:r>
            <a:endParaRPr sz="5400">
              <a:latin typeface="Times New Roman"/>
              <a:ea typeface="Times New Roman"/>
              <a:cs typeface="Times New Roman"/>
              <a:sym typeface="Times New Roman"/>
            </a:endParaRPr>
          </a:p>
        </p:txBody>
      </p:sp>
      <p:sp>
        <p:nvSpPr>
          <p:cNvPr id="317" name="Google Shape;317;p20"/>
          <p:cNvSpPr txBox="1"/>
          <p:nvPr>
            <p:ph idx="1" type="subTitle"/>
          </p:nvPr>
        </p:nvSpPr>
        <p:spPr>
          <a:xfrm>
            <a:off x="2568057" y="4020432"/>
            <a:ext cx="7077456" cy="142189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SzPct val="100000"/>
              <a:buNone/>
            </a:pPr>
            <a:r>
              <a:rPr lang="en-US" sz="7200">
                <a:latin typeface="Times New Roman"/>
                <a:ea typeface="Times New Roman"/>
                <a:cs typeface="Times New Roman"/>
                <a:sym typeface="Times New Roman"/>
              </a:rPr>
              <a:t>By,</a:t>
            </a:r>
            <a:endParaRPr/>
          </a:p>
          <a:p>
            <a:pPr indent="0" lvl="0" marL="0" rtl="0" algn="l">
              <a:lnSpc>
                <a:spcPct val="90000"/>
              </a:lnSpc>
              <a:spcBef>
                <a:spcPts val="1000"/>
              </a:spcBef>
              <a:spcAft>
                <a:spcPts val="0"/>
              </a:spcAft>
              <a:buSzPct val="100000"/>
              <a:buNone/>
            </a:pPr>
            <a:r>
              <a:rPr lang="en-US" sz="7200">
                <a:latin typeface="Times New Roman"/>
                <a:ea typeface="Times New Roman"/>
                <a:cs typeface="Times New Roman"/>
                <a:sym typeface="Times New Roman"/>
              </a:rPr>
              <a:t>Varun Deliwala AU1940034 </a:t>
            </a:r>
            <a:endParaRPr sz="7200">
              <a:latin typeface="Times New Roman"/>
              <a:ea typeface="Times New Roman"/>
              <a:cs typeface="Times New Roman"/>
              <a:sym typeface="Times New Roman"/>
            </a:endParaRPr>
          </a:p>
          <a:p>
            <a:pPr indent="0" lvl="0" marL="0" rtl="0" algn="l">
              <a:lnSpc>
                <a:spcPct val="90000"/>
              </a:lnSpc>
              <a:spcBef>
                <a:spcPts val="1000"/>
              </a:spcBef>
              <a:spcAft>
                <a:spcPts val="0"/>
              </a:spcAft>
              <a:buSzPct val="100000"/>
              <a:buNone/>
            </a:pPr>
            <a:r>
              <a:rPr lang="en-US" sz="7200">
                <a:latin typeface="Times New Roman"/>
                <a:ea typeface="Times New Roman"/>
                <a:cs typeface="Times New Roman"/>
                <a:sym typeface="Times New Roman"/>
              </a:rPr>
              <a:t>Jap Purohit AU1940109</a:t>
            </a:r>
            <a:endParaRPr sz="7200">
              <a:latin typeface="Times New Roman"/>
              <a:ea typeface="Times New Roman"/>
              <a:cs typeface="Times New Roman"/>
              <a:sym typeface="Times New Roman"/>
            </a:endParaRPr>
          </a:p>
          <a:p>
            <a:pPr indent="0" lvl="0" marL="0" rtl="0" algn="l">
              <a:lnSpc>
                <a:spcPct val="90000"/>
              </a:lnSpc>
              <a:spcBef>
                <a:spcPts val="1000"/>
              </a:spcBef>
              <a:spcAft>
                <a:spcPts val="0"/>
              </a:spcAft>
              <a:buSzPct val="100000"/>
              <a:buNone/>
            </a:pPr>
            <a:r>
              <a:rPr lang="en-US" sz="7200">
                <a:latin typeface="Times New Roman"/>
                <a:ea typeface="Times New Roman"/>
                <a:cs typeface="Times New Roman"/>
                <a:sym typeface="Times New Roman"/>
              </a:rPr>
              <a:t>Shail Patel AU1940142 </a:t>
            </a:r>
            <a:endParaRPr sz="7200">
              <a:latin typeface="Times New Roman"/>
              <a:ea typeface="Times New Roman"/>
              <a:cs typeface="Times New Roman"/>
              <a:sym typeface="Times New Roman"/>
            </a:endParaRPr>
          </a:p>
          <a:p>
            <a:pPr indent="0" lvl="0" marL="0" rtl="0" algn="l">
              <a:lnSpc>
                <a:spcPct val="90000"/>
              </a:lnSpc>
              <a:spcBef>
                <a:spcPts val="1000"/>
              </a:spcBef>
              <a:spcAft>
                <a:spcPts val="0"/>
              </a:spcAft>
              <a:buSzPct val="100000"/>
              <a:buNone/>
            </a:pPr>
            <a:r>
              <a:rPr lang="en-US" sz="7200">
                <a:latin typeface="Times New Roman"/>
                <a:ea typeface="Times New Roman"/>
                <a:cs typeface="Times New Roman"/>
                <a:sym typeface="Times New Roman"/>
              </a:rPr>
              <a:t>Sahil Miskeen AU1940267</a:t>
            </a:r>
            <a:endParaRPr sz="7200">
              <a:latin typeface="Times New Roman"/>
              <a:ea typeface="Times New Roman"/>
              <a:cs typeface="Times New Roman"/>
              <a:sym typeface="Times New Roman"/>
            </a:endParaRPr>
          </a:p>
          <a:p>
            <a:pPr indent="0" lvl="0" marL="0" rtl="0" algn="l">
              <a:lnSpc>
                <a:spcPct val="90000"/>
              </a:lnSpc>
              <a:spcBef>
                <a:spcPts val="1000"/>
              </a:spcBef>
              <a:spcAft>
                <a:spcPts val="0"/>
              </a:spcAft>
              <a:buSzPct val="100000"/>
              <a:buNone/>
            </a:pPr>
            <a:br>
              <a:rPr lang="en-US"/>
            </a:br>
            <a:endParaRPr/>
          </a:p>
        </p:txBody>
      </p:sp>
      <p:sp>
        <p:nvSpPr>
          <p:cNvPr id="318" name="Google Shape;318;p20"/>
          <p:cNvSpPr/>
          <p:nvPr/>
        </p:nvSpPr>
        <p:spPr>
          <a:xfrm>
            <a:off x="10442330" y="0"/>
            <a:ext cx="1749670" cy="1733844"/>
          </a:xfrm>
          <a:prstGeom prst="ellipse">
            <a:avLst/>
          </a:prstGeom>
          <a:solidFill>
            <a:schemeClr val="accent1"/>
          </a:solidFill>
          <a:ln cap="flat" cmpd="sng" w="12700">
            <a:solidFill>
              <a:srgbClr val="0049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Gan-Jedis</a:t>
            </a:r>
            <a:endParaRPr b="0" i="0" sz="1800" u="none" cap="none" strike="noStrike">
              <a:solidFill>
                <a:schemeClr val="lt1"/>
              </a:solidFill>
              <a:latin typeface="Times New Roman"/>
              <a:ea typeface="Times New Roman"/>
              <a:cs typeface="Times New Roman"/>
              <a:sym typeface="Times New Roman"/>
            </a:endParaRPr>
          </a:p>
        </p:txBody>
      </p:sp>
      <p:pic>
        <p:nvPicPr>
          <p:cNvPr descr="https://lh5.googleusercontent.com/nMHOcCU31q255yU7HX6T1LC8UtxvFe5OkcDod9U0Nv4qRGo-NHBh5g--Xa-HkotCRqS5bqUbgAXjylV_eNK9zx-T14h0JCXjmkPBYvSy26ZuRY3QT51rqpHlbId-Qk5mpVSl18jgAiFt" id="319" name="Google Shape;319;p20"/>
          <p:cNvPicPr preferRelativeResize="0"/>
          <p:nvPr/>
        </p:nvPicPr>
        <p:blipFill rotWithShape="1">
          <a:blip r:embed="rId3">
            <a:alphaModFix/>
          </a:blip>
          <a:srcRect b="0" l="0" r="0" t="0"/>
          <a:stretch/>
        </p:blipFill>
        <p:spPr>
          <a:xfrm>
            <a:off x="6532686" y="3119454"/>
            <a:ext cx="5188438" cy="251603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5" name="Google Shape;405;p29"/>
          <p:cNvPicPr preferRelativeResize="0"/>
          <p:nvPr/>
        </p:nvPicPr>
        <p:blipFill>
          <a:blip r:embed="rId3">
            <a:alphaModFix/>
          </a:blip>
          <a:stretch>
            <a:fillRect/>
          </a:stretch>
        </p:blipFill>
        <p:spPr>
          <a:xfrm>
            <a:off x="533400" y="0"/>
            <a:ext cx="3308225" cy="6857999"/>
          </a:xfrm>
          <a:prstGeom prst="rect">
            <a:avLst/>
          </a:prstGeom>
          <a:noFill/>
          <a:ln>
            <a:noFill/>
          </a:ln>
        </p:spPr>
      </p:pic>
      <p:pic>
        <p:nvPicPr>
          <p:cNvPr id="406" name="Google Shape;406;p29"/>
          <p:cNvPicPr preferRelativeResize="0"/>
          <p:nvPr/>
        </p:nvPicPr>
        <p:blipFill>
          <a:blip r:embed="rId4">
            <a:alphaModFix/>
          </a:blip>
          <a:stretch>
            <a:fillRect/>
          </a:stretch>
        </p:blipFill>
        <p:spPr>
          <a:xfrm>
            <a:off x="4400075" y="0"/>
            <a:ext cx="3467339" cy="6858000"/>
          </a:xfrm>
          <a:prstGeom prst="rect">
            <a:avLst/>
          </a:prstGeom>
          <a:noFill/>
          <a:ln>
            <a:noFill/>
          </a:ln>
        </p:spPr>
      </p:pic>
      <p:pic>
        <p:nvPicPr>
          <p:cNvPr id="407" name="Google Shape;407;p29"/>
          <p:cNvPicPr preferRelativeResize="0"/>
          <p:nvPr/>
        </p:nvPicPr>
        <p:blipFill>
          <a:blip r:embed="rId5">
            <a:alphaModFix/>
          </a:blip>
          <a:stretch>
            <a:fillRect/>
          </a:stretch>
        </p:blipFill>
        <p:spPr>
          <a:xfrm>
            <a:off x="8321200" y="0"/>
            <a:ext cx="3679689"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30"/>
          <p:cNvSpPr txBox="1"/>
          <p:nvPr>
            <p:ph type="title"/>
          </p:nvPr>
        </p:nvSpPr>
        <p:spPr>
          <a:xfrm>
            <a:off x="905412" y="553157"/>
            <a:ext cx="7121100" cy="1283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b="0" lang="en-US" sz="5400">
                <a:solidFill>
                  <a:srgbClr val="63B7C6"/>
                </a:solidFill>
                <a:latin typeface="Times New Roman"/>
                <a:ea typeface="Times New Roman"/>
                <a:cs typeface="Times New Roman"/>
                <a:sym typeface="Times New Roman"/>
              </a:rPr>
              <a:t>Results</a:t>
            </a:r>
            <a:endParaRPr b="0" sz="5400">
              <a:solidFill>
                <a:srgbClr val="63B7C6"/>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63B7C6"/>
              </a:buClr>
              <a:buSzPts val="5400"/>
              <a:buFont typeface="Times New Roman"/>
              <a:buNone/>
            </a:pPr>
            <a:r>
              <a:rPr b="0" lang="en-US">
                <a:solidFill>
                  <a:srgbClr val="63B7C6"/>
                </a:solidFill>
                <a:latin typeface="Times New Roman"/>
                <a:ea typeface="Times New Roman"/>
                <a:cs typeface="Times New Roman"/>
                <a:sym typeface="Times New Roman"/>
              </a:rPr>
              <a:t>(Transpose Convolution)</a:t>
            </a:r>
            <a:endParaRPr b="0">
              <a:solidFill>
                <a:srgbClr val="63B7C6"/>
              </a:solidFill>
              <a:latin typeface="Times New Roman"/>
              <a:ea typeface="Times New Roman"/>
              <a:cs typeface="Times New Roman"/>
              <a:sym typeface="Times New Roman"/>
            </a:endParaRPr>
          </a:p>
        </p:txBody>
      </p:sp>
      <p:pic>
        <p:nvPicPr>
          <p:cNvPr descr="https://lh4.googleusercontent.com/zJjlAM8ZBoAAHoLtzvx4qymPBJ-ACvQIIn0EiKkKAwIdOKlnNZDWYWJxbniCuboqFx3pigiF25Ea52_8DuttXg0Yv2-JxuxD1_0z92MfGTVWZEXTZcNfo7d35QpDYrK-o3O0R9dG0sS4" id="414" name="Google Shape;414;p30"/>
          <p:cNvPicPr preferRelativeResize="0"/>
          <p:nvPr/>
        </p:nvPicPr>
        <p:blipFill rotWithShape="1">
          <a:blip r:embed="rId3">
            <a:alphaModFix/>
          </a:blip>
          <a:srcRect b="0" l="0" r="0" t="0"/>
          <a:stretch/>
        </p:blipFill>
        <p:spPr>
          <a:xfrm>
            <a:off x="905412" y="2194560"/>
            <a:ext cx="2990850" cy="3019425"/>
          </a:xfrm>
          <a:prstGeom prst="rect">
            <a:avLst/>
          </a:prstGeom>
          <a:noFill/>
          <a:ln>
            <a:noFill/>
          </a:ln>
        </p:spPr>
      </p:pic>
      <p:pic>
        <p:nvPicPr>
          <p:cNvPr descr="https://lh3.googleusercontent.com/_RakC3fFAKDkxUAz1Zdzu0Bp2cLo0Wg9DcY0TnK2d2cYnKHPEqmg0QyN2c63qSfTCXWQLF_jWYyO2bOwp4QS-55CcqZXbSKjFhlbex26w9e_SeRna0ZK7rXiBixNKxHxc3pLfdcOfpwq" id="415" name="Google Shape;415;p30"/>
          <p:cNvPicPr preferRelativeResize="0"/>
          <p:nvPr/>
        </p:nvPicPr>
        <p:blipFill rotWithShape="1">
          <a:blip r:embed="rId4">
            <a:alphaModFix/>
          </a:blip>
          <a:srcRect b="0" l="0" r="0" t="0"/>
          <a:stretch/>
        </p:blipFill>
        <p:spPr>
          <a:xfrm>
            <a:off x="8497893" y="2194559"/>
            <a:ext cx="3076575" cy="3019425"/>
          </a:xfrm>
          <a:prstGeom prst="rect">
            <a:avLst/>
          </a:prstGeom>
          <a:noFill/>
          <a:ln>
            <a:noFill/>
          </a:ln>
        </p:spPr>
      </p:pic>
      <p:sp>
        <p:nvSpPr>
          <p:cNvPr id="416" name="Google Shape;416;p30"/>
          <p:cNvSpPr/>
          <p:nvPr/>
        </p:nvSpPr>
        <p:spPr>
          <a:xfrm>
            <a:off x="4465900" y="2827098"/>
            <a:ext cx="3921900" cy="21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As observed from the images there is a color shift when we use a simple transpose convolution to increase the image resolution. This issue is a lot less prevalent in pixel shuffler which looks at pixel level convolutions.</a:t>
            </a:r>
            <a:endParaRPr sz="20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p31"/>
          <p:cNvSpPr txBox="1"/>
          <p:nvPr>
            <p:ph type="title"/>
          </p:nvPr>
        </p:nvSpPr>
        <p:spPr>
          <a:xfrm>
            <a:off x="905412" y="553157"/>
            <a:ext cx="7120988" cy="1283428"/>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b="0" lang="en-US" sz="5400">
                <a:solidFill>
                  <a:srgbClr val="63B7C6"/>
                </a:solidFill>
                <a:latin typeface="Times New Roman"/>
                <a:ea typeface="Times New Roman"/>
                <a:cs typeface="Times New Roman"/>
                <a:sym typeface="Times New Roman"/>
              </a:rPr>
              <a:t>Results </a:t>
            </a:r>
            <a:br>
              <a:rPr b="0" lang="en-US" sz="5400">
                <a:solidFill>
                  <a:srgbClr val="63B7C6"/>
                </a:solidFill>
                <a:latin typeface="Times New Roman"/>
                <a:ea typeface="Times New Roman"/>
                <a:cs typeface="Times New Roman"/>
                <a:sym typeface="Times New Roman"/>
              </a:rPr>
            </a:br>
            <a:r>
              <a:rPr b="0" lang="en-US">
                <a:solidFill>
                  <a:srgbClr val="63B7C6"/>
                </a:solidFill>
                <a:latin typeface="Times New Roman"/>
                <a:ea typeface="Times New Roman"/>
                <a:cs typeface="Times New Roman"/>
                <a:sym typeface="Times New Roman"/>
              </a:rPr>
              <a:t>(Sub Pixel Convolution / Pixel Shuffler)</a:t>
            </a:r>
            <a:endParaRPr sz="5400">
              <a:solidFill>
                <a:srgbClr val="63B7C6"/>
              </a:solidFill>
              <a:latin typeface="Times New Roman"/>
              <a:ea typeface="Times New Roman"/>
              <a:cs typeface="Times New Roman"/>
              <a:sym typeface="Times New Roman"/>
            </a:endParaRPr>
          </a:p>
        </p:txBody>
      </p:sp>
      <p:pic>
        <p:nvPicPr>
          <p:cNvPr descr="https://lh4.googleusercontent.com/zJjlAM8ZBoAAHoLtzvx4qymPBJ-ACvQIIn0EiKkKAwIdOKlnNZDWYWJxbniCuboqFx3pigiF25Ea52_8DuttXg0Yv2-JxuxD1_0z92MfGTVWZEXTZcNfo7d35QpDYrK-o3O0R9dG0sS4" id="423" name="Google Shape;423;p31"/>
          <p:cNvPicPr preferRelativeResize="0"/>
          <p:nvPr/>
        </p:nvPicPr>
        <p:blipFill rotWithShape="1">
          <a:blip r:embed="rId3">
            <a:alphaModFix/>
          </a:blip>
          <a:srcRect b="0" l="0" r="0" t="0"/>
          <a:stretch/>
        </p:blipFill>
        <p:spPr>
          <a:xfrm>
            <a:off x="905412" y="2194560"/>
            <a:ext cx="2990850" cy="3019425"/>
          </a:xfrm>
          <a:prstGeom prst="rect">
            <a:avLst/>
          </a:prstGeom>
          <a:noFill/>
          <a:ln>
            <a:noFill/>
          </a:ln>
        </p:spPr>
      </p:pic>
      <p:sp>
        <p:nvSpPr>
          <p:cNvPr id="424" name="Google Shape;424;p31"/>
          <p:cNvSpPr/>
          <p:nvPr/>
        </p:nvSpPr>
        <p:spPr>
          <a:xfrm>
            <a:off x="4257619" y="2827108"/>
            <a:ext cx="3921900" cy="175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2000">
                <a:solidFill>
                  <a:schemeClr val="lt1"/>
                </a:solidFill>
                <a:latin typeface="Times New Roman"/>
                <a:ea typeface="Times New Roman"/>
                <a:cs typeface="Times New Roman"/>
                <a:sym typeface="Times New Roman"/>
              </a:rPr>
              <a:t>As mentioned before the high resolution resulting from sub pixel convolution has a lower color shift and a much better result.</a:t>
            </a:r>
            <a:endParaRPr sz="2000">
              <a:solidFill>
                <a:schemeClr val="lt1"/>
              </a:solidFill>
              <a:latin typeface="Times New Roman"/>
              <a:ea typeface="Times New Roman"/>
              <a:cs typeface="Times New Roman"/>
              <a:sym typeface="Times New Roman"/>
            </a:endParaRPr>
          </a:p>
        </p:txBody>
      </p:sp>
      <p:pic>
        <p:nvPicPr>
          <p:cNvPr id="425" name="Google Shape;425;p31"/>
          <p:cNvPicPr preferRelativeResize="0"/>
          <p:nvPr/>
        </p:nvPicPr>
        <p:blipFill>
          <a:blip r:embed="rId4">
            <a:alphaModFix/>
          </a:blip>
          <a:stretch>
            <a:fillRect/>
          </a:stretch>
        </p:blipFill>
        <p:spPr>
          <a:xfrm>
            <a:off x="8540750" y="2213528"/>
            <a:ext cx="2990850" cy="29814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type="title"/>
          </p:nvPr>
        </p:nvSpPr>
        <p:spPr>
          <a:xfrm>
            <a:off x="905412" y="553157"/>
            <a:ext cx="7121100" cy="1283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b="0" lang="en-US" sz="5400">
                <a:solidFill>
                  <a:srgbClr val="63B7C6"/>
                </a:solidFill>
                <a:latin typeface="Times New Roman"/>
                <a:ea typeface="Times New Roman"/>
                <a:cs typeface="Times New Roman"/>
                <a:sym typeface="Times New Roman"/>
              </a:rPr>
              <a:t>Results </a:t>
            </a:r>
            <a:br>
              <a:rPr b="0" lang="en-US" sz="5400">
                <a:solidFill>
                  <a:srgbClr val="63B7C6"/>
                </a:solidFill>
                <a:latin typeface="Times New Roman"/>
                <a:ea typeface="Times New Roman"/>
                <a:cs typeface="Times New Roman"/>
                <a:sym typeface="Times New Roman"/>
              </a:rPr>
            </a:br>
            <a:r>
              <a:rPr b="0" lang="en-US">
                <a:solidFill>
                  <a:srgbClr val="63B7C6"/>
                </a:solidFill>
                <a:latin typeface="Times New Roman"/>
                <a:ea typeface="Times New Roman"/>
                <a:cs typeface="Times New Roman"/>
                <a:sym typeface="Times New Roman"/>
              </a:rPr>
              <a:t>(GAN Model)</a:t>
            </a:r>
            <a:endParaRPr sz="5400">
              <a:solidFill>
                <a:srgbClr val="63B7C6"/>
              </a:solidFill>
              <a:latin typeface="Times New Roman"/>
              <a:ea typeface="Times New Roman"/>
              <a:cs typeface="Times New Roman"/>
              <a:sym typeface="Times New Roman"/>
            </a:endParaRPr>
          </a:p>
        </p:txBody>
      </p:sp>
      <p:sp>
        <p:nvSpPr>
          <p:cNvPr id="431" name="Google Shape;431;p3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2" name="Google Shape;432;p32"/>
          <p:cNvSpPr/>
          <p:nvPr/>
        </p:nvSpPr>
        <p:spPr>
          <a:xfrm>
            <a:off x="3974774" y="3170075"/>
            <a:ext cx="3596400" cy="175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2000">
                <a:solidFill>
                  <a:schemeClr val="lt1"/>
                </a:solidFill>
                <a:latin typeface="Times New Roman"/>
                <a:ea typeface="Times New Roman"/>
                <a:cs typeface="Times New Roman"/>
                <a:sym typeface="Times New Roman"/>
              </a:rPr>
              <a:t>The GAN model has a much lower color shift as evident from the given images. </a:t>
            </a:r>
            <a:endParaRPr sz="2000">
              <a:solidFill>
                <a:schemeClr val="lt1"/>
              </a:solidFill>
              <a:latin typeface="Times New Roman"/>
              <a:ea typeface="Times New Roman"/>
              <a:cs typeface="Times New Roman"/>
              <a:sym typeface="Times New Roman"/>
            </a:endParaRPr>
          </a:p>
        </p:txBody>
      </p:sp>
      <p:pic>
        <p:nvPicPr>
          <p:cNvPr id="433" name="Google Shape;433;p32"/>
          <p:cNvPicPr preferRelativeResize="0"/>
          <p:nvPr/>
        </p:nvPicPr>
        <p:blipFill>
          <a:blip r:embed="rId3">
            <a:alphaModFix/>
          </a:blip>
          <a:stretch>
            <a:fillRect/>
          </a:stretch>
        </p:blipFill>
        <p:spPr>
          <a:xfrm>
            <a:off x="905400" y="3085513"/>
            <a:ext cx="2000250" cy="1000125"/>
          </a:xfrm>
          <a:prstGeom prst="rect">
            <a:avLst/>
          </a:prstGeom>
          <a:noFill/>
          <a:ln>
            <a:noFill/>
          </a:ln>
        </p:spPr>
      </p:pic>
      <p:pic>
        <p:nvPicPr>
          <p:cNvPr id="434" name="Google Shape;434;p32"/>
          <p:cNvPicPr preferRelativeResize="0"/>
          <p:nvPr/>
        </p:nvPicPr>
        <p:blipFill>
          <a:blip r:embed="rId4">
            <a:alphaModFix/>
          </a:blip>
          <a:stretch>
            <a:fillRect/>
          </a:stretch>
        </p:blipFill>
        <p:spPr>
          <a:xfrm>
            <a:off x="8165775" y="2555763"/>
            <a:ext cx="3492926" cy="1746463"/>
          </a:xfrm>
          <a:prstGeom prst="rect">
            <a:avLst/>
          </a:prstGeom>
          <a:noFill/>
          <a:ln>
            <a:noFill/>
          </a:ln>
        </p:spPr>
      </p:pic>
      <p:sp>
        <p:nvSpPr>
          <p:cNvPr id="435" name="Google Shape;435;p32"/>
          <p:cNvSpPr txBox="1"/>
          <p:nvPr/>
        </p:nvSpPr>
        <p:spPr>
          <a:xfrm>
            <a:off x="1247950" y="42311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210 * 105</a:t>
            </a:r>
            <a:endParaRPr sz="2400">
              <a:solidFill>
                <a:schemeClr val="lt1"/>
              </a:solidFill>
              <a:latin typeface="Times New Roman"/>
              <a:ea typeface="Times New Roman"/>
              <a:cs typeface="Times New Roman"/>
              <a:sym typeface="Times New Roman"/>
            </a:endParaRPr>
          </a:p>
        </p:txBody>
      </p:sp>
      <p:sp>
        <p:nvSpPr>
          <p:cNvPr id="436" name="Google Shape;436;p32"/>
          <p:cNvSpPr txBox="1"/>
          <p:nvPr/>
        </p:nvSpPr>
        <p:spPr>
          <a:xfrm>
            <a:off x="9353950" y="43703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840 * 420</a:t>
            </a:r>
            <a:endParaRPr sz="24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2" name="Google Shape;442;p33"/>
          <p:cNvSpPr txBox="1"/>
          <p:nvPr/>
        </p:nvSpPr>
        <p:spPr>
          <a:xfrm>
            <a:off x="2518375" y="2037000"/>
            <a:ext cx="9049200" cy="482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900">
                <a:solidFill>
                  <a:schemeClr val="lt1"/>
                </a:solidFill>
                <a:latin typeface="Times New Roman"/>
                <a:ea typeface="Times New Roman"/>
                <a:cs typeface="Times New Roman"/>
                <a:sym typeface="Times New Roman"/>
              </a:rPr>
              <a:t>Throughout the entire journey we took to achieve the final results we found out that GAN’S provided the best results for the task of super image resolution among the other techniques we tried. The drawbacks of each method are described below. </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120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Bicubic interpolation - Linear operation thus leading to loss of data</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SRCNN (using transpose convolution) - Leading to checkerboard artifacts which showcases blockiness of the images (not desired). Due to a lack of training colour shift can be prominently seen.</a:t>
            </a:r>
            <a:endParaRPr sz="1900">
              <a:solidFill>
                <a:schemeClr val="lt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lt1"/>
              </a:buClr>
              <a:buSzPts val="1900"/>
              <a:buFont typeface="Times New Roman"/>
              <a:buAutoNum type="arabicPeriod"/>
            </a:pPr>
            <a:r>
              <a:rPr lang="en-US" sz="1900">
                <a:solidFill>
                  <a:schemeClr val="lt1"/>
                </a:solidFill>
                <a:latin typeface="Times New Roman"/>
                <a:ea typeface="Times New Roman"/>
                <a:cs typeface="Times New Roman"/>
                <a:sym typeface="Times New Roman"/>
              </a:rPr>
              <a:t>SRCNN (using subpixel convolution) - Can solve the problem mentioned above to a certain extent but highly refined images were not outputted. The problem of colour shifting seems to be lesser in sub pixel convolution since they work on a much finer level.</a:t>
            </a:r>
            <a:endParaRPr sz="19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sz="1900">
                <a:solidFill>
                  <a:schemeClr val="lt1"/>
                </a:solidFill>
                <a:latin typeface="Times New Roman"/>
                <a:ea typeface="Times New Roman"/>
                <a:cs typeface="Times New Roman"/>
                <a:sym typeface="Times New Roman"/>
              </a:rPr>
              <a:t>Ultimately GAN’S proved to be the most effective solution for the problem we sought to solve.</a:t>
            </a:r>
            <a:endParaRPr sz="1900">
              <a:solidFill>
                <a:schemeClr val="lt1"/>
              </a:solidFill>
              <a:latin typeface="Times New Roman"/>
              <a:ea typeface="Times New Roman"/>
              <a:cs typeface="Times New Roman"/>
              <a:sym typeface="Times New Roman"/>
            </a:endParaRPr>
          </a:p>
        </p:txBody>
      </p:sp>
      <p:sp>
        <p:nvSpPr>
          <p:cNvPr id="443" name="Google Shape;443;p33"/>
          <p:cNvSpPr txBox="1"/>
          <p:nvPr>
            <p:ph type="title"/>
          </p:nvPr>
        </p:nvSpPr>
        <p:spPr>
          <a:xfrm>
            <a:off x="2712387" y="1196707"/>
            <a:ext cx="7121100" cy="8403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2FAEFF"/>
                </a:solidFill>
                <a:latin typeface="Times New Roman"/>
                <a:ea typeface="Times New Roman"/>
                <a:cs typeface="Times New Roman"/>
                <a:sym typeface="Times New Roman"/>
              </a:rPr>
              <a:t>Conclusion</a:t>
            </a:r>
            <a:endParaRPr sz="5400">
              <a:solidFill>
                <a:srgbClr val="2FAEFF"/>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4"/>
          <p:cNvSpPr txBox="1"/>
          <p:nvPr>
            <p:ph type="title"/>
          </p:nvPr>
        </p:nvSpPr>
        <p:spPr>
          <a:xfrm>
            <a:off x="905412" y="553157"/>
            <a:ext cx="7121100" cy="923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b="0" lang="en-US" sz="5400">
                <a:solidFill>
                  <a:srgbClr val="63B7C6"/>
                </a:solidFill>
                <a:latin typeface="Times New Roman"/>
                <a:ea typeface="Times New Roman"/>
                <a:cs typeface="Times New Roman"/>
                <a:sym typeface="Times New Roman"/>
              </a:rPr>
              <a:t>Drawbacks Of GAN</a:t>
            </a:r>
            <a:endParaRPr b="0" sz="5400">
              <a:solidFill>
                <a:srgbClr val="63B7C6"/>
              </a:solidFill>
              <a:latin typeface="Times New Roman"/>
              <a:ea typeface="Times New Roman"/>
              <a:cs typeface="Times New Roman"/>
              <a:sym typeface="Times New Roman"/>
            </a:endParaRPr>
          </a:p>
        </p:txBody>
      </p:sp>
      <p:sp>
        <p:nvSpPr>
          <p:cNvPr id="449" name="Google Shape;449;p3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0" name="Google Shape;450;p34"/>
          <p:cNvPicPr preferRelativeResize="0"/>
          <p:nvPr/>
        </p:nvPicPr>
        <p:blipFill rotWithShape="1">
          <a:blip r:embed="rId3">
            <a:alphaModFix/>
          </a:blip>
          <a:srcRect b="5775" l="0" r="0" t="1965"/>
          <a:stretch/>
        </p:blipFill>
        <p:spPr>
          <a:xfrm>
            <a:off x="604550" y="1476550"/>
            <a:ext cx="11162202" cy="5190950"/>
          </a:xfrm>
          <a:prstGeom prst="rect">
            <a:avLst/>
          </a:prstGeom>
          <a:noFill/>
          <a:ln>
            <a:noFill/>
          </a:ln>
        </p:spPr>
      </p:pic>
      <p:sp>
        <p:nvSpPr>
          <p:cNvPr id="451" name="Google Shape;451;p34"/>
          <p:cNvSpPr txBox="1"/>
          <p:nvPr/>
        </p:nvSpPr>
        <p:spPr>
          <a:xfrm>
            <a:off x="5741475" y="2191150"/>
            <a:ext cx="38610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training is very extensive and time consuming. It requires a lot of power and resources to give the desired output. </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The model is very difficult to build because each task requires a new model to be configured for that particular task. (Task Specific)</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Very poor performance if the training is not fulfilled. </a:t>
            </a:r>
            <a:endParaRPr sz="18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35"/>
          <p:cNvPicPr preferRelativeResize="0"/>
          <p:nvPr/>
        </p:nvPicPr>
        <p:blipFill>
          <a:blip r:embed="rId3">
            <a:alphaModFix/>
          </a:blip>
          <a:stretch>
            <a:fillRect/>
          </a:stretch>
        </p:blipFill>
        <p:spPr>
          <a:xfrm>
            <a:off x="6096000" y="290442"/>
            <a:ext cx="5996074" cy="2502408"/>
          </a:xfrm>
          <a:prstGeom prst="rect">
            <a:avLst/>
          </a:prstGeom>
          <a:noFill/>
          <a:ln>
            <a:noFill/>
          </a:ln>
        </p:spPr>
      </p:pic>
      <p:sp>
        <p:nvSpPr>
          <p:cNvPr id="457" name="Google Shape;457;p35"/>
          <p:cNvSpPr txBox="1"/>
          <p:nvPr/>
        </p:nvSpPr>
        <p:spPr>
          <a:xfrm>
            <a:off x="4596000" y="4737300"/>
            <a:ext cx="327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Developing the architecture for the models.</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Analyzing the papers.</a:t>
            </a:r>
            <a:endParaRPr sz="2000">
              <a:solidFill>
                <a:schemeClr val="lt1"/>
              </a:solidFill>
              <a:latin typeface="Times New Roman"/>
              <a:ea typeface="Times New Roman"/>
              <a:cs typeface="Times New Roman"/>
              <a:sym typeface="Times New Roman"/>
            </a:endParaRPr>
          </a:p>
        </p:txBody>
      </p:sp>
      <p:sp>
        <p:nvSpPr>
          <p:cNvPr id="458" name="Google Shape;458;p35"/>
          <p:cNvSpPr txBox="1"/>
          <p:nvPr/>
        </p:nvSpPr>
        <p:spPr>
          <a:xfrm>
            <a:off x="8354550" y="4737300"/>
            <a:ext cx="373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Gathering the dataset for being able to perform tasks on.</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Analyzing the papers.</a:t>
            </a:r>
            <a:endParaRPr sz="2000">
              <a:solidFill>
                <a:schemeClr val="lt1"/>
              </a:solidFill>
              <a:latin typeface="Times New Roman"/>
              <a:ea typeface="Times New Roman"/>
              <a:cs typeface="Times New Roman"/>
              <a:sym typeface="Times New Roman"/>
            </a:endParaRPr>
          </a:p>
        </p:txBody>
      </p:sp>
      <p:sp>
        <p:nvSpPr>
          <p:cNvPr id="459" name="Google Shape;459;p35"/>
          <p:cNvSpPr txBox="1"/>
          <p:nvPr/>
        </p:nvSpPr>
        <p:spPr>
          <a:xfrm>
            <a:off x="7155100" y="3096813"/>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Preprocessing the data and analysing the techniques.</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Analyzing the papers.</a:t>
            </a:r>
            <a:endParaRPr sz="2000">
              <a:solidFill>
                <a:schemeClr val="lt1"/>
              </a:solidFill>
              <a:latin typeface="Times New Roman"/>
              <a:ea typeface="Times New Roman"/>
              <a:cs typeface="Times New Roman"/>
              <a:sym typeface="Times New Roman"/>
            </a:endParaRPr>
          </a:p>
        </p:txBody>
      </p:sp>
      <p:sp>
        <p:nvSpPr>
          <p:cNvPr id="460" name="Google Shape;460;p35"/>
          <p:cNvSpPr txBox="1"/>
          <p:nvPr/>
        </p:nvSpPr>
        <p:spPr>
          <a:xfrm>
            <a:off x="3410125" y="3105900"/>
            <a:ext cx="3578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Preprocessing the data and developing the final GAN model. Analyzing the papers.</a:t>
            </a:r>
            <a:endParaRPr sz="2000">
              <a:solidFill>
                <a:schemeClr val="lt1"/>
              </a:solidFill>
              <a:latin typeface="Times New Roman"/>
              <a:ea typeface="Times New Roman"/>
              <a:cs typeface="Times New Roman"/>
              <a:sym typeface="Times New Roman"/>
            </a:endParaRPr>
          </a:p>
        </p:txBody>
      </p:sp>
      <p:sp>
        <p:nvSpPr>
          <p:cNvPr id="461" name="Google Shape;461;p35"/>
          <p:cNvSpPr txBox="1"/>
          <p:nvPr/>
        </p:nvSpPr>
        <p:spPr>
          <a:xfrm>
            <a:off x="4125413" y="2662063"/>
            <a:ext cx="1453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Shail Patel</a:t>
            </a:r>
            <a:endParaRPr sz="2200">
              <a:solidFill>
                <a:srgbClr val="2FAEFF"/>
              </a:solidFill>
              <a:latin typeface="Times New Roman"/>
              <a:ea typeface="Times New Roman"/>
              <a:cs typeface="Times New Roman"/>
              <a:sym typeface="Times New Roman"/>
            </a:endParaRPr>
          </a:p>
        </p:txBody>
      </p:sp>
      <p:sp>
        <p:nvSpPr>
          <p:cNvPr id="462" name="Google Shape;462;p35"/>
          <p:cNvSpPr txBox="1"/>
          <p:nvPr/>
        </p:nvSpPr>
        <p:spPr>
          <a:xfrm>
            <a:off x="9003500" y="4330350"/>
            <a:ext cx="213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Varun Deliwala</a:t>
            </a:r>
            <a:endParaRPr sz="2200">
              <a:solidFill>
                <a:srgbClr val="2FAEFF"/>
              </a:solidFill>
              <a:latin typeface="Times New Roman"/>
              <a:ea typeface="Times New Roman"/>
              <a:cs typeface="Times New Roman"/>
              <a:sym typeface="Times New Roman"/>
            </a:endParaRPr>
          </a:p>
        </p:txBody>
      </p:sp>
      <p:sp>
        <p:nvSpPr>
          <p:cNvPr id="463" name="Google Shape;463;p35"/>
          <p:cNvSpPr txBox="1"/>
          <p:nvPr/>
        </p:nvSpPr>
        <p:spPr>
          <a:xfrm>
            <a:off x="7490950" y="2652988"/>
            <a:ext cx="254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Sahil Miskeen </a:t>
            </a:r>
            <a:endParaRPr sz="2200">
              <a:solidFill>
                <a:srgbClr val="2FAEFF"/>
              </a:solidFill>
              <a:latin typeface="Times New Roman"/>
              <a:ea typeface="Times New Roman"/>
              <a:cs typeface="Times New Roman"/>
              <a:sym typeface="Times New Roman"/>
            </a:endParaRPr>
          </a:p>
        </p:txBody>
      </p:sp>
      <p:sp>
        <p:nvSpPr>
          <p:cNvPr id="464" name="Google Shape;464;p35"/>
          <p:cNvSpPr txBox="1"/>
          <p:nvPr/>
        </p:nvSpPr>
        <p:spPr>
          <a:xfrm>
            <a:off x="5329275" y="4330338"/>
            <a:ext cx="254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Jap Purohit</a:t>
            </a:r>
            <a:endParaRPr sz="2200">
              <a:solidFill>
                <a:srgbClr val="2FAEFF"/>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0" name="Google Shape;470;p36"/>
          <p:cNvPicPr preferRelativeResize="0"/>
          <p:nvPr/>
        </p:nvPicPr>
        <p:blipFill>
          <a:blip r:embed="rId3">
            <a:alphaModFix/>
          </a:blip>
          <a:stretch>
            <a:fillRect/>
          </a:stretch>
        </p:blipFill>
        <p:spPr>
          <a:xfrm>
            <a:off x="152400" y="152400"/>
            <a:ext cx="11887199" cy="1500021"/>
          </a:xfrm>
          <a:prstGeom prst="rect">
            <a:avLst/>
          </a:prstGeom>
          <a:noFill/>
          <a:ln>
            <a:noFill/>
          </a:ln>
        </p:spPr>
      </p:pic>
      <p:sp>
        <p:nvSpPr>
          <p:cNvPr id="471" name="Google Shape;471;p36"/>
          <p:cNvSpPr txBox="1"/>
          <p:nvPr/>
        </p:nvSpPr>
        <p:spPr>
          <a:xfrm>
            <a:off x="462250" y="1575225"/>
            <a:ext cx="10948800" cy="4590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Image Super-Resolution Using Deep Convolutional Networks Chao Dong, Chen Change Loy, Member, IEEE, Kaiming He, Member, IEEE, and Xiaoou Tang, Fellow, IEEE </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Beyond a Gaussian Denoiser: Residual Learning of Deep CNN for Image Denoising Kai Zhang, Wangmeng Zuo, Yunjin Chen, Deyu Meng, and Lei Zhang </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https://github.com/SaoYan/DnCNN-PyTorch </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FAEFF"/>
              </a:buClr>
              <a:buSzPts val="1800"/>
              <a:buFont typeface="Times New Roman"/>
              <a:buChar char="●"/>
            </a:pPr>
            <a:r>
              <a:rPr lang="en-US" sz="1800" u="sng">
                <a:solidFill>
                  <a:srgbClr val="2FAEFF"/>
                </a:solidFill>
                <a:latin typeface="Times New Roman"/>
                <a:ea typeface="Times New Roman"/>
                <a:cs typeface="Times New Roman"/>
                <a:sym typeface="Times New Roman"/>
                <a:hlinkClick r:id="rId4">
                  <a:extLst>
                    <a:ext uri="{A12FA001-AC4F-418D-AE19-62706E023703}">
                      <ahyp:hlinkClr val="tx"/>
                    </a:ext>
                  </a:extLst>
                </a:hlinkClick>
              </a:rPr>
              <a:t>https://github.com/tegg89/SRCNN-Tensorflow</a:t>
            </a:r>
            <a:endParaRPr sz="1800">
              <a:solidFill>
                <a:srgbClr val="2FAEFF"/>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Checkerboard artifact free sub-pixel convolution A note on sub-pixel convolution, resize convolution and convolution resize Andrew Aitken*, Christian Ledig*, Lucas Theis*, Jose Caballero, Zehan Wang, Wenzhe Shi* Twitter, Inc. </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Real-Time Single Image and Video Super-Resolution Using an Efficient Sub-Pixel Convolutional Neural Network Wenzhe Shi1 , Jose Caballero1 , Ferenc Huszar´ 1 , Johannes Totz1 , Andrew P. Aitken1 , Rob Bishop1 , Daniel Rueckert1 , Zehan Wang1 (Twitter)</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US" sz="1800">
                <a:solidFill>
                  <a:schemeClr val="lt1"/>
                </a:solidFill>
                <a:latin typeface="Times New Roman"/>
                <a:ea typeface="Times New Roman"/>
                <a:cs typeface="Times New Roman"/>
                <a:sym typeface="Times New Roman"/>
              </a:rPr>
              <a:t>Generative Adversarial Nets Ian J. Goodfellow, Jean Pouget-Abadie∗ , Mehdi Mirza, Bing Xu, David Warde-Farley, Sherjil Ozair† , Aaron Courville, Yoshua Bengio‡ Departement d’informatique et de recherche op ´ erationnelle ´ Universite de Montr ´ eal ´ Montreal, QC H3C 3J7 </a:t>
            </a:r>
            <a:endParaRPr sz="18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21"/>
          <p:cNvSpPr txBox="1"/>
          <p:nvPr/>
        </p:nvSpPr>
        <p:spPr>
          <a:xfrm>
            <a:off x="831849" y="1222130"/>
            <a:ext cx="7781544" cy="859055"/>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63B7C6"/>
              </a:buClr>
              <a:buSzPts val="5400"/>
              <a:buFont typeface="Times New Roman"/>
              <a:buNone/>
            </a:pPr>
            <a:r>
              <a:rPr b="1" i="0" lang="en-US" sz="5400" u="none" cap="none" strike="noStrike">
                <a:solidFill>
                  <a:srgbClr val="63B7C6"/>
                </a:solidFill>
                <a:latin typeface="Times New Roman"/>
                <a:ea typeface="Times New Roman"/>
                <a:cs typeface="Times New Roman"/>
                <a:sym typeface="Times New Roman"/>
              </a:rPr>
              <a:t>Introduction</a:t>
            </a:r>
            <a:r>
              <a:rPr b="1" i="0" lang="en-US" sz="5400" u="none" cap="none" strike="noStrike">
                <a:solidFill>
                  <a:srgbClr val="63B7C6"/>
                </a:solidFill>
                <a:latin typeface="Trebuchet MS"/>
                <a:ea typeface="Trebuchet MS"/>
                <a:cs typeface="Trebuchet MS"/>
                <a:sym typeface="Trebuchet MS"/>
              </a:rPr>
              <a:t> </a:t>
            </a:r>
            <a:endParaRPr b="1" i="0" sz="5400" u="none" cap="none" strike="noStrike">
              <a:solidFill>
                <a:srgbClr val="63B7C6"/>
              </a:solidFill>
              <a:latin typeface="Trebuchet MS"/>
              <a:ea typeface="Trebuchet MS"/>
              <a:cs typeface="Trebuchet MS"/>
              <a:sym typeface="Trebuchet MS"/>
            </a:endParaRPr>
          </a:p>
        </p:txBody>
      </p:sp>
      <p:sp>
        <p:nvSpPr>
          <p:cNvPr id="326" name="Google Shape;326;p21"/>
          <p:cNvSpPr txBox="1"/>
          <p:nvPr>
            <p:ph idx="1" type="body"/>
          </p:nvPr>
        </p:nvSpPr>
        <p:spPr>
          <a:xfrm>
            <a:off x="831850" y="2266656"/>
            <a:ext cx="7257074" cy="22437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2000">
                <a:latin typeface="Times New Roman"/>
                <a:ea typeface="Times New Roman"/>
                <a:cs typeface="Times New Roman"/>
                <a:sym typeface="Times New Roman"/>
              </a:rPr>
              <a:t>The number of hours an average person spends on listening to music, be it while working or studying or during one’s leisure time, is substantially increasing day by day. With the increase of user base on applications like Spotify, it often becomes difficult to discover new music that matches one’s interests. So, the main aim of the project here is to identify the best solutions for music recommendation.</a:t>
            </a:r>
            <a:endParaRPr sz="2000"/>
          </a:p>
          <a:p>
            <a:pPr indent="0" lvl="0" marL="0" rtl="0" algn="l">
              <a:lnSpc>
                <a:spcPct val="90000"/>
              </a:lnSpc>
              <a:spcBef>
                <a:spcPts val="1000"/>
              </a:spcBef>
              <a:spcAft>
                <a:spcPts val="0"/>
              </a:spcAft>
              <a:buSzPts val="1800"/>
              <a:buNone/>
            </a:pPr>
            <a:br>
              <a:rPr lang="en-US" sz="2000"/>
            </a:br>
            <a:endParaRPr sz="2000"/>
          </a:p>
        </p:txBody>
      </p:sp>
      <p:pic>
        <p:nvPicPr>
          <p:cNvPr descr="https://lh3.googleusercontent.com/eLgHZa40ZYdG5SGq3oJVQ1WKK7mDhdAN1MQrGKDVl-i8PXNcjGTc9aG1sCDq40gYM_zqJIiRYPXoxig2zI3NxdiDc2BA52jh-nEueoNy2P3QRsMhOiRBMJt-fCdklwr-of-47KeQpLfu" id="327" name="Google Shape;327;p21"/>
          <p:cNvPicPr preferRelativeResize="0"/>
          <p:nvPr/>
        </p:nvPicPr>
        <p:blipFill rotWithShape="1">
          <a:blip r:embed="rId3">
            <a:alphaModFix/>
          </a:blip>
          <a:srcRect b="0" l="0" r="0" t="0"/>
          <a:stretch/>
        </p:blipFill>
        <p:spPr>
          <a:xfrm>
            <a:off x="4933262" y="4510453"/>
            <a:ext cx="4998627" cy="183466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22"/>
          <p:cNvSpPr txBox="1"/>
          <p:nvPr>
            <p:ph type="title"/>
          </p:nvPr>
        </p:nvSpPr>
        <p:spPr>
          <a:xfrm>
            <a:off x="831850" y="2259159"/>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63B7C6"/>
              </a:buClr>
              <a:buSzPts val="5400"/>
              <a:buFont typeface="Times New Roman"/>
              <a:buNone/>
            </a:pPr>
            <a:r>
              <a:rPr lang="en-US">
                <a:solidFill>
                  <a:srgbClr val="63B7C6"/>
                </a:solidFill>
                <a:latin typeface="Times New Roman"/>
                <a:ea typeface="Times New Roman"/>
                <a:cs typeface="Times New Roman"/>
                <a:sym typeface="Times New Roman"/>
              </a:rPr>
              <a:t>Problem Statement</a:t>
            </a:r>
            <a:endParaRPr>
              <a:solidFill>
                <a:srgbClr val="63B7C6"/>
              </a:solidFill>
              <a:latin typeface="Times New Roman"/>
              <a:ea typeface="Times New Roman"/>
              <a:cs typeface="Times New Roman"/>
              <a:sym typeface="Times New Roman"/>
            </a:endParaRPr>
          </a:p>
        </p:txBody>
      </p:sp>
      <p:sp>
        <p:nvSpPr>
          <p:cNvPr id="334" name="Google Shape;334;p22"/>
          <p:cNvSpPr txBox="1"/>
          <p:nvPr>
            <p:ph idx="1" type="body"/>
          </p:nvPr>
        </p:nvSpPr>
        <p:spPr>
          <a:xfrm>
            <a:off x="831850" y="3118215"/>
            <a:ext cx="7459296" cy="15768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sz="2000">
                <a:latin typeface="Times New Roman"/>
                <a:ea typeface="Times New Roman"/>
                <a:cs typeface="Times New Roman"/>
                <a:sym typeface="Times New Roman"/>
              </a:rPr>
              <a:t>Our objective is to take a low resolution image and produce an estimate of a corresponding high‑resolution image. Using deep learning and GAN models in order to convert a low resolution image to an image of the desired higher resolution is what we achieve to do in our current project.</a:t>
            </a:r>
            <a:endParaRPr sz="2000"/>
          </a:p>
        </p:txBody>
      </p:sp>
      <p:pic>
        <p:nvPicPr>
          <p:cNvPr descr="https://lh5.googleusercontent.com/lm-xBqozjipdj82mb3up-05SUkFMUfTYWbjN31Z43NPo3Hq3DITfXgFDH8AZUBafgI8JvfuxPLgf4MiM9Hi6W9-ZtJxlx84fyflu1TzTTV0PBlU_IngABC2Jat7F_l3lc_WMqwNI_EC-" id="335" name="Google Shape;335;p22"/>
          <p:cNvPicPr preferRelativeResize="0"/>
          <p:nvPr/>
        </p:nvPicPr>
        <p:blipFill rotWithShape="1">
          <a:blip r:embed="rId3">
            <a:alphaModFix/>
          </a:blip>
          <a:srcRect b="0" l="0" r="0" t="0"/>
          <a:stretch/>
        </p:blipFill>
        <p:spPr>
          <a:xfrm>
            <a:off x="5317636" y="4592637"/>
            <a:ext cx="4667250" cy="1905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23"/>
          <p:cNvSpPr txBox="1"/>
          <p:nvPr>
            <p:ph type="title"/>
          </p:nvPr>
        </p:nvSpPr>
        <p:spPr>
          <a:xfrm>
            <a:off x="902189" y="580293"/>
            <a:ext cx="7781544" cy="94077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Gantt Chart</a:t>
            </a:r>
            <a:endParaRPr sz="5400">
              <a:solidFill>
                <a:srgbClr val="63B7C6"/>
              </a:solidFill>
              <a:latin typeface="Times New Roman"/>
              <a:ea typeface="Times New Roman"/>
              <a:cs typeface="Times New Roman"/>
              <a:sym typeface="Times New Roman"/>
            </a:endParaRPr>
          </a:p>
        </p:txBody>
      </p:sp>
      <p:pic>
        <p:nvPicPr>
          <p:cNvPr descr="https://lh3.googleusercontent.com/lIfPHB9_5ipLV2DJH-2djcqzAu_bDP5437uT4uM1PVU6Bs-ZRhgw9Z6iIo4G6fzHq4sPJa0O7f7NtVtfKx2yTwuZ6KN3NZr2ogf_u9U-T04jhAxG3tjkB4ToaSal3UHcCfoXejp4Hi-M" id="342" name="Google Shape;342;p23"/>
          <p:cNvPicPr preferRelativeResize="0"/>
          <p:nvPr/>
        </p:nvPicPr>
        <p:blipFill rotWithShape="1">
          <a:blip r:embed="rId3">
            <a:alphaModFix/>
          </a:blip>
          <a:srcRect b="0" l="0" r="0" t="0"/>
          <a:stretch/>
        </p:blipFill>
        <p:spPr>
          <a:xfrm>
            <a:off x="405422" y="1949816"/>
            <a:ext cx="11412965" cy="36948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24"/>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Existing Body of Work</a:t>
            </a:r>
            <a:endParaRPr sz="5400">
              <a:solidFill>
                <a:srgbClr val="63B7C6"/>
              </a:solidFill>
              <a:latin typeface="Times New Roman"/>
              <a:ea typeface="Times New Roman"/>
              <a:cs typeface="Times New Roman"/>
              <a:sym typeface="Times New Roman"/>
            </a:endParaRPr>
          </a:p>
        </p:txBody>
      </p:sp>
      <p:sp>
        <p:nvSpPr>
          <p:cNvPr id="349" name="Google Shape;349;p24"/>
          <p:cNvSpPr txBox="1"/>
          <p:nvPr>
            <p:ph idx="1" type="body"/>
          </p:nvPr>
        </p:nvSpPr>
        <p:spPr>
          <a:xfrm>
            <a:off x="444500" y="1651746"/>
            <a:ext cx="8154300" cy="1592400"/>
          </a:xfrm>
          <a:prstGeom prst="rect">
            <a:avLst/>
          </a:prstGeom>
          <a:noFill/>
          <a:ln>
            <a:noFill/>
          </a:ln>
        </p:spPr>
        <p:txBody>
          <a:bodyPr anchorCtr="0" anchor="t" bIns="45700" lIns="91425" spcFirstLastPara="1" rIns="91425" wrap="square" tIns="45700">
            <a:noAutofit/>
          </a:bodyPr>
          <a:lstStyle/>
          <a:p>
            <a:pPr indent="-254000" lvl="0" marL="228600" rtl="0" algn="l">
              <a:lnSpc>
                <a:spcPct val="100000"/>
              </a:lnSpc>
              <a:spcBef>
                <a:spcPts val="0"/>
              </a:spcBef>
              <a:spcAft>
                <a:spcPts val="0"/>
              </a:spcAft>
              <a:buSzPts val="2000"/>
              <a:buChar char="•"/>
            </a:pPr>
            <a:r>
              <a:rPr lang="en-US" sz="2000"/>
              <a:t>Interpolation Based Techniques (Bicubic, Bilinear etc)</a:t>
            </a:r>
            <a:endParaRPr sz="2000"/>
          </a:p>
          <a:p>
            <a:pPr indent="-254000" lvl="0" marL="228600" rtl="0" algn="l">
              <a:lnSpc>
                <a:spcPct val="100000"/>
              </a:lnSpc>
              <a:spcBef>
                <a:spcPts val="1000"/>
              </a:spcBef>
              <a:spcAft>
                <a:spcPts val="0"/>
              </a:spcAft>
              <a:buSzPts val="2000"/>
              <a:buChar char="•"/>
            </a:pPr>
            <a:r>
              <a:rPr lang="en-US" sz="2000"/>
              <a:t>Example Based Techniques (Reconstruction based on an already existing database)</a:t>
            </a:r>
            <a:endParaRPr sz="2000"/>
          </a:p>
          <a:p>
            <a:pPr indent="-254000" lvl="0" marL="228600" rtl="0" algn="l">
              <a:lnSpc>
                <a:spcPct val="100000"/>
              </a:lnSpc>
              <a:spcBef>
                <a:spcPts val="1000"/>
              </a:spcBef>
              <a:spcAft>
                <a:spcPts val="0"/>
              </a:spcAft>
              <a:buSzPts val="2000"/>
              <a:buChar char="•"/>
            </a:pPr>
            <a:r>
              <a:rPr lang="en-US" sz="2000"/>
              <a:t>Recursive networks (SRCNN, SRGAN)</a:t>
            </a:r>
            <a:endParaRPr sz="2000"/>
          </a:p>
        </p:txBody>
      </p:sp>
      <p:sp>
        <p:nvSpPr>
          <p:cNvPr id="350" name="Google Shape;350;p24"/>
          <p:cNvSpPr/>
          <p:nvPr/>
        </p:nvSpPr>
        <p:spPr>
          <a:xfrm>
            <a:off x="587862" y="6235869"/>
            <a:ext cx="1066433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rgbClr val="74C9FF"/>
                </a:solidFill>
                <a:latin typeface="Times New Roman"/>
                <a:ea typeface="Times New Roman"/>
                <a:cs typeface="Times New Roman"/>
                <a:sym typeface="Times New Roman"/>
              </a:rPr>
              <a:t>Photo-Realistic Single Image Super-Resolution Using a Generative Adversarial Network Christian Ledig, Lucas Theis, Ferenc Huszar, Jose Caballero, Andrew Cunningham, ´ Alejandro Acosta, Andrew Aitken, Alykhan Tejani, Johannes Totz, Zehan Wang, Wenzhe Shi Twitter</a:t>
            </a:r>
            <a:endParaRPr sz="1800">
              <a:solidFill>
                <a:srgbClr val="74C9FF"/>
              </a:solidFill>
              <a:latin typeface="Times New Roman"/>
              <a:ea typeface="Times New Roman"/>
              <a:cs typeface="Times New Roman"/>
              <a:sym typeface="Times New Roman"/>
            </a:endParaRPr>
          </a:p>
        </p:txBody>
      </p:sp>
      <p:grpSp>
        <p:nvGrpSpPr>
          <p:cNvPr id="351" name="Google Shape;351;p24"/>
          <p:cNvGrpSpPr/>
          <p:nvPr/>
        </p:nvGrpSpPr>
        <p:grpSpPr>
          <a:xfrm>
            <a:off x="757106" y="3244143"/>
            <a:ext cx="1800225" cy="3065383"/>
            <a:chOff x="551229" y="3055768"/>
            <a:chExt cx="1800225" cy="3065383"/>
          </a:xfrm>
        </p:grpSpPr>
        <p:pic>
          <p:nvPicPr>
            <p:cNvPr descr="https://lh3.googleusercontent.com/aQyXLFr1sLAe48DyEA44aqVO7PXlBsY14WKrakWCU83magQKjoZpU8EvKzQ-rTyGjxU9q75E5-yQhds0N0fY17S1hUqBIaq3Nt-Maa3dSjJqBT41pKh5qJuc_29ZEti7SdKn7qNi1fT-" id="352" name="Google Shape;352;p24"/>
            <p:cNvPicPr preferRelativeResize="0"/>
            <p:nvPr/>
          </p:nvPicPr>
          <p:blipFill rotWithShape="1">
            <a:blip r:embed="rId3">
              <a:alphaModFix/>
            </a:blip>
            <a:srcRect b="0" l="0" r="0" t="0"/>
            <a:stretch/>
          </p:blipFill>
          <p:spPr>
            <a:xfrm>
              <a:off x="551229" y="3055768"/>
              <a:ext cx="1800225" cy="2609851"/>
            </a:xfrm>
            <a:prstGeom prst="rect">
              <a:avLst/>
            </a:prstGeom>
            <a:noFill/>
            <a:ln>
              <a:noFill/>
            </a:ln>
          </p:spPr>
        </p:pic>
        <p:sp>
          <p:nvSpPr>
            <p:cNvPr id="353" name="Google Shape;353;p24"/>
            <p:cNvSpPr/>
            <p:nvPr/>
          </p:nvSpPr>
          <p:spPr>
            <a:xfrm>
              <a:off x="757080" y="5597931"/>
              <a:ext cx="138852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Bicubic </a:t>
              </a:r>
              <a:endParaRPr/>
            </a:p>
          </p:txBody>
        </p:sp>
      </p:grpSp>
      <p:grpSp>
        <p:nvGrpSpPr>
          <p:cNvPr id="354" name="Google Shape;354;p24"/>
          <p:cNvGrpSpPr/>
          <p:nvPr/>
        </p:nvGrpSpPr>
        <p:grpSpPr>
          <a:xfrm>
            <a:off x="2942620" y="3244143"/>
            <a:ext cx="1771650" cy="3065383"/>
            <a:chOff x="2750038" y="3055768"/>
            <a:chExt cx="1771650" cy="3065383"/>
          </a:xfrm>
        </p:grpSpPr>
        <p:pic>
          <p:nvPicPr>
            <p:cNvPr descr="https://lh5.googleusercontent.com/zYsCq9IwU2J1DHDIT-ohwPAAWziQed-I6bua-sjGUT6a-FJ8HLc9Y5r__-AtAopeKT9jzwG7ASl-4xgvPEKcFNGmHKSA1BbCYeDSuA0LxSm39PV-9chbHyuauW26pBg4-HIe9mkW3xSe" id="355" name="Google Shape;355;p24"/>
            <p:cNvPicPr preferRelativeResize="0"/>
            <p:nvPr/>
          </p:nvPicPr>
          <p:blipFill rotWithShape="1">
            <a:blip r:embed="rId4">
              <a:alphaModFix/>
            </a:blip>
            <a:srcRect b="0" l="0" r="0" t="0"/>
            <a:stretch/>
          </p:blipFill>
          <p:spPr>
            <a:xfrm>
              <a:off x="2750038" y="3055768"/>
              <a:ext cx="1771650" cy="2590800"/>
            </a:xfrm>
            <a:prstGeom prst="rect">
              <a:avLst/>
            </a:prstGeom>
            <a:noFill/>
            <a:ln>
              <a:noFill/>
            </a:ln>
          </p:spPr>
        </p:pic>
        <p:sp>
          <p:nvSpPr>
            <p:cNvPr id="356" name="Google Shape;356;p24"/>
            <p:cNvSpPr/>
            <p:nvPr/>
          </p:nvSpPr>
          <p:spPr>
            <a:xfrm>
              <a:off x="3140739" y="5597931"/>
              <a:ext cx="105349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GAN </a:t>
              </a:r>
              <a:endParaRPr sz="2800">
                <a:solidFill>
                  <a:schemeClr val="lt1"/>
                </a:solidFill>
                <a:latin typeface="Times New Roman"/>
                <a:ea typeface="Times New Roman"/>
                <a:cs typeface="Times New Roman"/>
                <a:sym typeface="Times New Roman"/>
              </a:endParaRPr>
            </a:p>
          </p:txBody>
        </p:sp>
      </p:grpSp>
      <p:grpSp>
        <p:nvGrpSpPr>
          <p:cNvPr id="357" name="Google Shape;357;p24"/>
          <p:cNvGrpSpPr/>
          <p:nvPr/>
        </p:nvGrpSpPr>
        <p:grpSpPr>
          <a:xfrm>
            <a:off x="5060872" y="3241759"/>
            <a:ext cx="2010487" cy="3070146"/>
            <a:chOff x="4800853" y="3051005"/>
            <a:chExt cx="2010487" cy="3070146"/>
          </a:xfrm>
        </p:grpSpPr>
        <p:pic>
          <p:nvPicPr>
            <p:cNvPr descr="https://lh4.googleusercontent.com/xgq4eIHCAf9TUAqgRsMI40e5rSCpAVBdXMa_TL_KYzyy2JT6AzfXPe9D5fxuwtlaemoUPwKg_I6poMh6eNr2hrWLs01Og6Aietcl8huB1-U6HeqPZn-Hk0yP37M9pn8yUG7X3-S1fiFb" id="358" name="Google Shape;358;p24"/>
            <p:cNvPicPr preferRelativeResize="0"/>
            <p:nvPr/>
          </p:nvPicPr>
          <p:blipFill rotWithShape="1">
            <a:blip r:embed="rId5">
              <a:alphaModFix/>
            </a:blip>
            <a:srcRect b="0" l="0" r="0" t="0"/>
            <a:stretch/>
          </p:blipFill>
          <p:spPr>
            <a:xfrm>
              <a:off x="4920272" y="3051005"/>
              <a:ext cx="1771650" cy="2600325"/>
            </a:xfrm>
            <a:prstGeom prst="rect">
              <a:avLst/>
            </a:prstGeom>
            <a:noFill/>
            <a:ln>
              <a:noFill/>
            </a:ln>
          </p:spPr>
        </p:pic>
        <p:sp>
          <p:nvSpPr>
            <p:cNvPr id="359" name="Google Shape;359;p24"/>
            <p:cNvSpPr/>
            <p:nvPr/>
          </p:nvSpPr>
          <p:spPr>
            <a:xfrm>
              <a:off x="4800853" y="5597931"/>
              <a:ext cx="201048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SRRESNET</a:t>
              </a:r>
              <a:r>
                <a:rPr lang="en-US" sz="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grpSp>
      <p:grpSp>
        <p:nvGrpSpPr>
          <p:cNvPr id="360" name="Google Shape;360;p24"/>
          <p:cNvGrpSpPr/>
          <p:nvPr/>
        </p:nvGrpSpPr>
        <p:grpSpPr>
          <a:xfrm>
            <a:off x="7417960" y="3246392"/>
            <a:ext cx="1951175" cy="3060869"/>
            <a:chOff x="6909523" y="3055768"/>
            <a:chExt cx="1951175" cy="3060869"/>
          </a:xfrm>
        </p:grpSpPr>
        <p:pic>
          <p:nvPicPr>
            <p:cNvPr descr="https://lh6.googleusercontent.com/adU7eZgHFrF-5uqxPu7y95-5g4sF6O09xPNIlIVGBO4jWtlwTTZ2Q278S0IEFV8-jDMFx5ey3hYmtnDTZajvdFvZARxmdWrG6aFjw9gfJnWXQ9zrcnFh7r93B-cMHl4qBhOvrKTp0lbG" id="361" name="Google Shape;361;p24"/>
            <p:cNvPicPr preferRelativeResize="0"/>
            <p:nvPr/>
          </p:nvPicPr>
          <p:blipFill rotWithShape="1">
            <a:blip r:embed="rId6">
              <a:alphaModFix/>
            </a:blip>
            <a:srcRect b="0" l="0" r="0" t="0"/>
            <a:stretch/>
          </p:blipFill>
          <p:spPr>
            <a:xfrm>
              <a:off x="6994524" y="3055768"/>
              <a:ext cx="1781175" cy="2590800"/>
            </a:xfrm>
            <a:prstGeom prst="rect">
              <a:avLst/>
            </a:prstGeom>
            <a:noFill/>
            <a:ln>
              <a:noFill/>
            </a:ln>
          </p:spPr>
        </p:pic>
        <p:sp>
          <p:nvSpPr>
            <p:cNvPr id="362" name="Google Shape;362;p24"/>
            <p:cNvSpPr/>
            <p:nvPr/>
          </p:nvSpPr>
          <p:spPr>
            <a:xfrm>
              <a:off x="6909523" y="5593417"/>
              <a:ext cx="195117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ORIGINAL</a:t>
              </a:r>
              <a:r>
                <a:rPr lang="en-US" sz="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25"/>
          <p:cNvSpPr txBox="1"/>
          <p:nvPr>
            <p:ph type="title"/>
          </p:nvPr>
        </p:nvSpPr>
        <p:spPr>
          <a:xfrm>
            <a:off x="1139093" y="471877"/>
            <a:ext cx="340653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Approach</a:t>
            </a:r>
            <a:endParaRPr sz="5400">
              <a:solidFill>
                <a:srgbClr val="63B7C6"/>
              </a:solidFill>
              <a:latin typeface="Times New Roman"/>
              <a:ea typeface="Times New Roman"/>
              <a:cs typeface="Times New Roman"/>
              <a:sym typeface="Times New Roman"/>
            </a:endParaRPr>
          </a:p>
        </p:txBody>
      </p:sp>
      <p:sp>
        <p:nvSpPr>
          <p:cNvPr id="369" name="Google Shape;369;p25"/>
          <p:cNvSpPr txBox="1"/>
          <p:nvPr>
            <p:ph idx="3" type="body"/>
          </p:nvPr>
        </p:nvSpPr>
        <p:spPr>
          <a:xfrm>
            <a:off x="1139101" y="1580700"/>
            <a:ext cx="9503700" cy="2950800"/>
          </a:xfrm>
          <a:prstGeom prst="rect">
            <a:avLst/>
          </a:prstGeom>
          <a:noFill/>
          <a:ln>
            <a:noFill/>
          </a:ln>
        </p:spPr>
        <p:txBody>
          <a:bodyPr anchorCtr="0" anchor="t" bIns="45700" lIns="91425" spcFirstLastPara="1" rIns="91425" wrap="square" tIns="45700">
            <a:noAutofit/>
          </a:bodyPr>
          <a:lstStyle/>
          <a:p>
            <a:pPr indent="-241300" lvl="0" marL="228600" rtl="0" algn="l">
              <a:lnSpc>
                <a:spcPct val="90000"/>
              </a:lnSpc>
              <a:spcBef>
                <a:spcPts val="0"/>
              </a:spcBef>
              <a:spcAft>
                <a:spcPts val="0"/>
              </a:spcAft>
              <a:buSzPts val="2000"/>
              <a:buChar char="•"/>
            </a:pPr>
            <a:r>
              <a:rPr lang="en-US" sz="2000">
                <a:latin typeface="Times New Roman"/>
                <a:ea typeface="Times New Roman"/>
                <a:cs typeface="Times New Roman"/>
                <a:sym typeface="Times New Roman"/>
              </a:rPr>
              <a:t>Learning basics of Denoising, SRCNN to understand how neural networks work. </a:t>
            </a:r>
            <a:endParaRPr sz="2000"/>
          </a:p>
          <a:p>
            <a:pPr indent="-241300" lvl="0" marL="228600" rtl="0" algn="l">
              <a:lnSpc>
                <a:spcPct val="90000"/>
              </a:lnSpc>
              <a:spcBef>
                <a:spcPts val="1000"/>
              </a:spcBef>
              <a:spcAft>
                <a:spcPts val="0"/>
              </a:spcAft>
              <a:buSzPts val="2000"/>
              <a:buChar char="•"/>
            </a:pPr>
            <a:r>
              <a:rPr lang="en-US" sz="2000">
                <a:latin typeface="Times New Roman"/>
                <a:ea typeface="Times New Roman"/>
                <a:cs typeface="Times New Roman"/>
                <a:sym typeface="Times New Roman"/>
              </a:rPr>
              <a:t>Reading research papers about different architectures achieving the purpose of image super resolution. Such as SRCNN</a:t>
            </a:r>
            <a:r>
              <a:rPr b="1"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Checkerboard artifact free sub-pixel convolution</a:t>
            </a:r>
            <a:r>
              <a:rPr b="1"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Real-Time Single Image and Video Super-Resolution Using an Efficient Sub-Pixel Convolutional Neural Network</a:t>
            </a:r>
            <a:r>
              <a:rPr b="1"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General Adversarial Networks</a:t>
            </a:r>
            <a:r>
              <a:rPr b="1" lang="en-US" sz="2000">
                <a:latin typeface="Times New Roman"/>
                <a:ea typeface="Times New Roman"/>
                <a:cs typeface="Times New Roman"/>
                <a:sym typeface="Times New Roman"/>
              </a:rPr>
              <a:t>(4)</a:t>
            </a:r>
            <a:r>
              <a:rPr lang="en-US" sz="2000">
                <a:latin typeface="Times New Roman"/>
                <a:ea typeface="Times New Roman"/>
                <a:cs typeface="Times New Roman"/>
                <a:sym typeface="Times New Roman"/>
              </a:rPr>
              <a:t>.</a:t>
            </a:r>
            <a:endParaRPr sz="2000"/>
          </a:p>
          <a:p>
            <a:pPr indent="-241300" lvl="0" marL="228600" rtl="0" algn="l">
              <a:lnSpc>
                <a:spcPct val="90000"/>
              </a:lnSpc>
              <a:spcBef>
                <a:spcPts val="1000"/>
              </a:spcBef>
              <a:spcAft>
                <a:spcPts val="0"/>
              </a:spcAft>
              <a:buSzPts val="2000"/>
              <a:buChar char="•"/>
            </a:pPr>
            <a:r>
              <a:rPr lang="en-US" sz="2000">
                <a:latin typeface="Times New Roman"/>
                <a:ea typeface="Times New Roman"/>
                <a:cs typeface="Times New Roman"/>
                <a:sym typeface="Times New Roman"/>
              </a:rPr>
              <a:t>Started with working with GAN on MNIST Dataset to get an understanding about the working of GAN’S.</a:t>
            </a:r>
            <a:endParaRPr sz="2000"/>
          </a:p>
          <a:p>
            <a:pPr indent="-241300" lvl="0" marL="228600" rtl="0" algn="l">
              <a:lnSpc>
                <a:spcPct val="90000"/>
              </a:lnSpc>
              <a:spcBef>
                <a:spcPts val="1000"/>
              </a:spcBef>
              <a:spcAft>
                <a:spcPts val="0"/>
              </a:spcAft>
              <a:buSzPts val="2000"/>
              <a:buChar char="•"/>
            </a:pPr>
            <a:r>
              <a:rPr lang="en-US" sz="2000">
                <a:latin typeface="Times New Roman"/>
                <a:ea typeface="Times New Roman"/>
                <a:cs typeface="Times New Roman"/>
                <a:sym typeface="Times New Roman"/>
              </a:rPr>
              <a:t>Implemented SRGAN based on the knowledge gained from the process we undertook to reach the final step</a:t>
            </a:r>
            <a:r>
              <a:rPr lang="en-US" sz="2000"/>
              <a:t> </a:t>
            </a:r>
            <a:endParaRPr sz="2000"/>
          </a:p>
          <a:p>
            <a:pPr indent="0" lvl="0" marL="0" rtl="0" algn="l">
              <a:lnSpc>
                <a:spcPct val="90000"/>
              </a:lnSpc>
              <a:spcBef>
                <a:spcPts val="1000"/>
              </a:spcBef>
              <a:spcAft>
                <a:spcPts val="0"/>
              </a:spcAft>
              <a:buSzPts val="900"/>
              <a:buNone/>
            </a:pPr>
            <a:r>
              <a:t/>
            </a:r>
            <a:endParaRPr sz="2000">
              <a:latin typeface="Times New Roman"/>
              <a:ea typeface="Times New Roman"/>
              <a:cs typeface="Times New Roman"/>
              <a:sym typeface="Times New Roman"/>
            </a:endParaRPr>
          </a:p>
        </p:txBody>
      </p:sp>
      <p:sp>
        <p:nvSpPr>
          <p:cNvPr id="370" name="Google Shape;370;p25"/>
          <p:cNvSpPr/>
          <p:nvPr/>
        </p:nvSpPr>
        <p:spPr>
          <a:xfrm>
            <a:off x="1402080" y="4799964"/>
            <a:ext cx="9591040" cy="1384995"/>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rgbClr val="74C9FF"/>
              </a:buClr>
              <a:buSzPts val="1050"/>
              <a:buFont typeface="Trebuchet MS"/>
              <a:buAutoNum type="arabicPeriod"/>
            </a:pPr>
            <a:r>
              <a:rPr lang="en-US" sz="1050">
                <a:solidFill>
                  <a:srgbClr val="74C9FF"/>
                </a:solidFill>
                <a:latin typeface="Times New Roman"/>
                <a:ea typeface="Times New Roman"/>
                <a:cs typeface="Times New Roman"/>
                <a:sym typeface="Times New Roman"/>
              </a:rPr>
              <a:t>Image Super-Resolution Using Deep Convolutional Networks Chao Dong, Chen Change Loy, Member, IEEE, Kaiming He, Member, IEEE, and Xiaoou Tang, Fellow, IEEE</a:t>
            </a:r>
            <a:endParaRPr/>
          </a:p>
          <a:p>
            <a:pPr indent="-228600" lvl="0" marL="228600" marR="0" rtl="0" algn="l">
              <a:spcBef>
                <a:spcPts val="0"/>
              </a:spcBef>
              <a:spcAft>
                <a:spcPts val="0"/>
              </a:spcAft>
              <a:buClr>
                <a:srgbClr val="74C9FF"/>
              </a:buClr>
              <a:buSzPts val="1050"/>
              <a:buFont typeface="Trebuchet MS"/>
              <a:buAutoNum type="arabicPeriod"/>
            </a:pPr>
            <a:r>
              <a:rPr lang="en-US" sz="1050">
                <a:solidFill>
                  <a:srgbClr val="74C9FF"/>
                </a:solidFill>
                <a:latin typeface="Times New Roman"/>
                <a:ea typeface="Times New Roman"/>
                <a:cs typeface="Times New Roman"/>
                <a:sym typeface="Times New Roman"/>
              </a:rPr>
              <a:t>Checkerboard artifact free sub-pixel convolution A note on sub-pixel convolution, resize convolution and convolution resize Andrew Aitken*, Christian Ledig*, Lucas Theis*, Jose Caballero, Zehan Wang, Wenzhe Shi* Twitter, Inc. </a:t>
            </a:r>
            <a:endParaRPr/>
          </a:p>
          <a:p>
            <a:pPr indent="-228600" lvl="0" marL="228600" marR="0" rtl="0" algn="l">
              <a:spcBef>
                <a:spcPts val="0"/>
              </a:spcBef>
              <a:spcAft>
                <a:spcPts val="0"/>
              </a:spcAft>
              <a:buClr>
                <a:srgbClr val="74C9FF"/>
              </a:buClr>
              <a:buSzPts val="1050"/>
              <a:buFont typeface="Trebuchet MS"/>
              <a:buAutoNum type="arabicPeriod"/>
            </a:pPr>
            <a:r>
              <a:rPr lang="en-US" sz="1050">
                <a:solidFill>
                  <a:srgbClr val="74C9FF"/>
                </a:solidFill>
                <a:latin typeface="Times New Roman"/>
                <a:ea typeface="Times New Roman"/>
                <a:cs typeface="Times New Roman"/>
                <a:sym typeface="Times New Roman"/>
              </a:rPr>
              <a:t>Real-Time Single Image and Video Super-Resolution Using an Efficient Sub-Pixel Convolutional Neural Network Wenzhe Shi1 , Jose Caballero1 , Ferenc Huszar´ 1 , Johannes Totz1 , Andrew P. Aitken1 , Rob Bishop1 , Daniel Rueckert1 , Zehan Wang1 (Twitter)</a:t>
            </a:r>
            <a:endParaRPr/>
          </a:p>
          <a:p>
            <a:pPr indent="-228600" lvl="0" marL="228600" marR="0" rtl="0" algn="l">
              <a:spcBef>
                <a:spcPts val="0"/>
              </a:spcBef>
              <a:spcAft>
                <a:spcPts val="0"/>
              </a:spcAft>
              <a:buClr>
                <a:srgbClr val="74C9FF"/>
              </a:buClr>
              <a:buSzPts val="1050"/>
              <a:buFont typeface="Trebuchet MS"/>
              <a:buAutoNum type="arabicPeriod"/>
            </a:pPr>
            <a:r>
              <a:rPr lang="en-US" sz="1050">
                <a:solidFill>
                  <a:srgbClr val="74C9FF"/>
                </a:solidFill>
                <a:latin typeface="Times New Roman"/>
                <a:ea typeface="Times New Roman"/>
                <a:cs typeface="Times New Roman"/>
                <a:sym typeface="Times New Roman"/>
              </a:rPr>
              <a:t>Generative Adversarial Nets Ian J. Goodfellow, Jean Pouget-Abadie∗ , Mehdi Mirza, Bing Xu, David Warde-Farley, Sherjil Ozair† , Aaron Courville, Yoshua Bengio‡ Departement d’informatique et de recherche op ´ erationnelle ´ Universite de Montr ´ eal ´ Montreal, QC H3C 3J7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6" name="Google Shape;376;p26"/>
          <p:cNvSpPr txBox="1"/>
          <p:nvPr>
            <p:ph type="title"/>
          </p:nvPr>
        </p:nvSpPr>
        <p:spPr>
          <a:xfrm>
            <a:off x="905412" y="553157"/>
            <a:ext cx="7120988" cy="1283428"/>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b="0" lang="en-US" sz="5400">
                <a:solidFill>
                  <a:srgbClr val="63B7C6"/>
                </a:solidFill>
                <a:latin typeface="Times New Roman"/>
                <a:ea typeface="Times New Roman"/>
                <a:cs typeface="Times New Roman"/>
                <a:sym typeface="Times New Roman"/>
              </a:rPr>
              <a:t>APPROACH 1 </a:t>
            </a:r>
            <a:br>
              <a:rPr b="0" lang="en-US" sz="5400">
                <a:solidFill>
                  <a:srgbClr val="63B7C6"/>
                </a:solidFill>
                <a:latin typeface="Times New Roman"/>
                <a:ea typeface="Times New Roman"/>
                <a:cs typeface="Times New Roman"/>
                <a:sym typeface="Times New Roman"/>
              </a:rPr>
            </a:br>
            <a:r>
              <a:rPr b="0" lang="en-US">
                <a:solidFill>
                  <a:srgbClr val="63B7C6"/>
                </a:solidFill>
                <a:latin typeface="Times New Roman"/>
                <a:ea typeface="Times New Roman"/>
                <a:cs typeface="Times New Roman"/>
                <a:sym typeface="Times New Roman"/>
              </a:rPr>
              <a:t>(Transpose convolution)</a:t>
            </a:r>
            <a:endParaRPr>
              <a:solidFill>
                <a:srgbClr val="63B7C6"/>
              </a:solidFill>
              <a:latin typeface="Times New Roman"/>
              <a:ea typeface="Times New Roman"/>
              <a:cs typeface="Times New Roman"/>
              <a:sym typeface="Times New Roman"/>
            </a:endParaRPr>
          </a:p>
        </p:txBody>
      </p:sp>
      <p:pic>
        <p:nvPicPr>
          <p:cNvPr descr="https://lh6.googleusercontent.com/pvkQe_f6XuybIRW7eZ-kiP2N8CJWrmHz0arjtK7KZK6X9WG-X0r45hKhPnXFKE3By0RAa24RAsVcKT1kyk7gisBlsgp5EjZCKTft0ejbXhykLv8uV8F-QMRz5MZBoh0GmE9U2jleF3Xt" id="377" name="Google Shape;377;p26"/>
          <p:cNvPicPr preferRelativeResize="0"/>
          <p:nvPr/>
        </p:nvPicPr>
        <p:blipFill rotWithShape="1">
          <a:blip r:embed="rId3">
            <a:alphaModFix/>
          </a:blip>
          <a:srcRect b="8164" l="6402" r="1790" t="18378"/>
          <a:stretch/>
        </p:blipFill>
        <p:spPr>
          <a:xfrm>
            <a:off x="631093" y="2184400"/>
            <a:ext cx="5922108" cy="2665417"/>
          </a:xfrm>
          <a:prstGeom prst="rect">
            <a:avLst/>
          </a:prstGeom>
          <a:noFill/>
          <a:ln>
            <a:noFill/>
          </a:ln>
        </p:spPr>
      </p:pic>
      <p:pic>
        <p:nvPicPr>
          <p:cNvPr descr="https://lh5.googleusercontent.com/9nRNohHZtw8Tf7DlRIYk-7wCvRLP3mQVRc-mI1cyJiwbCIARKYCamhOnCvtokfdPsxbpNi3YjdZuPn1vtDxBBH2LMVmFNXPDtKNXlcNPNMoegDSOQ6AQcM3ImbwSnh0SXSrn_bcYtryd" id="378" name="Google Shape;378;p26"/>
          <p:cNvPicPr preferRelativeResize="0"/>
          <p:nvPr/>
        </p:nvPicPr>
        <p:blipFill rotWithShape="1">
          <a:blip r:embed="rId4">
            <a:alphaModFix/>
          </a:blip>
          <a:srcRect b="8514" l="6865" r="2189" t="33334"/>
          <a:stretch/>
        </p:blipFill>
        <p:spPr>
          <a:xfrm>
            <a:off x="4693919" y="3933885"/>
            <a:ext cx="6096001" cy="2654875"/>
          </a:xfrm>
          <a:prstGeom prst="rect">
            <a:avLst/>
          </a:prstGeom>
          <a:noFill/>
          <a:ln>
            <a:noFill/>
          </a:ln>
        </p:spPr>
      </p:pic>
      <p:sp>
        <p:nvSpPr>
          <p:cNvPr id="379" name="Google Shape;379;p26"/>
          <p:cNvSpPr/>
          <p:nvPr/>
        </p:nvSpPr>
        <p:spPr>
          <a:xfrm>
            <a:off x="8026400" y="2184400"/>
            <a:ext cx="36321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For transpose convolutions we have used dense net architecture to save the features from previous layers and increase the resolution based on that. </a:t>
            </a:r>
            <a:endParaRPr sz="2000"/>
          </a:p>
        </p:txBody>
      </p:sp>
      <p:cxnSp>
        <p:nvCxnSpPr>
          <p:cNvPr id="380" name="Google Shape;380;p26"/>
          <p:cNvCxnSpPr>
            <a:stCxn id="377" idx="3"/>
            <a:endCxn id="379" idx="1"/>
          </p:cNvCxnSpPr>
          <p:nvPr/>
        </p:nvCxnSpPr>
        <p:spPr>
          <a:xfrm flipH="1" rot="10800000">
            <a:off x="6553201" y="2784509"/>
            <a:ext cx="1473300" cy="732600"/>
          </a:xfrm>
          <a:prstGeom prst="straightConnector1">
            <a:avLst/>
          </a:prstGeom>
          <a:noFill/>
          <a:ln cap="flat" cmpd="sng" w="19050">
            <a:solidFill>
              <a:schemeClr val="accent1"/>
            </a:solidFill>
            <a:prstDash val="solid"/>
            <a:miter lim="800000"/>
            <a:headEnd len="sm" w="sm" type="none"/>
            <a:tailEnd len="med" w="med" type="triangle"/>
          </a:ln>
        </p:spPr>
      </p:cxnSp>
      <p:cxnSp>
        <p:nvCxnSpPr>
          <p:cNvPr id="381" name="Google Shape;381;p26"/>
          <p:cNvCxnSpPr>
            <a:stCxn id="378" idx="0"/>
            <a:endCxn id="379" idx="1"/>
          </p:cNvCxnSpPr>
          <p:nvPr/>
        </p:nvCxnSpPr>
        <p:spPr>
          <a:xfrm flipH="1" rot="10800000">
            <a:off x="7741920" y="2784585"/>
            <a:ext cx="284400" cy="1149300"/>
          </a:xfrm>
          <a:prstGeom prst="straightConnector1">
            <a:avLst/>
          </a:prstGeom>
          <a:noFill/>
          <a:ln cap="flat" cmpd="sng" w="19050">
            <a:solidFill>
              <a:schemeClr val="accent1"/>
            </a:solidFill>
            <a:prstDash val="solid"/>
            <a:miter lim="800000"/>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p27"/>
          <p:cNvSpPr txBox="1"/>
          <p:nvPr>
            <p:ph type="title"/>
          </p:nvPr>
        </p:nvSpPr>
        <p:spPr>
          <a:xfrm>
            <a:off x="905412" y="553157"/>
            <a:ext cx="7120988" cy="1283428"/>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b="0" lang="en-US" sz="5400">
                <a:solidFill>
                  <a:srgbClr val="63B7C6"/>
                </a:solidFill>
                <a:latin typeface="Times New Roman"/>
                <a:ea typeface="Times New Roman"/>
                <a:cs typeface="Times New Roman"/>
                <a:sym typeface="Times New Roman"/>
              </a:rPr>
              <a:t>APPROACH 2 </a:t>
            </a:r>
            <a:br>
              <a:rPr b="0" lang="en-US" sz="5400">
                <a:solidFill>
                  <a:srgbClr val="63B7C6"/>
                </a:solidFill>
                <a:latin typeface="Times New Roman"/>
                <a:ea typeface="Times New Roman"/>
                <a:cs typeface="Times New Roman"/>
                <a:sym typeface="Times New Roman"/>
              </a:rPr>
            </a:br>
            <a:r>
              <a:rPr b="0" lang="en-US">
                <a:solidFill>
                  <a:srgbClr val="63B7C6"/>
                </a:solidFill>
                <a:latin typeface="Times New Roman"/>
                <a:ea typeface="Times New Roman"/>
                <a:cs typeface="Times New Roman"/>
                <a:sym typeface="Times New Roman"/>
              </a:rPr>
              <a:t>(Sub Pixel Convolution)</a:t>
            </a:r>
            <a:endParaRPr>
              <a:solidFill>
                <a:srgbClr val="63B7C6"/>
              </a:solidFill>
              <a:latin typeface="Times New Roman"/>
              <a:ea typeface="Times New Roman"/>
              <a:cs typeface="Times New Roman"/>
              <a:sym typeface="Times New Roman"/>
            </a:endParaRPr>
          </a:p>
        </p:txBody>
      </p:sp>
      <p:pic>
        <p:nvPicPr>
          <p:cNvPr descr="https://lh6.googleusercontent.com/iHgn8VFsgsX0p7UM7nBqeD2YPEyuSCl7i6VXxXfu3q8nBEMJo0mkLXCYlRlJ-50keSoJV1pMoBaA6EqL44q-E1f3Q9Z8IAksnwLzQ6t0fmWOdTh4fF5B499jyJahRkg8B9jABXmiWXQE" id="388" name="Google Shape;388;p27"/>
          <p:cNvPicPr preferRelativeResize="0"/>
          <p:nvPr/>
        </p:nvPicPr>
        <p:blipFill rotWithShape="1">
          <a:blip r:embed="rId3">
            <a:alphaModFix/>
          </a:blip>
          <a:srcRect b="0" l="0" r="0" t="0"/>
          <a:stretch/>
        </p:blipFill>
        <p:spPr>
          <a:xfrm>
            <a:off x="905412" y="2347156"/>
            <a:ext cx="4451252" cy="4096405"/>
          </a:xfrm>
          <a:prstGeom prst="rect">
            <a:avLst/>
          </a:prstGeom>
          <a:noFill/>
          <a:ln>
            <a:noFill/>
          </a:ln>
        </p:spPr>
      </p:pic>
      <p:pic>
        <p:nvPicPr>
          <p:cNvPr descr="https://lh4.googleusercontent.com/u6NVsM8yGed4q69ewNUnN31MhdTmAZGuriQvbUlx-Eq50JPOms48gysRYcVSoTuczazhSo8M3TVJv955zf10nQkNyZfPhmY-5ZXKtMTgW3lhm-cD4BIVIhZHtj3LnAdvJATTFh-PWCbP" id="389" name="Google Shape;389;p27"/>
          <p:cNvPicPr preferRelativeResize="0"/>
          <p:nvPr/>
        </p:nvPicPr>
        <p:blipFill rotWithShape="1">
          <a:blip r:embed="rId4">
            <a:alphaModFix/>
          </a:blip>
          <a:srcRect b="0" l="0" r="0" t="0"/>
          <a:stretch/>
        </p:blipFill>
        <p:spPr>
          <a:xfrm>
            <a:off x="5496559" y="3722363"/>
            <a:ext cx="6354445" cy="2721198"/>
          </a:xfrm>
          <a:prstGeom prst="rect">
            <a:avLst/>
          </a:prstGeom>
          <a:noFill/>
          <a:ln>
            <a:noFill/>
          </a:ln>
        </p:spPr>
      </p:pic>
      <p:sp>
        <p:nvSpPr>
          <p:cNvPr id="390" name="Google Shape;390;p27"/>
          <p:cNvSpPr/>
          <p:nvPr/>
        </p:nvSpPr>
        <p:spPr>
          <a:xfrm>
            <a:off x="5755004" y="2179308"/>
            <a:ext cx="60960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Sub Pixel Convolution has a much simpler architecture. The main point is the last layers where it combines the features of all previous layers and uses the depth of the features and converts them into space. </a:t>
            </a:r>
            <a:endParaRPr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28"/>
          <p:cNvSpPr txBox="1"/>
          <p:nvPr>
            <p:ph type="title"/>
          </p:nvPr>
        </p:nvSpPr>
        <p:spPr>
          <a:xfrm>
            <a:off x="905412" y="553157"/>
            <a:ext cx="7120988" cy="1283428"/>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b="0" lang="en-US" sz="5400">
                <a:solidFill>
                  <a:srgbClr val="63B7C6"/>
                </a:solidFill>
                <a:latin typeface="Times New Roman"/>
                <a:ea typeface="Times New Roman"/>
                <a:cs typeface="Times New Roman"/>
                <a:sym typeface="Times New Roman"/>
              </a:rPr>
              <a:t>APPROACH 3 </a:t>
            </a:r>
            <a:br>
              <a:rPr b="0" lang="en-US" sz="5400">
                <a:solidFill>
                  <a:srgbClr val="63B7C6"/>
                </a:solidFill>
                <a:latin typeface="Times New Roman"/>
                <a:ea typeface="Times New Roman"/>
                <a:cs typeface="Times New Roman"/>
                <a:sym typeface="Times New Roman"/>
              </a:rPr>
            </a:br>
            <a:r>
              <a:rPr b="0" lang="en-US">
                <a:solidFill>
                  <a:srgbClr val="63B7C6"/>
                </a:solidFill>
                <a:latin typeface="Times New Roman"/>
                <a:ea typeface="Times New Roman"/>
                <a:cs typeface="Times New Roman"/>
                <a:sym typeface="Times New Roman"/>
              </a:rPr>
              <a:t>(Generative Models)</a:t>
            </a:r>
            <a:endParaRPr>
              <a:solidFill>
                <a:srgbClr val="63B7C6"/>
              </a:solidFill>
              <a:latin typeface="Times New Roman"/>
              <a:ea typeface="Times New Roman"/>
              <a:cs typeface="Times New Roman"/>
              <a:sym typeface="Times New Roman"/>
            </a:endParaRPr>
          </a:p>
        </p:txBody>
      </p:sp>
      <p:pic>
        <p:nvPicPr>
          <p:cNvPr id="397" name="Google Shape;397;p28"/>
          <p:cNvPicPr preferRelativeResize="0"/>
          <p:nvPr/>
        </p:nvPicPr>
        <p:blipFill>
          <a:blip r:embed="rId3">
            <a:alphaModFix/>
          </a:blip>
          <a:stretch>
            <a:fillRect/>
          </a:stretch>
        </p:blipFill>
        <p:spPr>
          <a:xfrm>
            <a:off x="678825" y="1996475"/>
            <a:ext cx="4432879" cy="4328125"/>
          </a:xfrm>
          <a:prstGeom prst="rect">
            <a:avLst/>
          </a:prstGeom>
          <a:noFill/>
          <a:ln>
            <a:noFill/>
          </a:ln>
        </p:spPr>
      </p:pic>
      <p:pic>
        <p:nvPicPr>
          <p:cNvPr id="398" name="Google Shape;398;p28"/>
          <p:cNvPicPr preferRelativeResize="0"/>
          <p:nvPr/>
        </p:nvPicPr>
        <p:blipFill>
          <a:blip r:embed="rId4">
            <a:alphaModFix/>
          </a:blip>
          <a:stretch>
            <a:fillRect/>
          </a:stretch>
        </p:blipFill>
        <p:spPr>
          <a:xfrm>
            <a:off x="7025450" y="1605787"/>
            <a:ext cx="4860800" cy="3304975"/>
          </a:xfrm>
          <a:prstGeom prst="rect">
            <a:avLst/>
          </a:prstGeom>
          <a:noFill/>
          <a:ln>
            <a:noFill/>
          </a:ln>
        </p:spPr>
      </p:pic>
      <p:sp>
        <p:nvSpPr>
          <p:cNvPr id="399" name="Google Shape;399;p28"/>
          <p:cNvSpPr txBox="1"/>
          <p:nvPr/>
        </p:nvSpPr>
        <p:spPr>
          <a:xfrm>
            <a:off x="5473775" y="5105025"/>
            <a:ext cx="6412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The 2 models SRRESNET (generator) and the discriminator </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Function work side by side. SRRESNET works on vgg loss</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Discriminator works on MSE loss. </a:t>
            </a:r>
            <a:endParaRPr sz="2000">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