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
      <p:font typeface="Muli Bold" charset="1" panose="00000800000000000000"/>
      <p:regular r:id="rId16"/>
    </p:embeddedFont>
    <p:embeddedFont>
      <p:font typeface="Muli Bold Bold" charset="1" panose="00000900000000000000"/>
      <p:regular r:id="rId17"/>
    </p:embeddedFont>
    <p:embeddedFont>
      <p:font typeface="Muli Bold Italics" charset="1" panose="00000800000000000000"/>
      <p:regular r:id="rId18"/>
    </p:embeddedFont>
    <p:embeddedFont>
      <p:font typeface="Muli Bold Bold Italics" charset="1" panose="00000900000000000000"/>
      <p:regular r:id="rId19"/>
    </p:embeddedFont>
    <p:embeddedFont>
      <p:font typeface="Muli Regular" charset="1" panose="00000500000000000000"/>
      <p:regular r:id="rId20"/>
    </p:embeddedFont>
    <p:embeddedFont>
      <p:font typeface="Muli Regular Bold" charset="1" panose="00000700000000000000"/>
      <p:regular r:id="rId21"/>
    </p:embeddedFont>
    <p:embeddedFont>
      <p:font typeface="Muli Regular Italics" charset="1" panose="00000500000000000000"/>
      <p:regular r:id="rId22"/>
    </p:embeddedFont>
    <p:embeddedFont>
      <p:font typeface="Muli Regular Bold Italics" charset="1" panose="000007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8478" y="1725168"/>
            <a:ext cx="3407728" cy="3402276"/>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sp>
        <p:nvSpPr>
          <p:cNvPr name="AutoShape 4" id="4"/>
          <p:cNvSpPr/>
          <p:nvPr/>
        </p:nvSpPr>
        <p:spPr>
          <a:xfrm rot="0">
            <a:off x="14877832" y="6867861"/>
            <a:ext cx="3407728" cy="3423684"/>
          </a:xfrm>
          <a:prstGeom prst="rect">
            <a:avLst/>
          </a:prstGeom>
          <a:solidFill>
            <a:srgbClr val="FCBE04"/>
          </a:solidFill>
        </p:spPr>
      </p:sp>
      <p:sp>
        <p:nvSpPr>
          <p:cNvPr name="TextBox 5" id="5"/>
          <p:cNvSpPr txBox="true"/>
          <p:nvPr/>
        </p:nvSpPr>
        <p:spPr>
          <a:xfrm rot="0">
            <a:off x="5782761" y="912699"/>
            <a:ext cx="10589817" cy="3034798"/>
          </a:xfrm>
          <a:prstGeom prst="rect">
            <a:avLst/>
          </a:prstGeom>
        </p:spPr>
        <p:txBody>
          <a:bodyPr anchor="t" rtlCol="false" tIns="0" lIns="0" bIns="0" rIns="0">
            <a:spAutoFit/>
          </a:bodyPr>
          <a:lstStyle/>
          <a:p>
            <a:pPr algn="ctr">
              <a:lnSpc>
                <a:spcPts val="11970"/>
              </a:lnSpc>
            </a:pPr>
            <a:r>
              <a:rPr lang="en-US" u="sng" sz="10399">
                <a:solidFill>
                  <a:srgbClr val="FFFFFF"/>
                </a:solidFill>
                <a:latin typeface="Muli Bold"/>
              </a:rPr>
              <a:t>Super Image Resolution</a:t>
            </a:r>
          </a:p>
        </p:txBody>
      </p:sp>
      <p:sp>
        <p:nvSpPr>
          <p:cNvPr name="TextBox 6" id="6"/>
          <p:cNvSpPr txBox="true"/>
          <p:nvPr/>
        </p:nvSpPr>
        <p:spPr>
          <a:xfrm rot="0">
            <a:off x="5782761" y="4308464"/>
            <a:ext cx="10589817" cy="1647484"/>
          </a:xfrm>
          <a:prstGeom prst="rect">
            <a:avLst/>
          </a:prstGeom>
        </p:spPr>
        <p:txBody>
          <a:bodyPr anchor="t" rtlCol="false" tIns="0" lIns="0" bIns="0" rIns="0">
            <a:spAutoFit/>
          </a:bodyPr>
          <a:lstStyle/>
          <a:p>
            <a:pPr algn="ctr">
              <a:lnSpc>
                <a:spcPts val="3360"/>
              </a:lnSpc>
            </a:pPr>
            <a:r>
              <a:rPr lang="en-US" sz="2800">
                <a:solidFill>
                  <a:srgbClr val="FFFFFF"/>
                </a:solidFill>
                <a:latin typeface="Muli Regular"/>
              </a:rPr>
              <a:t>Varun Deliwala  AU1940034</a:t>
            </a:r>
          </a:p>
          <a:p>
            <a:pPr algn="ctr">
              <a:lnSpc>
                <a:spcPts val="3360"/>
              </a:lnSpc>
            </a:pPr>
            <a:r>
              <a:rPr lang="en-US" sz="2800">
                <a:solidFill>
                  <a:srgbClr val="FFFFFF"/>
                </a:solidFill>
                <a:latin typeface="Muli Regular"/>
              </a:rPr>
              <a:t> Shail Patel         </a:t>
            </a:r>
            <a:r>
              <a:rPr lang="en-US" sz="2800">
                <a:solidFill>
                  <a:srgbClr val="FFFFFF"/>
                </a:solidFill>
                <a:latin typeface="Arimo"/>
              </a:rPr>
              <a:t>AU1940142</a:t>
            </a:r>
          </a:p>
          <a:p>
            <a:pPr algn="ctr">
              <a:lnSpc>
                <a:spcPts val="3360"/>
              </a:lnSpc>
            </a:pPr>
            <a:r>
              <a:rPr lang="en-US" sz="2800">
                <a:solidFill>
                  <a:srgbClr val="FFFFFF"/>
                </a:solidFill>
                <a:latin typeface="Muli Regular"/>
              </a:rPr>
              <a:t>Sahil Miskeen    </a:t>
            </a:r>
            <a:r>
              <a:rPr lang="en-US" sz="2800">
                <a:solidFill>
                  <a:srgbClr val="FFFFFF"/>
                </a:solidFill>
                <a:latin typeface="Arimo"/>
              </a:rPr>
              <a:t>AU1940267</a:t>
            </a:r>
          </a:p>
          <a:p>
            <a:pPr algn="ctr">
              <a:lnSpc>
                <a:spcPts val="3359"/>
              </a:lnSpc>
            </a:pPr>
            <a:r>
              <a:rPr lang="en-US" sz="2799">
                <a:solidFill>
                  <a:srgbClr val="FFFFFF"/>
                </a:solidFill>
                <a:latin typeface="Muli Regular"/>
              </a:rPr>
              <a:t>Jap Purohit        AU1940109</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478" y="4980"/>
            <a:ext cx="3402276" cy="1701138"/>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895249" y="5166723"/>
            <a:ext cx="3402276" cy="1701138"/>
          </a:xfrm>
          <a:prstGeom prst="rect">
            <a:avLst/>
          </a:prstGeom>
        </p:spPr>
      </p:pic>
      <p:pic>
        <p:nvPicPr>
          <p:cNvPr name="Picture 9" id="9"/>
          <p:cNvPicPr>
            <a:picLocks noChangeAspect="true"/>
          </p:cNvPicPr>
          <p:nvPr/>
        </p:nvPicPr>
        <p:blipFill>
          <a:blip r:embed="rId6"/>
          <a:srcRect l="0" t="0" r="0" b="0"/>
          <a:stretch>
            <a:fillRect/>
          </a:stretch>
        </p:blipFill>
        <p:spPr>
          <a:xfrm flipH="false" flipV="false" rot="0">
            <a:off x="423624" y="5683881"/>
            <a:ext cx="6550027" cy="4308720"/>
          </a:xfrm>
          <a:prstGeom prst="rect">
            <a:avLst/>
          </a:prstGeom>
        </p:spPr>
      </p:pic>
      <p:grpSp>
        <p:nvGrpSpPr>
          <p:cNvPr name="Group 10" id="10"/>
          <p:cNvGrpSpPr/>
          <p:nvPr/>
        </p:nvGrpSpPr>
        <p:grpSpPr>
          <a:xfrm rot="0">
            <a:off x="14877832" y="6867861"/>
            <a:ext cx="3378345" cy="3378345"/>
            <a:chOff x="0" y="0"/>
            <a:chExt cx="4504461" cy="4504461"/>
          </a:xfrm>
        </p:grpSpPr>
        <p:grpSp>
          <p:nvGrpSpPr>
            <p:cNvPr name="Group 11" id="11"/>
            <p:cNvGrpSpPr>
              <a:grpSpLocks noChangeAspect="true"/>
            </p:cNvGrpSpPr>
            <p:nvPr/>
          </p:nvGrpSpPr>
          <p:grpSpPr>
            <a:xfrm rot="0">
              <a:off x="0" y="0"/>
              <a:ext cx="4504461" cy="4504461"/>
              <a:chOff x="6705600" y="1371600"/>
              <a:chExt cx="10972800" cy="10972800"/>
            </a:xfrm>
          </p:grpSpPr>
          <p:sp>
            <p:nvSpPr>
              <p:cNvPr name="Freeform 12" id="12"/>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41414"/>
              </a:solidFill>
            </p:spPr>
          </p:sp>
        </p:grpSp>
        <p:sp>
          <p:nvSpPr>
            <p:cNvPr name="TextBox 13" id="13"/>
            <p:cNvSpPr txBox="true"/>
            <p:nvPr/>
          </p:nvSpPr>
          <p:spPr>
            <a:xfrm rot="0">
              <a:off x="874961" y="1790681"/>
              <a:ext cx="2754538" cy="846899"/>
            </a:xfrm>
            <a:prstGeom prst="rect">
              <a:avLst/>
            </a:prstGeom>
          </p:spPr>
          <p:txBody>
            <a:bodyPr anchor="t" rtlCol="false" tIns="0" lIns="0" bIns="0" rIns="0">
              <a:spAutoFit/>
            </a:bodyPr>
            <a:lstStyle/>
            <a:p>
              <a:pPr algn="ctr">
                <a:lnSpc>
                  <a:spcPts val="5314"/>
                </a:lnSpc>
              </a:pPr>
              <a:r>
                <a:rPr lang="en-US" sz="3795">
                  <a:solidFill>
                    <a:srgbClr val="FFFFFF"/>
                  </a:solidFill>
                  <a:latin typeface="Open Sans"/>
                </a:rPr>
                <a:t>GANJedis</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899275"/>
            <a:ext cx="8115300" cy="910131"/>
          </a:xfrm>
          <a:prstGeom prst="rect">
            <a:avLst/>
          </a:prstGeom>
        </p:spPr>
        <p:txBody>
          <a:bodyPr anchor="t" rtlCol="false" tIns="0" lIns="0" bIns="0" rIns="0">
            <a:spAutoFit/>
          </a:bodyPr>
          <a:lstStyle/>
          <a:p>
            <a:pPr>
              <a:lnSpc>
                <a:spcPts val="7279"/>
              </a:lnSpc>
            </a:pPr>
            <a:r>
              <a:rPr lang="en-US" u="sng" sz="5599">
                <a:solidFill>
                  <a:srgbClr val="FFFFFF"/>
                </a:solidFill>
                <a:latin typeface="Muli Bold"/>
              </a:rPr>
              <a:t>REFERENCES</a:t>
            </a:r>
          </a:p>
        </p:txBody>
      </p:sp>
      <p:sp>
        <p:nvSpPr>
          <p:cNvPr name="TextBox 3" id="3"/>
          <p:cNvSpPr txBox="true"/>
          <p:nvPr/>
        </p:nvSpPr>
        <p:spPr>
          <a:xfrm rot="0">
            <a:off x="1028700" y="2475041"/>
            <a:ext cx="11749193" cy="5706898"/>
          </a:xfrm>
          <a:prstGeom prst="rect">
            <a:avLst/>
          </a:prstGeom>
        </p:spPr>
        <p:txBody>
          <a:bodyPr anchor="t" rtlCol="false" tIns="0" lIns="0" bIns="0" rIns="0">
            <a:spAutoFit/>
          </a:bodyPr>
          <a:lstStyle/>
          <a:p>
            <a:pPr algn="just" marL="707262" indent="-353631" lvl="1">
              <a:lnSpc>
                <a:spcPts val="5044"/>
              </a:lnSpc>
              <a:buFont typeface="Arial"/>
              <a:buChar char="•"/>
            </a:pPr>
            <a:r>
              <a:rPr lang="en-US" sz="3275">
                <a:solidFill>
                  <a:srgbClr val="FFFFFF"/>
                </a:solidFill>
                <a:latin typeface="Muli Regular"/>
              </a:rPr>
              <a:t>Image Super-Resolution Using Deep Convolutional Networks Chao Dong, Chen Change Loy, Member, IEEE, Kaiming He, Member, IEEE, and Xiaoou Tang, Fellow, IEEE</a:t>
            </a:r>
          </a:p>
          <a:p>
            <a:pPr algn="just" marL="707262" indent="-353631" lvl="1">
              <a:lnSpc>
                <a:spcPts val="5044"/>
              </a:lnSpc>
              <a:buFont typeface="Arial"/>
              <a:buChar char="•"/>
            </a:pPr>
            <a:r>
              <a:rPr lang="en-US" sz="3275">
                <a:solidFill>
                  <a:srgbClr val="FFFFFF"/>
                </a:solidFill>
                <a:latin typeface="Arimo"/>
              </a:rPr>
              <a:t>Beyond a Gaussian Denoiser: Residual Learning of Deep CNN for Image Denoising Kai Zhang, Wangmeng Zuo, Yunjin Chen, Deyu Meng, and Lei Zhang</a:t>
            </a:r>
          </a:p>
          <a:p>
            <a:pPr algn="just" marL="707262" indent="-353631" lvl="1">
              <a:lnSpc>
                <a:spcPts val="5044"/>
              </a:lnSpc>
              <a:buFont typeface="Arial"/>
              <a:buChar char="•"/>
            </a:pPr>
            <a:r>
              <a:rPr lang="en-US" sz="3275">
                <a:solidFill>
                  <a:srgbClr val="FFFFFF"/>
                </a:solidFill>
                <a:latin typeface="Arimo"/>
              </a:rPr>
              <a:t>https://github.com/SaoYan/DnCNN-PyTorch</a:t>
            </a:r>
          </a:p>
          <a:p>
            <a:pPr algn="just" marL="707258" indent="-353629" lvl="1">
              <a:lnSpc>
                <a:spcPts val="5044"/>
              </a:lnSpc>
              <a:buFont typeface="Arial"/>
              <a:buChar char="•"/>
            </a:pPr>
            <a:r>
              <a:rPr lang="en-US" sz="3275">
                <a:solidFill>
                  <a:srgbClr val="FFFFFF"/>
                </a:solidFill>
                <a:latin typeface="Arimo"/>
              </a:rPr>
              <a:t>https://github.com/tegg89/SRCNN-Tensorflow</a:t>
            </a:r>
          </a:p>
        </p:txBody>
      </p:sp>
      <p:sp>
        <p:nvSpPr>
          <p:cNvPr name="AutoShape 4" id="4"/>
          <p:cNvSpPr/>
          <p:nvPr/>
        </p:nvSpPr>
        <p:spPr>
          <a:xfrm rot="0">
            <a:off x="13152415" y="0"/>
            <a:ext cx="5135585" cy="5159632"/>
          </a:xfrm>
          <a:prstGeom prst="rect">
            <a:avLst/>
          </a:prstGeom>
          <a:solidFill>
            <a:srgbClr val="FCBE04"/>
          </a:solidFill>
        </p:spPr>
      </p:sp>
      <p:grpSp>
        <p:nvGrpSpPr>
          <p:cNvPr name="Group 5" id="5"/>
          <p:cNvGrpSpPr>
            <a:grpSpLocks noChangeAspect="true"/>
          </p:cNvGrpSpPr>
          <p:nvPr/>
        </p:nvGrpSpPr>
        <p:grpSpPr>
          <a:xfrm rot="0">
            <a:off x="13174555" y="34164"/>
            <a:ext cx="5091305" cy="5091305"/>
            <a:chOff x="6705600" y="1371600"/>
            <a:chExt cx="10972800" cy="10972800"/>
          </a:xfrm>
        </p:grpSpPr>
        <p:sp>
          <p:nvSpPr>
            <p:cNvPr name="Freeform 6" id="6"/>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41414"/>
            </a:solidFill>
          </p:spPr>
        </p:sp>
      </p:grpSp>
      <p:grpSp>
        <p:nvGrpSpPr>
          <p:cNvPr name="Group 7" id="7"/>
          <p:cNvGrpSpPr/>
          <p:nvPr/>
        </p:nvGrpSpPr>
        <p:grpSpPr>
          <a:xfrm rot="0">
            <a:off x="13152415" y="5159632"/>
            <a:ext cx="5113445" cy="5105263"/>
            <a:chOff x="0" y="0"/>
            <a:chExt cx="6350000" cy="6339840"/>
          </a:xfrm>
        </p:grpSpPr>
        <p:sp>
          <p:nvSpPr>
            <p:cNvPr name="Freeform 8" id="8"/>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59999">
            <a:off x="0" y="0"/>
            <a:ext cx="9349542" cy="10596387"/>
            <a:chOff x="0" y="0"/>
            <a:chExt cx="5762088" cy="6530514"/>
          </a:xfrm>
        </p:grpSpPr>
        <p:sp>
          <p:nvSpPr>
            <p:cNvPr name="Freeform 3" id="3"/>
            <p:cNvSpPr/>
            <p:nvPr/>
          </p:nvSpPr>
          <p:spPr>
            <a:xfrm>
              <a:off x="0" y="0"/>
              <a:ext cx="5762088" cy="6530515"/>
            </a:xfrm>
            <a:custGeom>
              <a:avLst/>
              <a:gdLst/>
              <a:ahLst/>
              <a:cxnLst/>
              <a:rect r="r" b="b" t="t" l="l"/>
              <a:pathLst>
                <a:path h="6530515" w="5762088">
                  <a:moveTo>
                    <a:pt x="5762088" y="6530515"/>
                  </a:moveTo>
                  <a:lnTo>
                    <a:pt x="0" y="6530515"/>
                  </a:lnTo>
                  <a:lnTo>
                    <a:pt x="0" y="0"/>
                  </a:lnTo>
                  <a:lnTo>
                    <a:pt x="5762088" y="6530515"/>
                  </a:lnTo>
                  <a:close/>
                </a:path>
              </a:pathLst>
            </a:custGeom>
            <a:solidFill>
              <a:srgbClr val="0C2AFC"/>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895249" y="0"/>
            <a:ext cx="3402276" cy="1701138"/>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9144000" y="6402734"/>
            <a:ext cx="8628654" cy="3137692"/>
          </a:xfrm>
          <a:prstGeom prst="rect">
            <a:avLst/>
          </a:prstGeom>
        </p:spPr>
      </p:pic>
      <p:sp>
        <p:nvSpPr>
          <p:cNvPr name="TextBox 6" id="6"/>
          <p:cNvSpPr txBox="true"/>
          <p:nvPr/>
        </p:nvSpPr>
        <p:spPr>
          <a:xfrm rot="0">
            <a:off x="2217054" y="1057275"/>
            <a:ext cx="14264976" cy="1102479"/>
          </a:xfrm>
          <a:prstGeom prst="rect">
            <a:avLst/>
          </a:prstGeom>
        </p:spPr>
        <p:txBody>
          <a:bodyPr anchor="t" rtlCol="false" tIns="0" lIns="0" bIns="0" rIns="0">
            <a:spAutoFit/>
          </a:bodyPr>
          <a:lstStyle/>
          <a:p>
            <a:pPr algn="ctr">
              <a:lnSpc>
                <a:spcPts val="8625"/>
              </a:lnSpc>
            </a:pPr>
            <a:r>
              <a:rPr lang="en-US" u="sng" sz="7500">
                <a:solidFill>
                  <a:srgbClr val="FFFFFF"/>
                </a:solidFill>
                <a:latin typeface="Muli Bold"/>
              </a:rPr>
              <a:t>INTRODUCTION</a:t>
            </a:r>
          </a:p>
        </p:txBody>
      </p:sp>
      <p:sp>
        <p:nvSpPr>
          <p:cNvPr name="TextBox 7" id="7"/>
          <p:cNvSpPr txBox="true"/>
          <p:nvPr/>
        </p:nvSpPr>
        <p:spPr>
          <a:xfrm rot="0">
            <a:off x="3151362" y="3136458"/>
            <a:ext cx="12396360" cy="2219325"/>
          </a:xfrm>
          <a:prstGeom prst="rect">
            <a:avLst/>
          </a:prstGeom>
        </p:spPr>
        <p:txBody>
          <a:bodyPr anchor="t" rtlCol="false" tIns="0" lIns="0" bIns="0" rIns="0">
            <a:spAutoFit/>
          </a:bodyPr>
          <a:lstStyle/>
          <a:p>
            <a:pPr algn="just">
              <a:lnSpc>
                <a:spcPts val="2999"/>
              </a:lnSpc>
            </a:pPr>
            <a:r>
              <a:rPr lang="en-US" spc="24" sz="2499">
                <a:solidFill>
                  <a:srgbClr val="FFFFFF"/>
                </a:solidFill>
                <a:latin typeface="Muli Regular"/>
              </a:rPr>
              <a:t>The task of super image resolution is of crucial importance. We are often faced with situations where in we are needed to work with high resolution images. However high resolution images are often expensive in terms of memory and computation. Super image resolution allows us to save time and money required to transport high resolution images and videos by taking low resolution images/videos and converting them to the desired high resolution.</a:t>
            </a:r>
          </a:p>
        </p:txBody>
      </p:sp>
      <p:pic>
        <p:nvPicPr>
          <p:cNvPr name="Picture 8" id="8"/>
          <p:cNvPicPr>
            <a:picLocks noChangeAspect="true"/>
          </p:cNvPicPr>
          <p:nvPr/>
        </p:nvPicPr>
        <p:blipFill>
          <a:blip r:embed="rId5"/>
          <a:srcRect l="0" t="0" r="0" b="0"/>
          <a:stretch>
            <a:fillRect/>
          </a:stretch>
        </p:blipFill>
        <p:spPr>
          <a:xfrm flipH="false" flipV="false" rot="0">
            <a:off x="424241" y="6157847"/>
            <a:ext cx="7144532" cy="3627467"/>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29382" y="3423684"/>
            <a:ext cx="3402276" cy="1701138"/>
          </a:xfrm>
          <a:prstGeom prst="rect">
            <a:avLst/>
          </a:prstGeom>
        </p:spPr>
      </p:pic>
      <p:grpSp>
        <p:nvGrpSpPr>
          <p:cNvPr name="Group 3" id="3"/>
          <p:cNvGrpSpPr/>
          <p:nvPr/>
        </p:nvGrpSpPr>
        <p:grpSpPr>
          <a:xfrm rot="-5400000">
            <a:off x="14880272" y="6884724"/>
            <a:ext cx="3407728" cy="3402276"/>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4B67C"/>
            </a:solidFill>
          </p:spPr>
        </p:sp>
      </p:grpSp>
      <p:sp>
        <p:nvSpPr>
          <p:cNvPr name="AutoShape 5" id="5"/>
          <p:cNvSpPr/>
          <p:nvPr/>
        </p:nvSpPr>
        <p:spPr>
          <a:xfrm rot="0">
            <a:off x="-29382" y="0"/>
            <a:ext cx="3407728" cy="3423684"/>
          </a:xfrm>
          <a:prstGeom prst="rect">
            <a:avLst/>
          </a:prstGeom>
          <a:solidFill>
            <a:srgbClr val="EF3625"/>
          </a:solidFill>
        </p:spPr>
      </p:sp>
      <p:grpSp>
        <p:nvGrpSpPr>
          <p:cNvPr name="Group 6" id="6"/>
          <p:cNvGrpSpPr>
            <a:grpSpLocks noChangeAspect="true"/>
          </p:cNvGrpSpPr>
          <p:nvPr/>
        </p:nvGrpSpPr>
        <p:grpSpPr>
          <a:xfrm rot="0">
            <a:off x="14719155" y="6718155"/>
            <a:ext cx="3378345" cy="3378345"/>
            <a:chOff x="6705600" y="1371600"/>
            <a:chExt cx="10972800" cy="10972800"/>
          </a:xfrm>
        </p:grpSpPr>
        <p:sp>
          <p:nvSpPr>
            <p:cNvPr name="Freeform 7" id="7"/>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CBE04"/>
            </a:solidFill>
          </p:spPr>
        </p:sp>
      </p:grpSp>
      <p:pic>
        <p:nvPicPr>
          <p:cNvPr name="Picture 8" id="8"/>
          <p:cNvPicPr>
            <a:picLocks noChangeAspect="true"/>
          </p:cNvPicPr>
          <p:nvPr/>
        </p:nvPicPr>
        <p:blipFill>
          <a:blip r:embed="rId4"/>
          <a:srcRect l="0" t="0" r="0" b="0"/>
          <a:stretch>
            <a:fillRect/>
          </a:stretch>
        </p:blipFill>
        <p:spPr>
          <a:xfrm flipH="false" flipV="false" rot="0">
            <a:off x="5579348" y="6121169"/>
            <a:ext cx="9303651" cy="3774558"/>
          </a:xfrm>
          <a:prstGeom prst="rect">
            <a:avLst/>
          </a:prstGeom>
        </p:spPr>
      </p:pic>
      <p:sp>
        <p:nvSpPr>
          <p:cNvPr name="TextBox 9" id="9"/>
          <p:cNvSpPr txBox="true"/>
          <p:nvPr/>
        </p:nvSpPr>
        <p:spPr>
          <a:xfrm rot="0">
            <a:off x="4799278" y="609363"/>
            <a:ext cx="10970218" cy="1102479"/>
          </a:xfrm>
          <a:prstGeom prst="rect">
            <a:avLst/>
          </a:prstGeom>
        </p:spPr>
        <p:txBody>
          <a:bodyPr anchor="t" rtlCol="false" tIns="0" lIns="0" bIns="0" rIns="0">
            <a:spAutoFit/>
          </a:bodyPr>
          <a:lstStyle/>
          <a:p>
            <a:pPr algn="ctr">
              <a:lnSpc>
                <a:spcPts val="8625"/>
              </a:lnSpc>
            </a:pPr>
            <a:r>
              <a:rPr lang="en-US" u="sng" sz="7500">
                <a:solidFill>
                  <a:srgbClr val="FFFFFF"/>
                </a:solidFill>
                <a:latin typeface="Muli Bold"/>
              </a:rPr>
              <a:t>Problem Statement</a:t>
            </a:r>
          </a:p>
        </p:txBody>
      </p:sp>
      <p:sp>
        <p:nvSpPr>
          <p:cNvPr name="TextBox 10" id="10"/>
          <p:cNvSpPr txBox="true"/>
          <p:nvPr/>
        </p:nvSpPr>
        <p:spPr>
          <a:xfrm rot="0">
            <a:off x="3808830" y="2358203"/>
            <a:ext cx="12599497" cy="3133725"/>
          </a:xfrm>
          <a:prstGeom prst="rect">
            <a:avLst/>
          </a:prstGeom>
        </p:spPr>
        <p:txBody>
          <a:bodyPr anchor="t" rtlCol="false" tIns="0" lIns="0" bIns="0" rIns="0">
            <a:spAutoFit/>
          </a:bodyPr>
          <a:lstStyle/>
          <a:p>
            <a:pPr algn="just">
              <a:lnSpc>
                <a:spcPts val="4199"/>
              </a:lnSpc>
            </a:pPr>
            <a:r>
              <a:rPr lang="en-US" sz="3499">
                <a:solidFill>
                  <a:srgbClr val="FFFFFF"/>
                </a:solidFill>
                <a:latin typeface="Muli Regular"/>
              </a:rPr>
              <a:t>Our objective is to take a low resolution image and produce an estimate of a corresponding high‑resolution image.  Using deep learning and GAN models in order to convert a low resolution image to an image of the desired higher resolution is what we achieve to do in our current project. </a:t>
            </a:r>
          </a:p>
          <a:p>
            <a:pPr algn="just">
              <a:lnSpc>
                <a:spcPts val="41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525852" y="276876"/>
            <a:ext cx="11305888" cy="910131"/>
          </a:xfrm>
          <a:prstGeom prst="rect">
            <a:avLst/>
          </a:prstGeom>
        </p:spPr>
        <p:txBody>
          <a:bodyPr anchor="t" rtlCol="false" tIns="0" lIns="0" bIns="0" rIns="0">
            <a:spAutoFit/>
          </a:bodyPr>
          <a:lstStyle/>
          <a:p>
            <a:pPr algn="ctr">
              <a:lnSpc>
                <a:spcPts val="7280"/>
              </a:lnSpc>
            </a:pPr>
            <a:r>
              <a:rPr lang="en-US" u="sng" sz="5599">
                <a:solidFill>
                  <a:srgbClr val="FFFFFF"/>
                </a:solidFill>
                <a:latin typeface="Muli Bold"/>
              </a:rPr>
              <a:t>EXISTING BODY OF WORK</a:t>
            </a:r>
          </a:p>
        </p:txBody>
      </p:sp>
      <p:pic>
        <p:nvPicPr>
          <p:cNvPr name="Picture 3" id="3"/>
          <p:cNvPicPr>
            <a:picLocks noChangeAspect="true"/>
          </p:cNvPicPr>
          <p:nvPr/>
        </p:nvPicPr>
        <p:blipFill>
          <a:blip r:embed="rId2"/>
          <a:srcRect l="0" t="0" r="0" b="17446"/>
          <a:stretch>
            <a:fillRect/>
          </a:stretch>
        </p:blipFill>
        <p:spPr>
          <a:xfrm flipH="false" flipV="false" rot="0">
            <a:off x="618197" y="1863178"/>
            <a:ext cx="8525803" cy="2658744"/>
          </a:xfrm>
          <a:prstGeom prst="rect">
            <a:avLst/>
          </a:prstGeom>
        </p:spPr>
      </p:pic>
      <p:pic>
        <p:nvPicPr>
          <p:cNvPr name="Picture 4" id="4"/>
          <p:cNvPicPr>
            <a:picLocks noChangeAspect="true"/>
          </p:cNvPicPr>
          <p:nvPr/>
        </p:nvPicPr>
        <p:blipFill>
          <a:blip r:embed="rId3"/>
          <a:srcRect l="0" t="0" r="0" b="25960"/>
          <a:stretch>
            <a:fillRect/>
          </a:stretch>
        </p:blipFill>
        <p:spPr>
          <a:xfrm flipH="false" flipV="false" rot="0">
            <a:off x="7931114" y="4738647"/>
            <a:ext cx="10214919" cy="2576816"/>
          </a:xfrm>
          <a:prstGeom prst="rect">
            <a:avLst/>
          </a:prstGeom>
        </p:spPr>
      </p:pic>
      <p:pic>
        <p:nvPicPr>
          <p:cNvPr name="Picture 5" id="5"/>
          <p:cNvPicPr>
            <a:picLocks noChangeAspect="true"/>
          </p:cNvPicPr>
          <p:nvPr/>
        </p:nvPicPr>
        <p:blipFill>
          <a:blip r:embed="rId4"/>
          <a:srcRect l="0" t="0" r="0" b="21200"/>
          <a:stretch>
            <a:fillRect/>
          </a:stretch>
        </p:blipFill>
        <p:spPr>
          <a:xfrm flipH="false" flipV="false" rot="0">
            <a:off x="159907" y="7742197"/>
            <a:ext cx="7075461" cy="2299956"/>
          </a:xfrm>
          <a:prstGeom prst="rect">
            <a:avLst/>
          </a:prstGeom>
        </p:spPr>
      </p:pic>
      <p:sp>
        <p:nvSpPr>
          <p:cNvPr name="TextBox 6" id="6"/>
          <p:cNvSpPr txBox="true"/>
          <p:nvPr/>
        </p:nvSpPr>
        <p:spPr>
          <a:xfrm rot="0">
            <a:off x="9483889" y="2459126"/>
            <a:ext cx="8203435" cy="1476375"/>
          </a:xfrm>
          <a:prstGeom prst="rect">
            <a:avLst/>
          </a:prstGeom>
        </p:spPr>
        <p:txBody>
          <a:bodyPr anchor="t" rtlCol="false" tIns="0" lIns="0" bIns="0" rIns="0">
            <a:spAutoFit/>
          </a:bodyPr>
          <a:lstStyle/>
          <a:p>
            <a:pPr algn="ctr">
              <a:lnSpc>
                <a:spcPts val="2999"/>
              </a:lnSpc>
            </a:pPr>
            <a:r>
              <a:rPr lang="en-US" spc="24" u="sng" sz="2499">
                <a:solidFill>
                  <a:srgbClr val="FFFFFF"/>
                </a:solidFill>
                <a:latin typeface="Muli Regular Bold"/>
              </a:rPr>
              <a:t>Bicubic Interpolated Image</a:t>
            </a:r>
          </a:p>
          <a:p>
            <a:pPr algn="just">
              <a:lnSpc>
                <a:spcPts val="2999"/>
              </a:lnSpc>
            </a:pPr>
            <a:r>
              <a:rPr lang="en-US" spc="24" sz="2499">
                <a:solidFill>
                  <a:srgbClr val="FFFFFF"/>
                </a:solidFill>
                <a:latin typeface="Muli Regular"/>
              </a:rPr>
              <a:t>•Bicubic interpolation is one the traditional approach used for the improving the image resolution.</a:t>
            </a:r>
            <a:r>
              <a:rPr lang="en-US" spc="24" sz="2499">
                <a:solidFill>
                  <a:srgbClr val="FFFFFF"/>
                </a:solidFill>
                <a:latin typeface="Arimo"/>
              </a:rPr>
              <a:t> </a:t>
            </a:r>
          </a:p>
          <a:p>
            <a:pPr algn="just">
              <a:lnSpc>
                <a:spcPts val="2999"/>
              </a:lnSpc>
            </a:pPr>
          </a:p>
        </p:txBody>
      </p:sp>
      <p:sp>
        <p:nvSpPr>
          <p:cNvPr name="TextBox 7" id="7"/>
          <p:cNvSpPr txBox="true"/>
          <p:nvPr/>
        </p:nvSpPr>
        <p:spPr>
          <a:xfrm rot="0">
            <a:off x="159907" y="5120917"/>
            <a:ext cx="7619928" cy="2181860"/>
          </a:xfrm>
          <a:prstGeom prst="rect">
            <a:avLst/>
          </a:prstGeom>
        </p:spPr>
        <p:txBody>
          <a:bodyPr anchor="t" rtlCol="false" tIns="0" lIns="0" bIns="0" rIns="0">
            <a:spAutoFit/>
          </a:bodyPr>
          <a:lstStyle/>
          <a:p>
            <a:pPr algn="ctr">
              <a:lnSpc>
                <a:spcPts val="3499"/>
              </a:lnSpc>
            </a:pPr>
            <a:r>
              <a:rPr lang="en-US" spc="24" u="sng" sz="2499">
                <a:solidFill>
                  <a:srgbClr val="FFFFFF"/>
                </a:solidFill>
                <a:latin typeface="Muli Regular"/>
              </a:rPr>
              <a:t>SRCNN MODEL </a:t>
            </a:r>
          </a:p>
          <a:p>
            <a:pPr algn="just">
              <a:lnSpc>
                <a:spcPts val="3499"/>
              </a:lnSpc>
            </a:pPr>
            <a:r>
              <a:rPr lang="en-US" spc="24" sz="2499">
                <a:solidFill>
                  <a:srgbClr val="FFFFFF"/>
                </a:solidFill>
                <a:latin typeface="Muli Regular"/>
              </a:rPr>
              <a:t>•SRCNN is a deep convolutional neural network that learns how to translate low-resolution pictures to high-resolution images from start to finish. </a:t>
            </a:r>
          </a:p>
          <a:p>
            <a:pPr algn="just">
              <a:lnSpc>
                <a:spcPts val="1680"/>
              </a:lnSpc>
            </a:pPr>
            <a:r>
              <a:rPr lang="en-US" spc="12" sz="1200">
                <a:solidFill>
                  <a:srgbClr val="FFFFFF"/>
                </a:solidFill>
                <a:latin typeface="Arimo"/>
              </a:rPr>
              <a:t>Image Super-Resolution Using Deep Convolutional Networks Chao Dong, Chen Change Loy, Member, IEEE, Kaiming He, Member, IEEE, and Xiaoou Tang, Fellow, IEEE</a:t>
            </a:r>
          </a:p>
        </p:txBody>
      </p:sp>
      <p:sp>
        <p:nvSpPr>
          <p:cNvPr name="TextBox 8" id="8"/>
          <p:cNvSpPr txBox="true"/>
          <p:nvPr/>
        </p:nvSpPr>
        <p:spPr>
          <a:xfrm rot="0">
            <a:off x="7576386" y="8124467"/>
            <a:ext cx="8826251" cy="1743710"/>
          </a:xfrm>
          <a:prstGeom prst="rect">
            <a:avLst/>
          </a:prstGeom>
        </p:spPr>
        <p:txBody>
          <a:bodyPr anchor="t" rtlCol="false" tIns="0" lIns="0" bIns="0" rIns="0">
            <a:spAutoFit/>
          </a:bodyPr>
          <a:lstStyle/>
          <a:p>
            <a:pPr algn="ctr">
              <a:lnSpc>
                <a:spcPts val="3499"/>
              </a:lnSpc>
            </a:pPr>
            <a:r>
              <a:rPr lang="en-US" spc="24" u="sng" sz="2499">
                <a:solidFill>
                  <a:srgbClr val="FFFFFF"/>
                </a:solidFill>
                <a:latin typeface="Muli Regular"/>
              </a:rPr>
              <a:t>Resnet Architecture for Image Denoising</a:t>
            </a:r>
            <a:r>
              <a:rPr lang="en-US" spc="12" u="sng" sz="2499">
                <a:solidFill>
                  <a:srgbClr val="FFFFFF"/>
                </a:solidFill>
                <a:latin typeface="Arimo"/>
              </a:rPr>
              <a:t> </a:t>
            </a:r>
          </a:p>
          <a:p>
            <a:pPr algn="just">
              <a:lnSpc>
                <a:spcPts val="3499"/>
              </a:lnSpc>
            </a:pPr>
            <a:r>
              <a:rPr lang="en-US" spc="12" sz="2499">
                <a:solidFill>
                  <a:srgbClr val="FFFFFF"/>
                </a:solidFill>
                <a:latin typeface="Arimo"/>
              </a:rPr>
              <a:t>•Resnet Image Denoising is used to remove reduce the image from the image.</a:t>
            </a:r>
          </a:p>
          <a:p>
            <a:pPr algn="just">
              <a:lnSpc>
                <a:spcPts val="1680"/>
              </a:lnSpc>
            </a:pPr>
            <a:r>
              <a:rPr lang="en-US" spc="12" sz="1200">
                <a:solidFill>
                  <a:srgbClr val="FFFFFF"/>
                </a:solidFill>
                <a:latin typeface="Arimo"/>
              </a:rPr>
              <a:t>Beyond a Gaussian Denoiser: Residual Learning of Deep CNN for Image Denoising Kai Zhang, Wangmeng Zuo, Yunjin Chen, Deyu Meng, and Lei Zhang</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467337" y="2468115"/>
            <a:ext cx="7619928" cy="1083310"/>
          </a:xfrm>
          <a:prstGeom prst="rect">
            <a:avLst/>
          </a:prstGeom>
        </p:spPr>
        <p:txBody>
          <a:bodyPr anchor="t" rtlCol="false" tIns="0" lIns="0" bIns="0" rIns="0">
            <a:spAutoFit/>
          </a:bodyPr>
          <a:lstStyle/>
          <a:p>
            <a:pPr algn="ctr">
              <a:lnSpc>
                <a:spcPts val="4339"/>
              </a:lnSpc>
            </a:pPr>
            <a:r>
              <a:rPr lang="en-US" spc="30" u="sng" sz="3099">
                <a:solidFill>
                  <a:srgbClr val="FFFFFF"/>
                </a:solidFill>
                <a:latin typeface="Muli Regular"/>
              </a:rPr>
              <a:t>SRCNN MODEL HYPERPARAMATERS </a:t>
            </a:r>
          </a:p>
          <a:p>
            <a:pPr algn="just">
              <a:lnSpc>
                <a:spcPts val="4339"/>
              </a:lnSpc>
            </a:pPr>
          </a:p>
        </p:txBody>
      </p:sp>
      <p:sp>
        <p:nvSpPr>
          <p:cNvPr name="TextBox 3" id="3"/>
          <p:cNvSpPr txBox="true"/>
          <p:nvPr/>
        </p:nvSpPr>
        <p:spPr>
          <a:xfrm rot="0">
            <a:off x="1649764" y="161532"/>
            <a:ext cx="14639409" cy="1562887"/>
          </a:xfrm>
          <a:prstGeom prst="rect">
            <a:avLst/>
          </a:prstGeom>
        </p:spPr>
        <p:txBody>
          <a:bodyPr anchor="t" rtlCol="false" tIns="0" lIns="0" bIns="0" rIns="0">
            <a:spAutoFit/>
          </a:bodyPr>
          <a:lstStyle/>
          <a:p>
            <a:pPr algn="ctr">
              <a:lnSpc>
                <a:spcPts val="12782"/>
              </a:lnSpc>
            </a:pPr>
            <a:r>
              <a:rPr lang="en-US" sz="9130">
                <a:solidFill>
                  <a:srgbClr val="FFFFFF"/>
                </a:solidFill>
                <a:latin typeface="Open Sans Extra Bold"/>
              </a:rPr>
              <a:t>The architecture</a:t>
            </a:r>
          </a:p>
        </p:txBody>
      </p:sp>
      <p:sp>
        <p:nvSpPr>
          <p:cNvPr name="TextBox 4" id="4"/>
          <p:cNvSpPr txBox="true"/>
          <p:nvPr/>
        </p:nvSpPr>
        <p:spPr>
          <a:xfrm rot="0">
            <a:off x="1336131" y="3676396"/>
            <a:ext cx="4786295" cy="2905633"/>
          </a:xfrm>
          <a:prstGeom prst="rect">
            <a:avLst/>
          </a:prstGeom>
        </p:spPr>
        <p:txBody>
          <a:bodyPr anchor="t" rtlCol="false" tIns="0" lIns="0" bIns="0" rIns="0">
            <a:spAutoFit/>
          </a:bodyPr>
          <a:lstStyle/>
          <a:p>
            <a:pPr algn="just">
              <a:lnSpc>
                <a:spcPts val="3847"/>
              </a:lnSpc>
              <a:spcBef>
                <a:spcPct val="0"/>
              </a:spcBef>
            </a:pPr>
            <a:r>
              <a:rPr lang="en-US" sz="2959">
                <a:solidFill>
                  <a:srgbClr val="FFFFFF"/>
                </a:solidFill>
                <a:latin typeface="Muli Bold"/>
              </a:rPr>
              <a:t>LOSS=["MSE"], LEARNING_RATE=0.001,</a:t>
            </a:r>
          </a:p>
          <a:p>
            <a:pPr algn="just">
              <a:lnSpc>
                <a:spcPts val="3847"/>
              </a:lnSpc>
              <a:spcBef>
                <a:spcPct val="0"/>
              </a:spcBef>
            </a:pPr>
            <a:r>
              <a:rPr lang="en-US" sz="2959">
                <a:solidFill>
                  <a:srgbClr val="FFFFFF"/>
                </a:solidFill>
                <a:latin typeface="Muli Bold"/>
              </a:rPr>
              <a:t>BETA_1=0.9,   BETA_2=0.999,    EPSILON=1E-07,    </a:t>
            </a:r>
          </a:p>
          <a:p>
            <a:pPr algn="just">
              <a:lnSpc>
                <a:spcPts val="3847"/>
              </a:lnSpc>
              <a:spcBef>
                <a:spcPct val="0"/>
              </a:spcBef>
            </a:pPr>
          </a:p>
        </p:txBody>
      </p:sp>
      <p:sp>
        <p:nvSpPr>
          <p:cNvPr name="TextBox 5" id="5"/>
          <p:cNvSpPr txBox="true"/>
          <p:nvPr/>
        </p:nvSpPr>
        <p:spPr>
          <a:xfrm rot="0">
            <a:off x="9615723" y="2468115"/>
            <a:ext cx="8163844" cy="540385"/>
          </a:xfrm>
          <a:prstGeom prst="rect">
            <a:avLst/>
          </a:prstGeom>
        </p:spPr>
        <p:txBody>
          <a:bodyPr anchor="t" rtlCol="false" tIns="0" lIns="0" bIns="0" rIns="0">
            <a:spAutoFit/>
          </a:bodyPr>
          <a:lstStyle/>
          <a:p>
            <a:pPr algn="ctr">
              <a:lnSpc>
                <a:spcPts val="4339"/>
              </a:lnSpc>
            </a:pPr>
            <a:r>
              <a:rPr lang="en-US" spc="30" u="sng" sz="3099">
                <a:solidFill>
                  <a:srgbClr val="FFFFFF"/>
                </a:solidFill>
                <a:latin typeface="Muli Regular"/>
              </a:rPr>
              <a:t>IMAGE DENOISING HYPERPARAMETERS</a:t>
            </a:r>
          </a:p>
        </p:txBody>
      </p:sp>
      <p:sp>
        <p:nvSpPr>
          <p:cNvPr name="TextBox 6" id="6"/>
          <p:cNvSpPr txBox="true"/>
          <p:nvPr/>
        </p:nvSpPr>
        <p:spPr>
          <a:xfrm rot="0">
            <a:off x="9757614" y="3676396"/>
            <a:ext cx="4283035" cy="2419858"/>
          </a:xfrm>
          <a:prstGeom prst="rect">
            <a:avLst/>
          </a:prstGeom>
        </p:spPr>
        <p:txBody>
          <a:bodyPr anchor="t" rtlCol="false" tIns="0" lIns="0" bIns="0" rIns="0">
            <a:spAutoFit/>
          </a:bodyPr>
          <a:lstStyle/>
          <a:p>
            <a:pPr algn="just">
              <a:lnSpc>
                <a:spcPts val="3848"/>
              </a:lnSpc>
            </a:pPr>
            <a:r>
              <a:rPr lang="en-US" sz="2960">
                <a:solidFill>
                  <a:srgbClr val="FFFFFF"/>
                </a:solidFill>
                <a:latin typeface="Muli Bold"/>
              </a:rPr>
              <a:t>LOSS=["MSE"],</a:t>
            </a:r>
          </a:p>
          <a:p>
            <a:pPr algn="just">
              <a:lnSpc>
                <a:spcPts val="3848"/>
              </a:lnSpc>
              <a:spcBef>
                <a:spcPct val="0"/>
              </a:spcBef>
            </a:pPr>
            <a:r>
              <a:rPr lang="en-US" sz="2960">
                <a:solidFill>
                  <a:srgbClr val="FFFFFF"/>
                </a:solidFill>
                <a:latin typeface="Muli Bold"/>
              </a:rPr>
              <a:t>LEARNING_RATE=1E-3,</a:t>
            </a:r>
          </a:p>
          <a:p>
            <a:pPr algn="just">
              <a:lnSpc>
                <a:spcPts val="3848"/>
              </a:lnSpc>
              <a:spcBef>
                <a:spcPct val="0"/>
              </a:spcBef>
            </a:pPr>
            <a:r>
              <a:rPr lang="en-US" sz="2960">
                <a:solidFill>
                  <a:srgbClr val="FFFFFF"/>
                </a:solidFill>
                <a:latin typeface="Muli Bold"/>
              </a:rPr>
              <a:t>BETA_1=0.9,</a:t>
            </a:r>
          </a:p>
          <a:p>
            <a:pPr algn="just">
              <a:lnSpc>
                <a:spcPts val="3848"/>
              </a:lnSpc>
              <a:spcBef>
                <a:spcPct val="0"/>
              </a:spcBef>
            </a:pPr>
            <a:r>
              <a:rPr lang="en-US" sz="2960">
                <a:solidFill>
                  <a:srgbClr val="FFFFFF"/>
                </a:solidFill>
                <a:latin typeface="Muli Bold"/>
              </a:rPr>
              <a:t>BETA_2=0.999,</a:t>
            </a:r>
          </a:p>
          <a:p>
            <a:pPr algn="just">
              <a:lnSpc>
                <a:spcPts val="3848"/>
              </a:lnSpc>
              <a:spcBef>
                <a:spcPct val="0"/>
              </a:spcBef>
            </a:pPr>
            <a:r>
              <a:rPr lang="en-US" sz="2960">
                <a:solidFill>
                  <a:srgbClr val="FFFFFF"/>
                </a:solidFill>
                <a:latin typeface="Muli Bold"/>
              </a:rPr>
              <a:t>EPSILON=1E-07,</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899275"/>
            <a:ext cx="8115300" cy="910131"/>
          </a:xfrm>
          <a:prstGeom prst="rect">
            <a:avLst/>
          </a:prstGeom>
        </p:spPr>
        <p:txBody>
          <a:bodyPr anchor="t" rtlCol="false" tIns="0" lIns="0" bIns="0" rIns="0">
            <a:spAutoFit/>
          </a:bodyPr>
          <a:lstStyle/>
          <a:p>
            <a:pPr>
              <a:lnSpc>
                <a:spcPts val="7279"/>
              </a:lnSpc>
            </a:pPr>
            <a:r>
              <a:rPr lang="en-US" u="sng" sz="5599">
                <a:solidFill>
                  <a:srgbClr val="FFFFFF"/>
                </a:solidFill>
                <a:latin typeface="Muli Bold"/>
              </a:rPr>
              <a:t>APPROACH</a:t>
            </a:r>
          </a:p>
        </p:txBody>
      </p:sp>
      <p:grpSp>
        <p:nvGrpSpPr>
          <p:cNvPr name="Group 3" id="3"/>
          <p:cNvGrpSpPr/>
          <p:nvPr/>
        </p:nvGrpSpPr>
        <p:grpSpPr>
          <a:xfrm rot="0">
            <a:off x="855809" y="3716460"/>
            <a:ext cx="5568236" cy="4943670"/>
            <a:chOff x="0" y="0"/>
            <a:chExt cx="7424315" cy="6591560"/>
          </a:xfrm>
        </p:grpSpPr>
        <p:sp>
          <p:nvSpPr>
            <p:cNvPr name="TextBox 4" id="4"/>
            <p:cNvSpPr txBox="true"/>
            <p:nvPr/>
          </p:nvSpPr>
          <p:spPr>
            <a:xfrm rot="0">
              <a:off x="0" y="1755189"/>
              <a:ext cx="7424315" cy="4836371"/>
            </a:xfrm>
            <a:prstGeom prst="rect">
              <a:avLst/>
            </a:prstGeom>
          </p:spPr>
          <p:txBody>
            <a:bodyPr anchor="t" rtlCol="false" tIns="0" lIns="0" bIns="0" rIns="0">
              <a:spAutoFit/>
            </a:bodyPr>
            <a:lstStyle/>
            <a:p>
              <a:pPr algn="just">
                <a:lnSpc>
                  <a:spcPts val="3640"/>
                </a:lnSpc>
              </a:pPr>
              <a:r>
                <a:rPr lang="en-US" sz="2600">
                  <a:solidFill>
                    <a:srgbClr val="FFFFFF"/>
                  </a:solidFill>
                  <a:latin typeface="Muli Regular"/>
                </a:rPr>
                <a:t>Before moving to single image super image resolution it is important to work with comparitevly simpler models in order to understand the mechanism behind more complex models. Image denoising aims at reducing any noise from the image. </a:t>
              </a:r>
            </a:p>
            <a:p>
              <a:pPr algn="just">
                <a:lnSpc>
                  <a:spcPts val="3640"/>
                </a:lnSpc>
              </a:pPr>
            </a:p>
          </p:txBody>
        </p:sp>
        <p:grpSp>
          <p:nvGrpSpPr>
            <p:cNvPr name="Group 5" id="5"/>
            <p:cNvGrpSpPr/>
            <p:nvPr/>
          </p:nvGrpSpPr>
          <p:grpSpPr>
            <a:xfrm rot="0">
              <a:off x="0" y="0"/>
              <a:ext cx="1194059" cy="1192149"/>
              <a:chOff x="0" y="0"/>
              <a:chExt cx="6350000" cy="6339840"/>
            </a:xfrm>
          </p:grpSpPr>
          <p:sp>
            <p:nvSpPr>
              <p:cNvPr name="Freeform 6" id="6"/>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grpSp>
      <p:grpSp>
        <p:nvGrpSpPr>
          <p:cNvPr name="Group 7" id="7"/>
          <p:cNvGrpSpPr/>
          <p:nvPr/>
        </p:nvGrpSpPr>
        <p:grpSpPr>
          <a:xfrm rot="0">
            <a:off x="6778908" y="3716460"/>
            <a:ext cx="6191928" cy="5650318"/>
            <a:chOff x="0" y="0"/>
            <a:chExt cx="8255903" cy="7533757"/>
          </a:xfrm>
        </p:grpSpPr>
        <p:grpSp>
          <p:nvGrpSpPr>
            <p:cNvPr name="Group 8" id="8"/>
            <p:cNvGrpSpPr>
              <a:grpSpLocks noChangeAspect="true"/>
            </p:cNvGrpSpPr>
            <p:nvPr/>
          </p:nvGrpSpPr>
          <p:grpSpPr>
            <a:xfrm rot="0">
              <a:off x="0" y="0"/>
              <a:ext cx="1116332" cy="1116332"/>
              <a:chOff x="6705600" y="1371600"/>
              <a:chExt cx="10972800" cy="10972800"/>
            </a:xfrm>
          </p:grpSpPr>
          <p:sp>
            <p:nvSpPr>
              <p:cNvPr name="Freeform 9" id="9"/>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34B67C"/>
              </a:solidFill>
            </p:spPr>
          </p:sp>
        </p:grpSp>
        <p:sp>
          <p:nvSpPr>
            <p:cNvPr name="TextBox 10" id="10"/>
            <p:cNvSpPr txBox="true"/>
            <p:nvPr/>
          </p:nvSpPr>
          <p:spPr>
            <a:xfrm rot="0">
              <a:off x="0" y="1603750"/>
              <a:ext cx="8255903" cy="5930007"/>
            </a:xfrm>
            <a:prstGeom prst="rect">
              <a:avLst/>
            </a:prstGeom>
          </p:spPr>
          <p:txBody>
            <a:bodyPr anchor="t" rtlCol="false" tIns="0" lIns="0" bIns="0" rIns="0">
              <a:spAutoFit/>
            </a:bodyPr>
            <a:lstStyle/>
            <a:p>
              <a:pPr algn="just">
                <a:lnSpc>
                  <a:spcPts val="3580"/>
                </a:lnSpc>
              </a:pPr>
              <a:r>
                <a:rPr lang="en-US" sz="2557">
                  <a:solidFill>
                    <a:srgbClr val="FFFFFF"/>
                  </a:solidFill>
                  <a:latin typeface="Muli Regular"/>
                </a:rPr>
                <a:t>We have recreated the paper on DNCNN which relates to image denoising. The noise has been introduced by us. The noise introduced is gaussian in nature. Our model as shown in results slide helps in reducing the noise which exists inside the image. The accuracy we have achieved is around 80 percent which is good for day to day usage.</a:t>
              </a:r>
            </a:p>
            <a:p>
              <a:pPr>
                <a:lnSpc>
                  <a:spcPts val="3580"/>
                </a:lnSpc>
              </a:pPr>
            </a:p>
          </p:txBody>
        </p:sp>
      </p:grpSp>
      <p:grpSp>
        <p:nvGrpSpPr>
          <p:cNvPr name="Group 11" id="11"/>
          <p:cNvGrpSpPr/>
          <p:nvPr/>
        </p:nvGrpSpPr>
        <p:grpSpPr>
          <a:xfrm rot="0">
            <a:off x="13628197" y="3830156"/>
            <a:ext cx="4466057" cy="4316893"/>
            <a:chOff x="0" y="0"/>
            <a:chExt cx="5954743" cy="5755858"/>
          </a:xfrm>
        </p:grpSpPr>
        <p:sp>
          <p:nvSpPr>
            <p:cNvPr name="AutoShape 12" id="12"/>
            <p:cNvSpPr/>
            <p:nvPr/>
          </p:nvSpPr>
          <p:spPr>
            <a:xfrm rot="0">
              <a:off x="0" y="0"/>
              <a:ext cx="1194059" cy="1199650"/>
            </a:xfrm>
            <a:prstGeom prst="rect">
              <a:avLst/>
            </a:prstGeom>
            <a:solidFill>
              <a:srgbClr val="FCBE04"/>
            </a:solidFill>
          </p:spPr>
        </p:sp>
        <p:sp>
          <p:nvSpPr>
            <p:cNvPr name="TextBox 13" id="13"/>
            <p:cNvSpPr txBox="true"/>
            <p:nvPr/>
          </p:nvSpPr>
          <p:spPr>
            <a:xfrm rot="0">
              <a:off x="0" y="1703500"/>
              <a:ext cx="5954743" cy="4052358"/>
            </a:xfrm>
            <a:prstGeom prst="rect">
              <a:avLst/>
            </a:prstGeom>
          </p:spPr>
          <p:txBody>
            <a:bodyPr anchor="t" rtlCol="false" tIns="0" lIns="0" bIns="0" rIns="0">
              <a:spAutoFit/>
            </a:bodyPr>
            <a:lstStyle/>
            <a:p>
              <a:pPr algn="just">
                <a:lnSpc>
                  <a:spcPts val="3500"/>
                </a:lnSpc>
              </a:pPr>
              <a:r>
                <a:rPr lang="en-US" sz="2500">
                  <a:solidFill>
                    <a:srgbClr val="FFFFFF"/>
                  </a:solidFill>
                  <a:latin typeface="Muli Regular"/>
                </a:rPr>
                <a:t>Next we have created the paper on SRCNN which is the most basic paper which aims at super resolution. The model of which has been attached in the previous slide. </a:t>
              </a:r>
            </a:p>
            <a:p>
              <a:pPr>
                <a:lnSpc>
                  <a:spcPts val="3500"/>
                </a:lnSpc>
              </a:pPr>
            </a:p>
          </p:txBody>
        </p:sp>
      </p:grpSp>
      <p:sp>
        <p:nvSpPr>
          <p:cNvPr name="TextBox 14" id="14"/>
          <p:cNvSpPr txBox="true"/>
          <p:nvPr/>
        </p:nvSpPr>
        <p:spPr>
          <a:xfrm rot="0">
            <a:off x="1028700" y="2163281"/>
            <a:ext cx="12599497" cy="1666875"/>
          </a:xfrm>
          <a:prstGeom prst="rect">
            <a:avLst/>
          </a:prstGeom>
        </p:spPr>
        <p:txBody>
          <a:bodyPr anchor="t" rtlCol="false" tIns="0" lIns="0" bIns="0" rIns="0">
            <a:spAutoFit/>
          </a:bodyPr>
          <a:lstStyle/>
          <a:p>
            <a:pPr algn="just">
              <a:lnSpc>
                <a:spcPts val="3360"/>
              </a:lnSpc>
            </a:pPr>
            <a:r>
              <a:rPr lang="en-US" sz="2800">
                <a:solidFill>
                  <a:srgbClr val="FFFFFF"/>
                </a:solidFill>
                <a:latin typeface="Muli Regular"/>
              </a:rPr>
              <a:t>Till now we have implemented the models from two different papers. </a:t>
            </a:r>
          </a:p>
          <a:p>
            <a:pPr algn="just">
              <a:lnSpc>
                <a:spcPts val="3360"/>
              </a:lnSpc>
            </a:pPr>
            <a:r>
              <a:rPr lang="en-US" sz="2800">
                <a:solidFill>
                  <a:srgbClr val="FFFFFF"/>
                </a:solidFill>
                <a:latin typeface="Arimo"/>
              </a:rPr>
              <a:t>1. Image Denoising</a:t>
            </a:r>
          </a:p>
          <a:p>
            <a:pPr algn="just">
              <a:lnSpc>
                <a:spcPts val="3360"/>
              </a:lnSpc>
            </a:pPr>
            <a:r>
              <a:rPr lang="en-US" sz="2800">
                <a:solidFill>
                  <a:srgbClr val="FFFFFF"/>
                </a:solidFill>
                <a:latin typeface="Arimo"/>
              </a:rPr>
              <a:t>2. SRCNN (Super resolution using convolutional neural network).</a:t>
            </a:r>
          </a:p>
          <a:p>
            <a:pPr algn="just">
              <a:lnSpc>
                <a:spcPts val="33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461414" y="2255670"/>
            <a:ext cx="2926045" cy="6295928"/>
          </a:xfrm>
          <a:prstGeom prst="rect">
            <a:avLst/>
          </a:prstGeom>
        </p:spPr>
      </p:pic>
      <p:sp>
        <p:nvSpPr>
          <p:cNvPr name="AutoShape 3" id="3"/>
          <p:cNvSpPr/>
          <p:nvPr/>
        </p:nvSpPr>
        <p:spPr>
          <a:xfrm rot="0">
            <a:off x="4387459" y="3166537"/>
            <a:ext cx="517101" cy="0"/>
          </a:xfrm>
          <a:prstGeom prst="line">
            <a:avLst/>
          </a:prstGeom>
          <a:ln cap="rnd" w="47625">
            <a:solidFill>
              <a:srgbClr val="FFFFFF"/>
            </a:solidFill>
            <a:prstDash val="solid"/>
            <a:headEnd type="none" len="sm" w="sm"/>
            <a:tailEnd type="arrow" len="sm" w="med"/>
          </a:ln>
        </p:spPr>
      </p:sp>
      <p:sp>
        <p:nvSpPr>
          <p:cNvPr name="AutoShape 4" id="4"/>
          <p:cNvSpPr/>
          <p:nvPr/>
        </p:nvSpPr>
        <p:spPr>
          <a:xfrm rot="0">
            <a:off x="4387459" y="5577894"/>
            <a:ext cx="517101" cy="0"/>
          </a:xfrm>
          <a:prstGeom prst="line">
            <a:avLst/>
          </a:prstGeom>
          <a:ln cap="rnd" w="47625">
            <a:solidFill>
              <a:srgbClr val="FFFFFF"/>
            </a:solidFill>
            <a:prstDash val="solid"/>
            <a:headEnd type="none" len="sm" w="sm"/>
            <a:tailEnd type="arrow" len="sm" w="med"/>
          </a:ln>
        </p:spPr>
      </p:sp>
      <p:sp>
        <p:nvSpPr>
          <p:cNvPr name="AutoShape 5" id="5"/>
          <p:cNvSpPr/>
          <p:nvPr/>
        </p:nvSpPr>
        <p:spPr>
          <a:xfrm rot="0">
            <a:off x="4387459" y="7661697"/>
            <a:ext cx="517101" cy="0"/>
          </a:xfrm>
          <a:prstGeom prst="line">
            <a:avLst/>
          </a:prstGeom>
          <a:ln cap="rnd" w="47625">
            <a:solidFill>
              <a:srgbClr val="FFFFFF"/>
            </a:solidFill>
            <a:prstDash val="solid"/>
            <a:headEnd type="none" len="sm" w="sm"/>
            <a:tailEnd type="arrow" len="sm" w="med"/>
          </a:ln>
        </p:spPr>
      </p:sp>
      <p:pic>
        <p:nvPicPr>
          <p:cNvPr name="Picture 6" id="6"/>
          <p:cNvPicPr>
            <a:picLocks noChangeAspect="true"/>
          </p:cNvPicPr>
          <p:nvPr/>
        </p:nvPicPr>
        <p:blipFill>
          <a:blip r:embed="rId3"/>
          <a:srcRect l="0" t="0" r="0" b="0"/>
          <a:stretch>
            <a:fillRect/>
          </a:stretch>
        </p:blipFill>
        <p:spPr>
          <a:xfrm flipH="false" flipV="false" rot="0">
            <a:off x="7868547" y="2956178"/>
            <a:ext cx="10198940" cy="2878892"/>
          </a:xfrm>
          <a:prstGeom prst="rect">
            <a:avLst/>
          </a:prstGeom>
        </p:spPr>
      </p:pic>
      <p:sp>
        <p:nvSpPr>
          <p:cNvPr name="TextBox 7" id="7"/>
          <p:cNvSpPr txBox="true"/>
          <p:nvPr/>
        </p:nvSpPr>
        <p:spPr>
          <a:xfrm rot="0">
            <a:off x="-2728507" y="971550"/>
            <a:ext cx="11305888" cy="909955"/>
          </a:xfrm>
          <a:prstGeom prst="rect">
            <a:avLst/>
          </a:prstGeom>
        </p:spPr>
        <p:txBody>
          <a:bodyPr anchor="t" rtlCol="false" tIns="0" lIns="0" bIns="0" rIns="0">
            <a:spAutoFit/>
          </a:bodyPr>
          <a:lstStyle/>
          <a:p>
            <a:pPr algn="ctr">
              <a:lnSpc>
                <a:spcPts val="7280"/>
              </a:lnSpc>
            </a:pPr>
            <a:r>
              <a:rPr lang="en-US" u="sng" sz="5600">
                <a:solidFill>
                  <a:srgbClr val="FFFFFF"/>
                </a:solidFill>
                <a:latin typeface="Muli Bold"/>
              </a:rPr>
              <a:t>RESULTS</a:t>
            </a:r>
          </a:p>
        </p:txBody>
      </p:sp>
      <p:sp>
        <p:nvSpPr>
          <p:cNvPr name="TextBox 8" id="8"/>
          <p:cNvSpPr txBox="true"/>
          <p:nvPr/>
        </p:nvSpPr>
        <p:spPr>
          <a:xfrm rot="0">
            <a:off x="12968017" y="2265195"/>
            <a:ext cx="12599497" cy="409575"/>
          </a:xfrm>
          <a:prstGeom prst="rect">
            <a:avLst/>
          </a:prstGeom>
        </p:spPr>
        <p:txBody>
          <a:bodyPr anchor="t" rtlCol="false" tIns="0" lIns="0" bIns="0" rIns="0">
            <a:spAutoFit/>
          </a:bodyPr>
          <a:lstStyle/>
          <a:p>
            <a:pPr algn="just">
              <a:lnSpc>
                <a:spcPts val="3360"/>
              </a:lnSpc>
            </a:pPr>
            <a:r>
              <a:rPr lang="en-US" sz="2800">
                <a:solidFill>
                  <a:srgbClr val="FFFFFF"/>
                </a:solidFill>
                <a:latin typeface="Muli Regular"/>
              </a:rPr>
              <a:t>Image Resolution SRCNN</a:t>
            </a:r>
          </a:p>
        </p:txBody>
      </p:sp>
      <p:sp>
        <p:nvSpPr>
          <p:cNvPr name="TextBox 9" id="9"/>
          <p:cNvSpPr txBox="true"/>
          <p:nvPr/>
        </p:nvSpPr>
        <p:spPr>
          <a:xfrm rot="0">
            <a:off x="4904560" y="2990324"/>
            <a:ext cx="2442166" cy="409575"/>
          </a:xfrm>
          <a:prstGeom prst="rect">
            <a:avLst/>
          </a:prstGeom>
        </p:spPr>
        <p:txBody>
          <a:bodyPr anchor="t" rtlCol="false" tIns="0" lIns="0" bIns="0" rIns="0">
            <a:spAutoFit/>
          </a:bodyPr>
          <a:lstStyle/>
          <a:p>
            <a:pPr algn="just">
              <a:lnSpc>
                <a:spcPts val="3360"/>
              </a:lnSpc>
            </a:pPr>
            <a:r>
              <a:rPr lang="en-US" sz="2800">
                <a:solidFill>
                  <a:srgbClr val="FFFFFF"/>
                </a:solidFill>
                <a:latin typeface="Muli Regular"/>
              </a:rPr>
              <a:t>Noisy Image</a:t>
            </a:r>
          </a:p>
        </p:txBody>
      </p:sp>
      <p:sp>
        <p:nvSpPr>
          <p:cNvPr name="TextBox 10" id="10"/>
          <p:cNvSpPr txBox="true"/>
          <p:nvPr/>
        </p:nvSpPr>
        <p:spPr>
          <a:xfrm rot="0">
            <a:off x="4904560" y="5425494"/>
            <a:ext cx="2442166" cy="409575"/>
          </a:xfrm>
          <a:prstGeom prst="rect">
            <a:avLst/>
          </a:prstGeom>
        </p:spPr>
        <p:txBody>
          <a:bodyPr anchor="t" rtlCol="false" tIns="0" lIns="0" bIns="0" rIns="0">
            <a:spAutoFit/>
          </a:bodyPr>
          <a:lstStyle/>
          <a:p>
            <a:pPr algn="just">
              <a:lnSpc>
                <a:spcPts val="3360"/>
              </a:lnSpc>
            </a:pPr>
            <a:r>
              <a:rPr lang="en-US" sz="2800">
                <a:solidFill>
                  <a:srgbClr val="FFFFFF"/>
                </a:solidFill>
                <a:latin typeface="Muli Regular"/>
              </a:rPr>
              <a:t>Clean Image</a:t>
            </a:r>
          </a:p>
        </p:txBody>
      </p:sp>
      <p:sp>
        <p:nvSpPr>
          <p:cNvPr name="TextBox 11" id="11"/>
          <p:cNvSpPr txBox="true"/>
          <p:nvPr/>
        </p:nvSpPr>
        <p:spPr>
          <a:xfrm rot="0">
            <a:off x="4904560" y="7461672"/>
            <a:ext cx="5194126" cy="409575"/>
          </a:xfrm>
          <a:prstGeom prst="rect">
            <a:avLst/>
          </a:prstGeom>
        </p:spPr>
        <p:txBody>
          <a:bodyPr anchor="t" rtlCol="false" tIns="0" lIns="0" bIns="0" rIns="0">
            <a:spAutoFit/>
          </a:bodyPr>
          <a:lstStyle/>
          <a:p>
            <a:pPr algn="just">
              <a:lnSpc>
                <a:spcPts val="3360"/>
              </a:lnSpc>
            </a:pPr>
            <a:r>
              <a:rPr lang="en-US" sz="2800">
                <a:solidFill>
                  <a:srgbClr val="FFFFFF"/>
                </a:solidFill>
                <a:latin typeface="Muli Regular"/>
              </a:rPr>
              <a:t>Model Predicted Image</a:t>
            </a:r>
          </a:p>
        </p:txBody>
      </p:sp>
      <p:sp>
        <p:nvSpPr>
          <p:cNvPr name="TextBox 12" id="12"/>
          <p:cNvSpPr txBox="true"/>
          <p:nvPr/>
        </p:nvSpPr>
        <p:spPr>
          <a:xfrm rot="0">
            <a:off x="9144000" y="6438673"/>
            <a:ext cx="8566119" cy="2360322"/>
          </a:xfrm>
          <a:prstGeom prst="rect">
            <a:avLst/>
          </a:prstGeom>
        </p:spPr>
        <p:txBody>
          <a:bodyPr anchor="t" rtlCol="false" tIns="0" lIns="0" bIns="0" rIns="0">
            <a:spAutoFit/>
          </a:bodyPr>
          <a:lstStyle/>
          <a:p>
            <a:pPr algn="just" marL="533264" indent="-266632" lvl="1">
              <a:lnSpc>
                <a:spcPts val="3803"/>
              </a:lnSpc>
              <a:buFont typeface="Arial"/>
              <a:buChar char="•"/>
            </a:pPr>
            <a:r>
              <a:rPr lang="en-US" sz="2469">
                <a:solidFill>
                  <a:srgbClr val="FFFFFF"/>
                </a:solidFill>
                <a:latin typeface="Muli Regular"/>
              </a:rPr>
              <a:t>We were able up to remove 70-80 percent of noise from the noisy image.</a:t>
            </a:r>
          </a:p>
          <a:p>
            <a:pPr algn="just" marL="533264" indent="-266632" lvl="1">
              <a:lnSpc>
                <a:spcPts val="3803"/>
              </a:lnSpc>
              <a:buFont typeface="Arial"/>
              <a:buChar char="•"/>
            </a:pPr>
            <a:r>
              <a:rPr lang="en-US" sz="2469">
                <a:solidFill>
                  <a:srgbClr val="FFFFFF"/>
                </a:solidFill>
                <a:latin typeface="Arimo"/>
              </a:rPr>
              <a:t>Minimum Square error was found to be minimum for SRCNN model in comparison between the SRCNN model and Bicubic interpolated model.</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272303" y="2480677"/>
            <a:ext cx="4466057" cy="4176028"/>
            <a:chOff x="0" y="0"/>
            <a:chExt cx="5954743" cy="5568037"/>
          </a:xfrm>
        </p:grpSpPr>
        <p:sp>
          <p:nvSpPr>
            <p:cNvPr name="TextBox 3" id="3"/>
            <p:cNvSpPr txBox="true"/>
            <p:nvPr/>
          </p:nvSpPr>
          <p:spPr>
            <a:xfrm rot="0">
              <a:off x="0" y="1515679"/>
              <a:ext cx="5954743" cy="4052358"/>
            </a:xfrm>
            <a:prstGeom prst="rect">
              <a:avLst/>
            </a:prstGeom>
          </p:spPr>
          <p:txBody>
            <a:bodyPr anchor="t" rtlCol="false" tIns="0" lIns="0" bIns="0" rIns="0">
              <a:spAutoFit/>
            </a:bodyPr>
            <a:lstStyle/>
            <a:p>
              <a:pPr>
                <a:lnSpc>
                  <a:spcPts val="3500"/>
                </a:lnSpc>
              </a:pPr>
              <a:r>
                <a:rPr lang="en-US" u="sng" sz="2500">
                  <a:solidFill>
                    <a:srgbClr val="FFFFFF"/>
                  </a:solidFill>
                  <a:latin typeface="Muli Regular"/>
                </a:rPr>
                <a:t>Shail Patel</a:t>
              </a:r>
            </a:p>
            <a:p>
              <a:pPr>
                <a:lnSpc>
                  <a:spcPts val="3500"/>
                </a:lnSpc>
              </a:pPr>
              <a:r>
                <a:rPr lang="en-US" sz="2500">
                  <a:solidFill>
                    <a:srgbClr val="FFFFFF"/>
                  </a:solidFill>
                  <a:latin typeface="Muli Regular"/>
                </a:rPr>
                <a:t>Working with the code. Implementing models as interpreted by Sahil. Producing user friendly outputs. Understanding the research paper.</a:t>
              </a:r>
            </a:p>
          </p:txBody>
        </p:sp>
        <p:grpSp>
          <p:nvGrpSpPr>
            <p:cNvPr name="Group 4" id="4"/>
            <p:cNvGrpSpPr/>
            <p:nvPr/>
          </p:nvGrpSpPr>
          <p:grpSpPr>
            <a:xfrm rot="0">
              <a:off x="0" y="0"/>
              <a:ext cx="1194059" cy="1192149"/>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grpSp>
      <p:grpSp>
        <p:nvGrpSpPr>
          <p:cNvPr name="Group 6" id="6"/>
          <p:cNvGrpSpPr/>
          <p:nvPr/>
        </p:nvGrpSpPr>
        <p:grpSpPr>
          <a:xfrm rot="0">
            <a:off x="4468889" y="4029620"/>
            <a:ext cx="4466057" cy="5254170"/>
            <a:chOff x="0" y="0"/>
            <a:chExt cx="5954743" cy="7005561"/>
          </a:xfrm>
        </p:grpSpPr>
        <p:grpSp>
          <p:nvGrpSpPr>
            <p:cNvPr name="Group 7" id="7"/>
            <p:cNvGrpSpPr>
              <a:grpSpLocks noChangeAspect="true"/>
            </p:cNvGrpSpPr>
            <p:nvPr/>
          </p:nvGrpSpPr>
          <p:grpSpPr>
            <a:xfrm rot="0">
              <a:off x="0" y="0"/>
              <a:ext cx="1183764" cy="1183764"/>
              <a:chOff x="6705600" y="1371600"/>
              <a:chExt cx="10972800" cy="10972800"/>
            </a:xfrm>
          </p:grpSpPr>
          <p:sp>
            <p:nvSpPr>
              <p:cNvPr name="Freeform 8" id="8"/>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34B67C"/>
              </a:solidFill>
            </p:spPr>
          </p:sp>
        </p:grpSp>
        <p:sp>
          <p:nvSpPr>
            <p:cNvPr name="TextBox 9" id="9"/>
            <p:cNvSpPr txBox="true"/>
            <p:nvPr/>
          </p:nvSpPr>
          <p:spPr>
            <a:xfrm rot="0">
              <a:off x="0" y="1784802"/>
              <a:ext cx="5954743" cy="5220758"/>
            </a:xfrm>
            <a:prstGeom prst="rect">
              <a:avLst/>
            </a:prstGeom>
          </p:spPr>
          <p:txBody>
            <a:bodyPr anchor="t" rtlCol="false" tIns="0" lIns="0" bIns="0" rIns="0">
              <a:spAutoFit/>
            </a:bodyPr>
            <a:lstStyle/>
            <a:p>
              <a:pPr>
                <a:lnSpc>
                  <a:spcPts val="3500"/>
                </a:lnSpc>
              </a:pPr>
              <a:r>
                <a:rPr lang="en-US" u="sng" sz="2500">
                  <a:solidFill>
                    <a:srgbClr val="FFFFFF"/>
                  </a:solidFill>
                  <a:latin typeface="Muli Regular"/>
                </a:rPr>
                <a:t>Varun Deliwala</a:t>
              </a:r>
            </a:p>
            <a:p>
              <a:pPr>
                <a:lnSpc>
                  <a:spcPts val="3500"/>
                </a:lnSpc>
              </a:pPr>
              <a:r>
                <a:rPr lang="en-US" sz="2500">
                  <a:solidFill>
                    <a:srgbClr val="FFFFFF"/>
                  </a:solidFill>
                  <a:latin typeface="Muli Regular"/>
                </a:rPr>
                <a:t>Getting the dataset required for model training. Selecting out of all the available datasets which dataset would be compatible as well as feasible with google colab. Understanding the research paper.</a:t>
              </a:r>
            </a:p>
          </p:txBody>
        </p:sp>
      </p:grpSp>
      <p:grpSp>
        <p:nvGrpSpPr>
          <p:cNvPr name="Group 10" id="10"/>
          <p:cNvGrpSpPr/>
          <p:nvPr/>
        </p:nvGrpSpPr>
        <p:grpSpPr>
          <a:xfrm rot="0">
            <a:off x="8934947" y="2065387"/>
            <a:ext cx="4466057" cy="4591318"/>
            <a:chOff x="0" y="0"/>
            <a:chExt cx="5954743" cy="6121757"/>
          </a:xfrm>
        </p:grpSpPr>
        <p:sp>
          <p:nvSpPr>
            <p:cNvPr name="AutoShape 11" id="11"/>
            <p:cNvSpPr/>
            <p:nvPr/>
          </p:nvSpPr>
          <p:spPr>
            <a:xfrm rot="0">
              <a:off x="0" y="0"/>
              <a:ext cx="1194059" cy="1199650"/>
            </a:xfrm>
            <a:prstGeom prst="rect">
              <a:avLst/>
            </a:prstGeom>
            <a:solidFill>
              <a:srgbClr val="FCBE04"/>
            </a:solidFill>
          </p:spPr>
        </p:sp>
        <p:sp>
          <p:nvSpPr>
            <p:cNvPr name="TextBox 12" id="12"/>
            <p:cNvSpPr txBox="true"/>
            <p:nvPr/>
          </p:nvSpPr>
          <p:spPr>
            <a:xfrm rot="0">
              <a:off x="0" y="1485199"/>
              <a:ext cx="5954743" cy="4636558"/>
            </a:xfrm>
            <a:prstGeom prst="rect">
              <a:avLst/>
            </a:prstGeom>
          </p:spPr>
          <p:txBody>
            <a:bodyPr anchor="t" rtlCol="false" tIns="0" lIns="0" bIns="0" rIns="0">
              <a:spAutoFit/>
            </a:bodyPr>
            <a:lstStyle/>
            <a:p>
              <a:pPr>
                <a:lnSpc>
                  <a:spcPts val="3500"/>
                </a:lnSpc>
              </a:pPr>
              <a:r>
                <a:rPr lang="en-US" u="sng" sz="2500">
                  <a:solidFill>
                    <a:srgbClr val="FFFFFF"/>
                  </a:solidFill>
                  <a:latin typeface="Muli Regular"/>
                </a:rPr>
                <a:t>Sahil Miskeen</a:t>
              </a:r>
            </a:p>
            <a:p>
              <a:pPr>
                <a:lnSpc>
                  <a:spcPts val="3500"/>
                </a:lnSpc>
              </a:pPr>
              <a:r>
                <a:rPr lang="en-US" sz="2500">
                  <a:solidFill>
                    <a:srgbClr val="FFFFFF"/>
                  </a:solidFill>
                  <a:latin typeface="Muli Regular"/>
                </a:rPr>
                <a:t>Interpreting models (as required) from the papers which have been implemented by us on real life images. Understanding the research paper. </a:t>
              </a:r>
            </a:p>
            <a:p>
              <a:pPr>
                <a:lnSpc>
                  <a:spcPts val="3500"/>
                </a:lnSpc>
              </a:pPr>
            </a:p>
          </p:txBody>
        </p:sp>
      </p:grpSp>
      <p:sp>
        <p:nvSpPr>
          <p:cNvPr name="TextBox 13" id="13"/>
          <p:cNvSpPr txBox="true"/>
          <p:nvPr/>
        </p:nvSpPr>
        <p:spPr>
          <a:xfrm rot="0">
            <a:off x="1028700" y="899275"/>
            <a:ext cx="8818216" cy="910131"/>
          </a:xfrm>
          <a:prstGeom prst="rect">
            <a:avLst/>
          </a:prstGeom>
        </p:spPr>
        <p:txBody>
          <a:bodyPr anchor="t" rtlCol="false" tIns="0" lIns="0" bIns="0" rIns="0">
            <a:spAutoFit/>
          </a:bodyPr>
          <a:lstStyle/>
          <a:p>
            <a:pPr>
              <a:lnSpc>
                <a:spcPts val="7279"/>
              </a:lnSpc>
            </a:pPr>
            <a:r>
              <a:rPr lang="en-US" u="sng" sz="5599">
                <a:solidFill>
                  <a:srgbClr val="FFFFFF"/>
                </a:solidFill>
                <a:latin typeface="Muli Bold"/>
              </a:rPr>
              <a:t>ROLE OF EACH MEMBER</a:t>
            </a:r>
          </a:p>
        </p:txBody>
      </p:sp>
      <p:grpSp>
        <p:nvGrpSpPr>
          <p:cNvPr name="Group 14" id="14"/>
          <p:cNvGrpSpPr/>
          <p:nvPr/>
        </p:nvGrpSpPr>
        <p:grpSpPr>
          <a:xfrm rot="0">
            <a:off x="13602997" y="4029620"/>
            <a:ext cx="4466057" cy="3800903"/>
            <a:chOff x="0" y="0"/>
            <a:chExt cx="5954743" cy="5067870"/>
          </a:xfrm>
        </p:grpSpPr>
        <p:grpSp>
          <p:nvGrpSpPr>
            <p:cNvPr name="Group 15" id="15"/>
            <p:cNvGrpSpPr/>
            <p:nvPr/>
          </p:nvGrpSpPr>
          <p:grpSpPr>
            <a:xfrm rot="0">
              <a:off x="0" y="0"/>
              <a:ext cx="1348291" cy="1167746"/>
              <a:chOff x="0" y="0"/>
              <a:chExt cx="6202680" cy="5372100"/>
            </a:xfrm>
          </p:grpSpPr>
          <p:sp>
            <p:nvSpPr>
              <p:cNvPr name="Freeform 16" id="16"/>
              <p:cNvSpPr/>
              <p:nvPr/>
            </p:nvSpPr>
            <p:spPr>
              <a:xfrm>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C2AFC"/>
              </a:solidFill>
            </p:spPr>
          </p:sp>
        </p:grpSp>
        <p:sp>
          <p:nvSpPr>
            <p:cNvPr name="TextBox 17" id="17"/>
            <p:cNvSpPr txBox="true"/>
            <p:nvPr/>
          </p:nvSpPr>
          <p:spPr>
            <a:xfrm rot="0">
              <a:off x="0" y="1599712"/>
              <a:ext cx="5954743" cy="3468158"/>
            </a:xfrm>
            <a:prstGeom prst="rect">
              <a:avLst/>
            </a:prstGeom>
          </p:spPr>
          <p:txBody>
            <a:bodyPr anchor="t" rtlCol="false" tIns="0" lIns="0" bIns="0" rIns="0">
              <a:spAutoFit/>
            </a:bodyPr>
            <a:lstStyle/>
            <a:p>
              <a:pPr>
                <a:lnSpc>
                  <a:spcPts val="3500"/>
                </a:lnSpc>
              </a:pPr>
              <a:r>
                <a:rPr lang="en-US" u="sng" sz="2500">
                  <a:solidFill>
                    <a:srgbClr val="FFFFFF"/>
                  </a:solidFill>
                  <a:latin typeface="Muli Regular"/>
                </a:rPr>
                <a:t>Jap Purohit </a:t>
              </a:r>
            </a:p>
            <a:p>
              <a:pPr>
                <a:lnSpc>
                  <a:spcPts val="3500"/>
                </a:lnSpc>
              </a:pPr>
              <a:r>
                <a:rPr lang="en-US" sz="2500">
                  <a:solidFill>
                    <a:srgbClr val="FFFFFF"/>
                  </a:solidFill>
                  <a:latin typeface="Muli Regular"/>
                </a:rPr>
                <a:t>Report generation, overview of the processes done and managing the flow of the project. Understanding the research paper.</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3258985" y="1057275"/>
            <a:ext cx="9090224" cy="1102479"/>
          </a:xfrm>
          <a:prstGeom prst="rect">
            <a:avLst/>
          </a:prstGeom>
        </p:spPr>
        <p:txBody>
          <a:bodyPr anchor="t" rtlCol="false" tIns="0" lIns="0" bIns="0" rIns="0">
            <a:spAutoFit/>
          </a:bodyPr>
          <a:lstStyle/>
          <a:p>
            <a:pPr algn="ctr">
              <a:lnSpc>
                <a:spcPts val="8625"/>
              </a:lnSpc>
            </a:pPr>
            <a:r>
              <a:rPr lang="en-US" u="sng" sz="7500">
                <a:solidFill>
                  <a:srgbClr val="FFFFFF"/>
                </a:solidFill>
                <a:latin typeface="Muli Bold"/>
              </a:rPr>
              <a:t>Future Work</a:t>
            </a:r>
          </a:p>
        </p:txBody>
      </p:sp>
      <p:sp>
        <p:nvSpPr>
          <p:cNvPr name="AutoShape 3" id="3"/>
          <p:cNvSpPr/>
          <p:nvPr/>
        </p:nvSpPr>
        <p:spPr>
          <a:xfrm rot="0">
            <a:off x="14880272" y="3408989"/>
            <a:ext cx="3407728" cy="3423684"/>
          </a:xfrm>
          <a:prstGeom prst="rect">
            <a:avLst/>
          </a:prstGeom>
          <a:solidFill>
            <a:srgbClr val="FCBE04"/>
          </a:solidFill>
        </p:spPr>
      </p:sp>
      <p:grpSp>
        <p:nvGrpSpPr>
          <p:cNvPr name="Group 4" id="4"/>
          <p:cNvGrpSpPr/>
          <p:nvPr/>
        </p:nvGrpSpPr>
        <p:grpSpPr>
          <a:xfrm rot="0">
            <a:off x="0" y="6884724"/>
            <a:ext cx="3407728" cy="340227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C2AFC"/>
            </a:solidFill>
          </p:spPr>
        </p:sp>
      </p:grpSp>
      <p:grpSp>
        <p:nvGrpSpPr>
          <p:cNvPr name="Group 6" id="6"/>
          <p:cNvGrpSpPr>
            <a:grpSpLocks noChangeAspect="true"/>
          </p:cNvGrpSpPr>
          <p:nvPr/>
        </p:nvGrpSpPr>
        <p:grpSpPr>
          <a:xfrm rot="0">
            <a:off x="14880272" y="0"/>
            <a:ext cx="3378345" cy="3378345"/>
            <a:chOff x="6705600" y="1371600"/>
            <a:chExt cx="10972800" cy="10972800"/>
          </a:xfrm>
        </p:grpSpPr>
        <p:sp>
          <p:nvSpPr>
            <p:cNvPr name="Freeform 7" id="7"/>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F3625"/>
            </a:solidFill>
          </p:spPr>
        </p:sp>
      </p:grpSp>
      <p:sp>
        <p:nvSpPr>
          <p:cNvPr name="TextBox 8" id="8"/>
          <p:cNvSpPr txBox="true"/>
          <p:nvPr/>
        </p:nvSpPr>
        <p:spPr>
          <a:xfrm rot="0">
            <a:off x="1028700" y="2421138"/>
            <a:ext cx="12728919" cy="5972708"/>
          </a:xfrm>
          <a:prstGeom prst="rect">
            <a:avLst/>
          </a:prstGeom>
        </p:spPr>
        <p:txBody>
          <a:bodyPr anchor="t" rtlCol="false" tIns="0" lIns="0" bIns="0" rIns="0">
            <a:spAutoFit/>
          </a:bodyPr>
          <a:lstStyle/>
          <a:p>
            <a:pPr algn="just" marL="664084" indent="-332042" lvl="1">
              <a:lnSpc>
                <a:spcPts val="4736"/>
              </a:lnSpc>
              <a:buFont typeface="Arial"/>
              <a:buChar char="•"/>
            </a:pPr>
            <a:r>
              <a:rPr lang="en-US" sz="3075">
                <a:solidFill>
                  <a:srgbClr val="FFFFFF"/>
                </a:solidFill>
                <a:latin typeface="Muli Regular"/>
              </a:rPr>
              <a:t>From now on we will start working with GAN (General Adversial Networks) model. The Generator function will try to fool the Discriminator function on the basis of whether the Generator function has produced a desirable super resolved image or not. We will be using the original dataset which has actually been used while trying super image resolution for the first time. The Image Net Dataset. </a:t>
            </a:r>
          </a:p>
          <a:p>
            <a:pPr algn="just" marL="664084" indent="-332042" lvl="1">
              <a:lnSpc>
                <a:spcPts val="4736"/>
              </a:lnSpc>
              <a:buFont typeface="Arial"/>
              <a:buChar char="•"/>
            </a:pPr>
            <a:r>
              <a:rPr lang="en-US" sz="3075">
                <a:solidFill>
                  <a:srgbClr val="FFFFFF"/>
                </a:solidFill>
                <a:latin typeface="Arimo"/>
              </a:rPr>
              <a:t>Apart from this we are going to try (hypothesis) whether we can get the user to enter the desired resolution of the image so as to provide a more dynamic experience to the user.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DAE7geTBNbc</dc:identifier>
  <dcterms:modified xsi:type="dcterms:W3CDTF">2011-08-01T06:04:30Z</dcterms:modified>
  <cp:revision>1</cp:revision>
  <dc:title>Group11_GANJedis_Mid_Sem_Project_Presentation</dc:title>
</cp:coreProperties>
</file>