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6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33CC"/>
    <a:srgbClr val="00FFFF"/>
    <a:srgbClr val="00CCFF"/>
    <a:srgbClr val="8064A2"/>
    <a:srgbClr val="CC66FF"/>
    <a:srgbClr val="CC99FF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UCONN\2nd%20Semester\OPIM%205111%20-%20Supply%20Chain%20Analytics\VASTA-HW-data%20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UCONN\2nd%20Semester\OPIM%205111%20-%20Supply%20Chain%20Analytics\VASTA-HW-data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UCONN\2nd%20Semester\OPIM%205111%20-%20Supply%20Chain%20Analytics\VASTA-HW-data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UCONN\2nd%20Semester\OPIM%205111%20-%20Supply%20Chain%20Analytics\VASTA-HW-data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UCONN\2nd%20Semester\OPIM%205111%20-%20Supply%20Chain%20Analytics\VASTA-HW-data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UCONN\2nd%20Semester\OPIM%205111%20-%20Supply%20Chain%20Analytics\VASTA-HW-data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NY!$A$38:$A$41</c:f>
              <c:strCache>
                <c:ptCount val="4"/>
                <c:pt idx="0">
                  <c:v>HOT Smart</c:v>
                </c:pt>
                <c:pt idx="1">
                  <c:v>HOT Feature</c:v>
                </c:pt>
                <c:pt idx="2">
                  <c:v>Cold Smart</c:v>
                </c:pt>
                <c:pt idx="3">
                  <c:v>Cold Feature</c:v>
                </c:pt>
              </c:strCache>
            </c:strRef>
          </c:cat>
          <c:val>
            <c:numRef>
              <c:f>NY!$C$38:$C$41</c:f>
              <c:numCache>
                <c:formatCode>0%</c:formatCode>
                <c:ptCount val="4"/>
                <c:pt idx="0">
                  <c:v>0.53864390035502308</c:v>
                </c:pt>
                <c:pt idx="1">
                  <c:v>-0.12184721142669716</c:v>
                </c:pt>
                <c:pt idx="2">
                  <c:v>0.88561361066554467</c:v>
                </c:pt>
                <c:pt idx="3">
                  <c:v>0.64679243855975277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B8-4A27-946C-5A21A5940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698992"/>
        <c:axId val="-2065703344"/>
      </c:barChart>
      <c:catAx>
        <c:axId val="-206569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703344"/>
        <c:crosses val="autoZero"/>
        <c:auto val="1"/>
        <c:lblAlgn val="ctr"/>
        <c:lblOffset val="100"/>
        <c:noMultiLvlLbl val="0"/>
      </c:catAx>
      <c:valAx>
        <c:axId val="-206570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98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LA!$A$38:$A$41</c:f>
              <c:strCache>
                <c:ptCount val="4"/>
                <c:pt idx="0">
                  <c:v>HOT Smart</c:v>
                </c:pt>
                <c:pt idx="1">
                  <c:v>HOT Feature</c:v>
                </c:pt>
                <c:pt idx="2">
                  <c:v>Cold Smart</c:v>
                </c:pt>
                <c:pt idx="3">
                  <c:v>Cold Feature</c:v>
                </c:pt>
              </c:strCache>
            </c:strRef>
          </c:cat>
          <c:val>
            <c:numRef>
              <c:f>LA!$C$38:$C$41</c:f>
              <c:numCache>
                <c:formatCode>0%</c:formatCode>
                <c:ptCount val="4"/>
                <c:pt idx="0">
                  <c:v>0.42514872978280899</c:v>
                </c:pt>
                <c:pt idx="1">
                  <c:v>-0.15912671982951987</c:v>
                </c:pt>
                <c:pt idx="2">
                  <c:v>0.86702027112948687</c:v>
                </c:pt>
                <c:pt idx="3">
                  <c:v>0.3755605859992312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DF-4DCD-8BFF-A88320D1B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703888"/>
        <c:axId val="-2065702256"/>
      </c:barChart>
      <c:catAx>
        <c:axId val="-206570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702256"/>
        <c:crosses val="autoZero"/>
        <c:auto val="1"/>
        <c:lblAlgn val="ctr"/>
        <c:lblOffset val="100"/>
        <c:noMultiLvlLbl val="0"/>
      </c:catAx>
      <c:valAx>
        <c:axId val="-20657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7038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77880920548657"/>
          <c:y val="3.9114683790890434E-2"/>
          <c:w val="0.71311309061264416"/>
          <c:h val="0.774960442581107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NY!$B$61</c:f>
              <c:strCache>
                <c:ptCount val="1"/>
                <c:pt idx="0">
                  <c:v>Inventory Cost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NY!$A$62:$A$63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NY!$B$62:$B$63</c:f>
              <c:numCache>
                <c:formatCode>_("$"* #,##0.00_);_("$"* \(#,##0.00\);_("$"* "-"??_);_(@_)</c:formatCode>
                <c:ptCount val="2"/>
                <c:pt idx="0" formatCode="&quot;$&quot;#,##0.00">
                  <c:v>147970.13333333333</c:v>
                </c:pt>
                <c:pt idx="1">
                  <c:v>3776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5-4123-89C4-37EE53F928E7}"/>
            </c:ext>
          </c:extLst>
        </c:ser>
        <c:ser>
          <c:idx val="1"/>
          <c:order val="1"/>
          <c:tx>
            <c:strRef>
              <c:f>NY!$C$61</c:f>
              <c:strCache>
                <c:ptCount val="1"/>
                <c:pt idx="0">
                  <c:v>Shipping Cost</c:v>
                </c:pt>
              </c:strCache>
            </c:strRef>
          </c:tx>
          <c:spPr>
            <a:solidFill>
              <a:srgbClr val="00CCFF"/>
            </a:solidFill>
            <a:ln>
              <a:noFill/>
            </a:ln>
            <a:effectLst/>
          </c:spPr>
          <c:invertIfNegative val="0"/>
          <c:cat>
            <c:strRef>
              <c:f>NY!$A$62:$A$63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NY!$C$62:$C$63</c:f>
              <c:numCache>
                <c:formatCode>_("$"* #,##0.00_);_("$"* \(#,##0.00\);_("$"* "-"??_);_(@_)</c:formatCode>
                <c:ptCount val="2"/>
                <c:pt idx="0" formatCode="&quot;$&quot;#,##0.00">
                  <c:v>17047.670712001924</c:v>
                </c:pt>
                <c:pt idx="1">
                  <c:v>85238.353560009637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45-4123-89C4-37EE53F928E7}"/>
            </c:ext>
          </c:extLst>
        </c:ser>
        <c:ser>
          <c:idx val="2"/>
          <c:order val="2"/>
          <c:tx>
            <c:strRef>
              <c:f>NY!$D$61</c:f>
              <c:strCache>
                <c:ptCount val="1"/>
                <c:pt idx="0">
                  <c:v>Picking Cost</c:v>
                </c:pt>
              </c:strCache>
            </c:strRef>
          </c:tx>
          <c:spPr>
            <a:solidFill>
              <a:srgbClr val="00FFFF"/>
            </a:solidFill>
            <a:ln>
              <a:noFill/>
            </a:ln>
            <a:effectLst/>
          </c:spPr>
          <c:invertIfNegative val="0"/>
          <c:cat>
            <c:strRef>
              <c:f>NY!$A$62:$A$63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NY!$D$62:$D$63</c:f>
              <c:numCache>
                <c:formatCode>_("$"* #,##0.00_);_("$"* \(#,##0.00\);_("$"* "-"??_);_(@_)</c:formatCode>
                <c:ptCount val="2"/>
                <c:pt idx="0" formatCode="&quot;$&quot;#,##0.00">
                  <c:v>771.51961300008031</c:v>
                </c:pt>
                <c:pt idx="1">
                  <c:v>7103.1961300008024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45-4123-89C4-37EE53F9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-2065696272"/>
        <c:axId val="-2065694096"/>
      </c:barChart>
      <c:catAx>
        <c:axId val="-206569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94096"/>
        <c:crosses val="autoZero"/>
        <c:auto val="1"/>
        <c:lblAlgn val="ctr"/>
        <c:lblOffset val="100"/>
        <c:noMultiLvlLbl val="0"/>
      </c:catAx>
      <c:valAx>
        <c:axId val="-206569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96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LA!$B$61</c:f>
              <c:strCache>
                <c:ptCount val="1"/>
                <c:pt idx="0">
                  <c:v>Inventory Cost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cat>
            <c:strRef>
              <c:f>LA!$A$62:$A$63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LA!$B$62:$B$63</c:f>
              <c:numCache>
                <c:formatCode>_("$"* #,##0.00_);_("$"* \(#,##0.00\);_("$"* "-"??_);_(@_)</c:formatCode>
                <c:ptCount val="2"/>
                <c:pt idx="0">
                  <c:v>88412.678532695369</c:v>
                </c:pt>
                <c:pt idx="1">
                  <c:v>3776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035-4831-9A00-E1D6C4F89F9B}"/>
            </c:ext>
          </c:extLst>
        </c:ser>
        <c:ser>
          <c:idx val="1"/>
          <c:order val="1"/>
          <c:tx>
            <c:strRef>
              <c:f>LA!$C$61</c:f>
              <c:strCache>
                <c:ptCount val="1"/>
                <c:pt idx="0">
                  <c:v>Shipping Cost</c:v>
                </c:pt>
              </c:strCache>
            </c:strRef>
          </c:tx>
          <c:spPr>
            <a:solidFill>
              <a:srgbClr val="CC99FF"/>
            </a:solidFill>
            <a:ln>
              <a:noFill/>
            </a:ln>
            <a:effectLst/>
          </c:spPr>
          <c:invertIfNegative val="0"/>
          <c:cat>
            <c:strRef>
              <c:f>LA!$A$62:$A$63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LA!$C$62:$C$63</c:f>
              <c:numCache>
                <c:formatCode>_("$"* #,##0.00_);_("$"* \(#,##0.00\);_("$"* "-"??_);_(@_)</c:formatCode>
                <c:ptCount val="2"/>
                <c:pt idx="0">
                  <c:v>11487.850090658259</c:v>
                </c:pt>
                <c:pt idx="1">
                  <c:v>57439.250453291279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035-4831-9A00-E1D6C4F89F9B}"/>
            </c:ext>
          </c:extLst>
        </c:ser>
        <c:ser>
          <c:idx val="2"/>
          <c:order val="2"/>
          <c:tx>
            <c:strRef>
              <c:f>LA!$D$61</c:f>
              <c:strCache>
                <c:ptCount val="1"/>
                <c:pt idx="0">
                  <c:v>Picking Cost</c:v>
                </c:pt>
              </c:strCache>
            </c:strRef>
          </c:tx>
          <c:spPr>
            <a:solidFill>
              <a:srgbClr val="CC66FF"/>
            </a:solidFill>
            <a:ln>
              <a:noFill/>
            </a:ln>
            <a:effectLst/>
          </c:spPr>
          <c:invertIfNegative val="0"/>
          <c:cat>
            <c:strRef>
              <c:f>LA!$A$62:$A$63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LA!$D$62:$D$63</c:f>
              <c:numCache>
                <c:formatCode>_("$"* #,##0.00_);_("$"* \(#,##0.00\);_("$"* "-"??_);_(@_)</c:formatCode>
                <c:ptCount val="2"/>
                <c:pt idx="0">
                  <c:v>539.86042044409407</c:v>
                </c:pt>
                <c:pt idx="1">
                  <c:v>4786.6042044409414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035-4831-9A00-E1D6C4F89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-2065697360"/>
        <c:axId val="-2065695184"/>
      </c:barChart>
      <c:catAx>
        <c:axId val="-206569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95184"/>
        <c:crosses val="autoZero"/>
        <c:auto val="1"/>
        <c:lblAlgn val="ctr"/>
        <c:lblOffset val="100"/>
        <c:noMultiLvlLbl val="0"/>
      </c:catAx>
      <c:valAx>
        <c:axId val="-206569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973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33C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33CC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NY!$A$71:$A$86</c:f>
              <c:numCache>
                <c:formatCode>"$"#,##0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 formatCode="&quot;$&quot;#,##0_);[Red]\(&quot;$&quot;#,##0\)">
                  <c:v>25</c:v>
                </c:pt>
              </c:numCache>
            </c:numRef>
          </c:xVal>
          <c:yVal>
            <c:numRef>
              <c:f>NY!$B$71:$B$86</c:f>
              <c:numCache>
                <c:formatCode>0.0%</c:formatCode>
                <c:ptCount val="16"/>
                <c:pt idx="0">
                  <c:v>0.50593225412503451</c:v>
                </c:pt>
                <c:pt idx="1">
                  <c:v>0.46308754028423649</c:v>
                </c:pt>
                <c:pt idx="2">
                  <c:v>0.42024282644343863</c:v>
                </c:pt>
                <c:pt idx="3">
                  <c:v>0.37739811260264067</c:v>
                </c:pt>
                <c:pt idx="4">
                  <c:v>0.33455339876184281</c:v>
                </c:pt>
                <c:pt idx="5">
                  <c:v>0.2917086849210449</c:v>
                </c:pt>
                <c:pt idx="6">
                  <c:v>0.24886397108024705</c:v>
                </c:pt>
                <c:pt idx="7">
                  <c:v>0.20601925723944917</c:v>
                </c:pt>
                <c:pt idx="8">
                  <c:v>0.16317454339865123</c:v>
                </c:pt>
                <c:pt idx="9">
                  <c:v>0.12032982955785344</c:v>
                </c:pt>
                <c:pt idx="10">
                  <c:v>7.7485115717055478E-2</c:v>
                </c:pt>
                <c:pt idx="11">
                  <c:v>3.4640401876257519E-2</c:v>
                </c:pt>
                <c:pt idx="12">
                  <c:v>-8.2043119645402642E-3</c:v>
                </c:pt>
                <c:pt idx="13">
                  <c:v>-5.1049025805338225E-2</c:v>
                </c:pt>
                <c:pt idx="14">
                  <c:v>-9.3893739646136176E-2</c:v>
                </c:pt>
                <c:pt idx="15" formatCode="0%">
                  <c:v>-0.13673845348693414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7E2-4A4C-A3D6-E74751AA1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3419360"/>
        <c:axId val="-1973416096"/>
      </c:scatterChart>
      <c:valAx>
        <c:axId val="-1973419360"/>
        <c:scaling>
          <c:orientation val="minMax"/>
          <c:min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Overnight Rate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973416096"/>
        <c:crosses val="autoZero"/>
        <c:crossBetween val="midCat"/>
      </c:valAx>
      <c:valAx>
        <c:axId val="-197341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Total Cost Savings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34193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9933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33FF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LA!$A$69:$A$84</c:f>
              <c:numCache>
                <c:formatCode>"$"#,##0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 formatCode="&quot;$&quot;#,##0_);[Red]\(&quot;$&quot;#,##0\)">
                  <c:v>25</c:v>
                </c:pt>
              </c:numCache>
            </c:numRef>
          </c:xVal>
          <c:yVal>
            <c:numRef>
              <c:f>LA!$B$69:$B$84</c:f>
              <c:numCache>
                <c:formatCode>0.0%</c:formatCode>
                <c:ptCount val="16"/>
                <c:pt idx="0">
                  <c:v>0.43818769733912272</c:v>
                </c:pt>
                <c:pt idx="1">
                  <c:v>0.39053152784386425</c:v>
                </c:pt>
                <c:pt idx="2">
                  <c:v>0.34287535834860561</c:v>
                </c:pt>
                <c:pt idx="3">
                  <c:v>0.29521918885334703</c:v>
                </c:pt>
                <c:pt idx="4">
                  <c:v>0.24756301935808828</c:v>
                </c:pt>
                <c:pt idx="5">
                  <c:v>0.19990684986282967</c:v>
                </c:pt>
                <c:pt idx="6">
                  <c:v>0.15225068036757106</c:v>
                </c:pt>
                <c:pt idx="7">
                  <c:v>0.1045945108723126</c:v>
                </c:pt>
                <c:pt idx="8">
                  <c:v>5.6938341377053843E-2</c:v>
                </c:pt>
                <c:pt idx="9">
                  <c:v>9.282171881795238E-3</c:v>
                </c:pt>
                <c:pt idx="10">
                  <c:v>-3.837399761346337E-2</c:v>
                </c:pt>
                <c:pt idx="11">
                  <c:v>-8.6030167108722119E-2</c:v>
                </c:pt>
                <c:pt idx="12">
                  <c:v>-0.13368633660398058</c:v>
                </c:pt>
                <c:pt idx="13">
                  <c:v>-0.18134250609923905</c:v>
                </c:pt>
                <c:pt idx="14">
                  <c:v>-0.22899867559449749</c:v>
                </c:pt>
                <c:pt idx="15" formatCode="0%">
                  <c:v>-0.27665484508975624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39C-4CCA-B1D6-2103C32FF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3426432"/>
        <c:axId val="-1973417728"/>
      </c:scatterChart>
      <c:valAx>
        <c:axId val="-1973426432"/>
        <c:scaling>
          <c:orientation val="minMax"/>
          <c:min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Overnight</a:t>
                </a:r>
                <a:r>
                  <a:rPr lang="en-US" sz="1400" baseline="0"/>
                  <a:t> Rate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973417728"/>
        <c:crosses val="autoZero"/>
        <c:crossBetween val="midCat"/>
      </c:valAx>
      <c:valAx>
        <c:axId val="-19734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Total Cost Savings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342643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217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73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52140a7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52140a7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8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202000"/>
            <a:ext cx="3528300" cy="23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545500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62;p52">
            <a:extLst>
              <a:ext uri="{FF2B5EF4-FFF2-40B4-BE49-F238E27FC236}">
                <a16:creationId xmlns:a16="http://schemas.microsoft.com/office/drawing/2014/main" xmlns="" id="{50D96612-8A9D-2B67-815F-6A8674E154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37426" b="5935"/>
          <a:stretch/>
        </p:blipFill>
        <p:spPr>
          <a:xfrm>
            <a:off x="-25" y="2229625"/>
            <a:ext cx="9144000" cy="2913874"/>
          </a:xfrm>
          <a:prstGeom prst="rect">
            <a:avLst/>
          </a:prstGeom>
        </p:spPr>
      </p:pic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935879" y="639176"/>
            <a:ext cx="6959183" cy="922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VASTA Group Assigment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935879" y="2229625"/>
            <a:ext cx="3528300" cy="1784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Group 6: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Chandra Nikhil </a:t>
            </a:r>
            <a:r>
              <a:rPr lang="en-IN" dirty="0" err="1"/>
              <a:t>Tavvala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Gowtham Ravi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Shail</a:t>
            </a:r>
            <a:r>
              <a:rPr lang="en-IN" dirty="0"/>
              <a:t> </a:t>
            </a:r>
            <a:r>
              <a:rPr lang="en-IN" dirty="0" err="1"/>
              <a:t>Dimplebhai</a:t>
            </a:r>
            <a:r>
              <a:rPr lang="en-IN" dirty="0"/>
              <a:t> Modi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Shailesh Yadav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Sales and On-Hand Inventory Comparison</a:t>
            </a:r>
            <a:endParaRPr dirty="0"/>
          </a:p>
        </p:txBody>
      </p:sp>
      <p:sp>
        <p:nvSpPr>
          <p:cNvPr id="129" name="Google Shape;129;p17"/>
          <p:cNvSpPr/>
          <p:nvPr/>
        </p:nvSpPr>
        <p:spPr>
          <a:xfrm rot="5400000">
            <a:off x="6356223" y="2027638"/>
            <a:ext cx="3703200" cy="170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572000" y="3246925"/>
            <a:ext cx="1279734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8064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 Angeles</a:t>
            </a:r>
            <a:endParaRPr sz="1700" dirty="0">
              <a:solidFill>
                <a:srgbClr val="8064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" name="Google Shape;132;p17"/>
          <p:cNvSpPr/>
          <p:nvPr/>
        </p:nvSpPr>
        <p:spPr>
          <a:xfrm rot="-5400000">
            <a:off x="-891473" y="2027638"/>
            <a:ext cx="3699900" cy="170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478650" y="1032811"/>
            <a:ext cx="981838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BACC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York</a:t>
            </a:r>
            <a:endParaRPr sz="1700" dirty="0">
              <a:solidFill>
                <a:srgbClr val="4BACC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60C00C-614D-0B09-A9DA-D1E0A5AA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21" y="3582964"/>
            <a:ext cx="4034446" cy="1082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55A0C7-9689-A500-6695-F54DB59E1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9" b="1"/>
          <a:stretch/>
        </p:blipFill>
        <p:spPr>
          <a:xfrm>
            <a:off x="1965626" y="1405054"/>
            <a:ext cx="3989713" cy="1047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BF85E526-965B-36B2-640D-5A4EA3CBF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363141"/>
              </p:ext>
            </p:extLst>
          </p:nvPr>
        </p:nvGraphicFramePr>
        <p:xfrm>
          <a:off x="92930" y="11183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133;p17">
            <a:extLst>
              <a:ext uri="{FF2B5EF4-FFF2-40B4-BE49-F238E27FC236}">
                <a16:creationId xmlns:a16="http://schemas.microsoft.com/office/drawing/2014/main" xmlns="" id="{29563D67-14A3-B392-1A9B-FA5C0F6E03D6}"/>
              </a:ext>
            </a:extLst>
          </p:cNvPr>
          <p:cNvSpPr txBox="1"/>
          <p:nvPr/>
        </p:nvSpPr>
        <p:spPr>
          <a:xfrm>
            <a:off x="1939782" y="787989"/>
            <a:ext cx="111565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BACC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York</a:t>
            </a:r>
            <a:endParaRPr sz="1700" dirty="0">
              <a:solidFill>
                <a:srgbClr val="4BACC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3E29C38-35D1-C88D-AF26-E5C3D8AC8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593379"/>
              </p:ext>
            </p:extLst>
          </p:nvPr>
        </p:nvGraphicFramePr>
        <p:xfrm>
          <a:off x="4742984" y="1118377"/>
          <a:ext cx="44010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30;p17">
            <a:extLst>
              <a:ext uri="{FF2B5EF4-FFF2-40B4-BE49-F238E27FC236}">
                <a16:creationId xmlns:a16="http://schemas.microsoft.com/office/drawing/2014/main" xmlns="" id="{5952C1D2-09FA-A8E2-F76A-ED137EC697BF}"/>
              </a:ext>
            </a:extLst>
          </p:cNvPr>
          <p:cNvSpPr txBox="1"/>
          <p:nvPr/>
        </p:nvSpPr>
        <p:spPr>
          <a:xfrm>
            <a:off x="6303625" y="787989"/>
            <a:ext cx="1279734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8064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 Angeles</a:t>
            </a:r>
            <a:endParaRPr sz="1700" dirty="0">
              <a:solidFill>
                <a:srgbClr val="8064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xmlns="" id="{2C82DE7A-38CB-959B-40E5-C2FC81E4C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2140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Analysis by Product Type</a:t>
            </a:r>
            <a:endParaRPr dirty="0"/>
          </a:p>
        </p:txBody>
      </p:sp>
      <p:sp>
        <p:nvSpPr>
          <p:cNvPr id="8" name="Google Shape;676;p34">
            <a:extLst>
              <a:ext uri="{FF2B5EF4-FFF2-40B4-BE49-F238E27FC236}">
                <a16:creationId xmlns:a16="http://schemas.microsoft.com/office/drawing/2014/main" xmlns="" id="{2FF0D1C2-0DDA-0A9E-A631-1572F4C2FE0D}"/>
              </a:ext>
            </a:extLst>
          </p:cNvPr>
          <p:cNvSpPr txBox="1"/>
          <p:nvPr/>
        </p:nvSpPr>
        <p:spPr>
          <a:xfrm>
            <a:off x="862360" y="3908465"/>
            <a:ext cx="7694341" cy="1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Roboto"/>
                <a:ea typeface="Roboto"/>
                <a:cs typeface="Roboto"/>
              </a:rPr>
              <a:t>Q1. The net cost for LA for Push is $100,440.39 whereas it is $165,789.32  for NYC</a:t>
            </a:r>
          </a:p>
          <a:p>
            <a:pPr marL="114300" indent="0">
              <a:buNone/>
            </a:pPr>
            <a:r>
              <a:rPr lang="en-US" sz="1200" dirty="0">
                <a:latin typeface="Roboto"/>
                <a:ea typeface="Roboto"/>
                <a:cs typeface="Roboto"/>
              </a:rPr>
              <a:t>The net cost for LA for Pull is $66,001.85 whereas it is $96,117.55   for NYC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Q2. Apart from HOT Feature Phones, all other categories experience savings in costs, in both New York and Los Angeles, if the change is made from Push to Pull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50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469E3A8A-5417-C0F8-2D64-B894DF72B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79017"/>
              </p:ext>
            </p:extLst>
          </p:nvPr>
        </p:nvGraphicFramePr>
        <p:xfrm>
          <a:off x="860410" y="1063083"/>
          <a:ext cx="4350927" cy="389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133;p17">
            <a:extLst>
              <a:ext uri="{FF2B5EF4-FFF2-40B4-BE49-F238E27FC236}">
                <a16:creationId xmlns:a16="http://schemas.microsoft.com/office/drawing/2014/main" xmlns="" id="{17FE9491-9059-F735-61BD-9C22B6822658}"/>
              </a:ext>
            </a:extLst>
          </p:cNvPr>
          <p:cNvSpPr txBox="1"/>
          <p:nvPr/>
        </p:nvSpPr>
        <p:spPr>
          <a:xfrm>
            <a:off x="6846319" y="1479358"/>
            <a:ext cx="111565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BACC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York</a:t>
            </a:r>
            <a:endParaRPr sz="1700" dirty="0">
              <a:solidFill>
                <a:srgbClr val="4BACC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xmlns="" id="{61E11939-8718-CB4C-DF8A-819417DEBE5C}"/>
              </a:ext>
            </a:extLst>
          </p:cNvPr>
          <p:cNvSpPr txBox="1">
            <a:spLocks/>
          </p:cNvSpPr>
          <p:nvPr/>
        </p:nvSpPr>
        <p:spPr>
          <a:xfrm>
            <a:off x="609600" y="554540"/>
            <a:ext cx="8229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Total Cost Analysis</a:t>
            </a:r>
          </a:p>
        </p:txBody>
      </p:sp>
      <p:sp>
        <p:nvSpPr>
          <p:cNvPr id="10" name="Google Shape;676;p34">
            <a:extLst>
              <a:ext uri="{FF2B5EF4-FFF2-40B4-BE49-F238E27FC236}">
                <a16:creationId xmlns:a16="http://schemas.microsoft.com/office/drawing/2014/main" xmlns="" id="{4CF6135E-AEA3-A59E-2EDD-93AC3007A51C}"/>
              </a:ext>
            </a:extLst>
          </p:cNvPr>
          <p:cNvSpPr txBox="1"/>
          <p:nvPr/>
        </p:nvSpPr>
        <p:spPr>
          <a:xfrm>
            <a:off x="6170076" y="1887862"/>
            <a:ext cx="2468137" cy="270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Total cost savings of about $70,000 can be experienced on going from Push to Pull.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42% cost savings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Significant cost savings are observed in Inventory costs that outweigh the cost increase in shipping and picking costs.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Q2. Higher demand compared to LA provides higher savings in inventory costs and overall costs as well.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47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FC96F402-0A02-8F07-BF38-5D059A307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44234"/>
              </p:ext>
            </p:extLst>
          </p:nvPr>
        </p:nvGraphicFramePr>
        <p:xfrm>
          <a:off x="850375" y="1050444"/>
          <a:ext cx="4152806" cy="371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Google Shape;130;p17">
            <a:extLst>
              <a:ext uri="{FF2B5EF4-FFF2-40B4-BE49-F238E27FC236}">
                <a16:creationId xmlns:a16="http://schemas.microsoft.com/office/drawing/2014/main" xmlns="" id="{D5C7E53E-53EC-4CA4-9A48-84643A100CAD}"/>
              </a:ext>
            </a:extLst>
          </p:cNvPr>
          <p:cNvSpPr txBox="1"/>
          <p:nvPr/>
        </p:nvSpPr>
        <p:spPr>
          <a:xfrm>
            <a:off x="6540986" y="1479358"/>
            <a:ext cx="1279734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8064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 Angeles</a:t>
            </a:r>
            <a:endParaRPr sz="1700" dirty="0">
              <a:solidFill>
                <a:srgbClr val="8064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xmlns="" id="{BA26F392-206D-D473-11FB-8D0D6341012E}"/>
              </a:ext>
            </a:extLst>
          </p:cNvPr>
          <p:cNvSpPr txBox="1">
            <a:spLocks/>
          </p:cNvSpPr>
          <p:nvPr/>
        </p:nvSpPr>
        <p:spPr>
          <a:xfrm>
            <a:off x="609600" y="554540"/>
            <a:ext cx="8229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Total Cost Analysis</a:t>
            </a:r>
          </a:p>
        </p:txBody>
      </p:sp>
      <p:sp>
        <p:nvSpPr>
          <p:cNvPr id="10" name="Google Shape;676;p34">
            <a:extLst>
              <a:ext uri="{FF2B5EF4-FFF2-40B4-BE49-F238E27FC236}">
                <a16:creationId xmlns:a16="http://schemas.microsoft.com/office/drawing/2014/main" xmlns="" id="{58227B94-C5CB-AB62-14D5-7EF0A5A756B7}"/>
              </a:ext>
            </a:extLst>
          </p:cNvPr>
          <p:cNvSpPr txBox="1"/>
          <p:nvPr/>
        </p:nvSpPr>
        <p:spPr>
          <a:xfrm>
            <a:off x="6170076" y="1887862"/>
            <a:ext cx="2468137" cy="186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Total cost savings of about $35,000 can be experienced on going from Push to Pull.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34% cost savings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Significant cost savings are observed in Inventory costs that outweigh the cost increase in shipping and picking costs.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2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3;p17">
            <a:extLst>
              <a:ext uri="{FF2B5EF4-FFF2-40B4-BE49-F238E27FC236}">
                <a16:creationId xmlns:a16="http://schemas.microsoft.com/office/drawing/2014/main" xmlns="" id="{17FE9491-9059-F735-61BD-9C22B6822658}"/>
              </a:ext>
            </a:extLst>
          </p:cNvPr>
          <p:cNvSpPr txBox="1"/>
          <p:nvPr/>
        </p:nvSpPr>
        <p:spPr>
          <a:xfrm>
            <a:off x="6846319" y="1479358"/>
            <a:ext cx="111565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BACC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York</a:t>
            </a:r>
            <a:endParaRPr sz="1700" dirty="0">
              <a:solidFill>
                <a:srgbClr val="4BACC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xmlns="" id="{61E11939-8718-CB4C-DF8A-819417DEBE5C}"/>
              </a:ext>
            </a:extLst>
          </p:cNvPr>
          <p:cNvSpPr txBox="1">
            <a:spLocks/>
          </p:cNvSpPr>
          <p:nvPr/>
        </p:nvSpPr>
        <p:spPr>
          <a:xfrm>
            <a:off x="609600" y="554540"/>
            <a:ext cx="8229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Impact of FedEx rates on Cost Savings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6B82D6E-9CD7-3E37-75AC-14B50E8A6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03171"/>
              </p:ext>
            </p:extLst>
          </p:nvPr>
        </p:nvGraphicFramePr>
        <p:xfrm>
          <a:off x="728017" y="1263804"/>
          <a:ext cx="4988842" cy="353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Google Shape;676;p34">
            <a:extLst>
              <a:ext uri="{FF2B5EF4-FFF2-40B4-BE49-F238E27FC236}">
                <a16:creationId xmlns:a16="http://schemas.microsoft.com/office/drawing/2014/main" xmlns="" id="{0B3C56D6-FC58-B23F-472A-EA3FFC2CC8FA}"/>
              </a:ext>
            </a:extLst>
          </p:cNvPr>
          <p:cNvSpPr txBox="1"/>
          <p:nvPr/>
        </p:nvSpPr>
        <p:spPr>
          <a:xfrm>
            <a:off x="6170076" y="1887862"/>
            <a:ext cx="2468137" cy="270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If FedEx rate &gt; $21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Cost advantage of Pull vanishes and Push becomes more profitable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In this scenario, the increase in shipping costs outweighs the savings in inventory costs that were achieved from Pull.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02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8;p17">
            <a:extLst>
              <a:ext uri="{FF2B5EF4-FFF2-40B4-BE49-F238E27FC236}">
                <a16:creationId xmlns:a16="http://schemas.microsoft.com/office/drawing/2014/main" xmlns="" id="{61E11939-8718-CB4C-DF8A-819417DEBE5C}"/>
              </a:ext>
            </a:extLst>
          </p:cNvPr>
          <p:cNvSpPr txBox="1">
            <a:spLocks/>
          </p:cNvSpPr>
          <p:nvPr/>
        </p:nvSpPr>
        <p:spPr>
          <a:xfrm>
            <a:off x="609600" y="554540"/>
            <a:ext cx="8229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Impact of FedEx rates on Cost Savings</a:t>
            </a:r>
          </a:p>
        </p:txBody>
      </p:sp>
      <p:sp>
        <p:nvSpPr>
          <p:cNvPr id="4" name="Google Shape;130;p17">
            <a:extLst>
              <a:ext uri="{FF2B5EF4-FFF2-40B4-BE49-F238E27FC236}">
                <a16:creationId xmlns:a16="http://schemas.microsoft.com/office/drawing/2014/main" xmlns="" id="{3FF89E3A-141B-1DA1-E0CE-E3EB7228DBB7}"/>
              </a:ext>
            </a:extLst>
          </p:cNvPr>
          <p:cNvSpPr txBox="1"/>
          <p:nvPr/>
        </p:nvSpPr>
        <p:spPr>
          <a:xfrm>
            <a:off x="6540986" y="1479358"/>
            <a:ext cx="1279734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8064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 Angeles</a:t>
            </a:r>
            <a:endParaRPr sz="1700" dirty="0">
              <a:solidFill>
                <a:srgbClr val="8064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D464210-2CAB-CAAD-48E4-90515C46F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208910"/>
              </p:ext>
            </p:extLst>
          </p:nvPr>
        </p:nvGraphicFramePr>
        <p:xfrm>
          <a:off x="788018" y="1345581"/>
          <a:ext cx="5025483" cy="359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Google Shape;676;p34">
            <a:extLst>
              <a:ext uri="{FF2B5EF4-FFF2-40B4-BE49-F238E27FC236}">
                <a16:creationId xmlns:a16="http://schemas.microsoft.com/office/drawing/2014/main" xmlns="" id="{0D20D1AA-C8C8-942B-0C5C-959A0728829E}"/>
              </a:ext>
            </a:extLst>
          </p:cNvPr>
          <p:cNvSpPr txBox="1"/>
          <p:nvPr/>
        </p:nvSpPr>
        <p:spPr>
          <a:xfrm>
            <a:off x="6170076" y="1887862"/>
            <a:ext cx="2468137" cy="270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If FedEx rate &gt; $19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Cost advantage of Pull vanishes and Push becomes more profitable.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1200" dirty="0"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500"/>
              </a:spcBef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 this scenario, the increase in shipping costs outweighs the savings in inventory costs that were achieved from Pull.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601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102A0D-F22B-216A-8624-F55AB351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020" y="1077951"/>
            <a:ext cx="8745959" cy="33528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Q3. If FedEx Rates go below the rates stated in previous slides for NY or LA, the following steps could be taken:</a:t>
            </a:r>
          </a:p>
          <a:p>
            <a:pPr marL="114300" indent="0">
              <a:buNone/>
            </a:pPr>
            <a:endParaRPr lang="en-US" sz="1600" dirty="0"/>
          </a:p>
          <a:p>
            <a:pPr>
              <a:buAutoNum type="arabicPeriod"/>
            </a:pPr>
            <a:r>
              <a:rPr lang="en-US" sz="1600" dirty="0"/>
              <a:t>Look </a:t>
            </a:r>
            <a:r>
              <a:rPr lang="en-US" sz="1600"/>
              <a:t>for </a:t>
            </a:r>
            <a:r>
              <a:rPr lang="en-US" sz="1600" smtClean="0"/>
              <a:t>new </a:t>
            </a:r>
            <a:r>
              <a:rPr lang="en-US" sz="1600" dirty="0"/>
              <a:t>carrier apart from FedEx that offers lower rates</a:t>
            </a:r>
          </a:p>
          <a:p>
            <a:pPr>
              <a:buAutoNum type="arabicPeriod"/>
            </a:pPr>
            <a:endParaRPr lang="en-US" sz="1600" dirty="0"/>
          </a:p>
          <a:p>
            <a:pPr>
              <a:buAutoNum type="arabicPeriod"/>
            </a:pPr>
            <a:r>
              <a:rPr lang="en-US" sz="1600" dirty="0"/>
              <a:t>Optimize the picking process to lower the picking costs</a:t>
            </a:r>
          </a:p>
          <a:p>
            <a:pPr>
              <a:buAutoNum type="arabicPeriod"/>
            </a:pPr>
            <a:endParaRPr lang="en-US" sz="1600" dirty="0"/>
          </a:p>
          <a:p>
            <a:pPr>
              <a:buAutoNum type="arabicPeriod"/>
            </a:pPr>
            <a:r>
              <a:rPr lang="en-US" sz="1600" dirty="0"/>
              <a:t>Switch back to push as it would provide higher cost savings.</a:t>
            </a:r>
          </a:p>
        </p:txBody>
      </p:sp>
    </p:spTree>
    <p:extLst>
      <p:ext uri="{BB962C8B-B14F-4D97-AF65-F5344CB8AC3E}">
        <p14:creationId xmlns:p14="http://schemas.microsoft.com/office/powerpoint/2010/main" val="3046087574"/>
      </p:ext>
    </p:extLst>
  </p:cSld>
  <p:clrMapOvr>
    <a:masterClrMapping/>
  </p:clrMapOvr>
</p:sld>
</file>

<file path=ppt/theme/theme1.xml><?xml version="1.0" encoding="utf-8"?>
<a:theme xmlns:a="http://schemas.openxmlformats.org/drawingml/2006/main" name="Value Chain Analysis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CBBECF"/>
      </a:accent1>
      <a:accent2>
        <a:srgbClr val="8A7A99"/>
      </a:accent2>
      <a:accent3>
        <a:srgbClr val="A1CCCA"/>
      </a:accent3>
      <a:accent4>
        <a:srgbClr val="61898A"/>
      </a:accent4>
      <a:accent5>
        <a:srgbClr val="A8D3AD"/>
      </a:accent5>
      <a:accent6>
        <a:srgbClr val="6E8F7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377</Words>
  <Application>Microsoft Office PowerPoint</Application>
  <PresentationFormat>On-screen Show (16:9)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Fira Sans Extra Condensed Medium</vt:lpstr>
      <vt:lpstr>Value Chain Analysis Infographics by Slidesgo</vt:lpstr>
      <vt:lpstr>VASTA Group Assigment</vt:lpstr>
      <vt:lpstr>Average Sales and On-Hand Inventory Comparison</vt:lpstr>
      <vt:lpstr>Cost Analysis by Product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VASTA Group Assigment</dc:title>
  <dc:creator>Chandra Nikhil</dc:creator>
  <cp:lastModifiedBy>Sahil</cp:lastModifiedBy>
  <cp:revision>5</cp:revision>
  <dcterms:modified xsi:type="dcterms:W3CDTF">2023-02-07T04:09:15Z</dcterms:modified>
</cp:coreProperties>
</file>