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Exo 2"/>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2-italic.fntdata"/><Relationship Id="rId20" Type="http://schemas.openxmlformats.org/officeDocument/2006/relationships/slide" Target="slides/slide15.xml"/><Relationship Id="rId41" Type="http://schemas.openxmlformats.org/officeDocument/2006/relationships/font" Target="fonts/Exo2-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Exo2-bold.fntdata"/><Relationship Id="rId16" Type="http://schemas.openxmlformats.org/officeDocument/2006/relationships/slide" Target="slides/slide11.xml"/><Relationship Id="rId38" Type="http://schemas.openxmlformats.org/officeDocument/2006/relationships/font" Target="fonts/Exo2-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f9b3fa309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f9b3fa309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f9b3fa309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f9b3fa309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f9b3fa309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f9b3fa309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f9b3fa309_0_2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f9b3fa309_0_2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f9b3fa309_0_2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f9b3fa309_0_2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f9b3fa309_0_2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f9b3fa309_0_2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f9b3fa309_0_2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f9b3fa309_0_2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f9b3fa309_0_2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f9b3fa309_0_2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f9b3fa309_0_2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f9b3fa309_0_2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f9b3fa309_0_2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f9b3fa309_0_2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dbd5bbfba_0_2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dbd5bbfba_0_2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f9b3fa309_0_2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f9b3fa309_0_2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f9b3fa309_0_2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f9b3fa309_0_2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f9b3fa309_0_2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f9b3fa309_0_2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f9b3fa309_0_2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f9b3fa309_0_2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dbd5bbfba_0_1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1dbd5bbfba_0_1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f9b3fa309_0_2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f9b3fa309_0_2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c486164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c486164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c486164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c486164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dbd5bbfba_0_1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dbd5bbfba_0_1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dd84a21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dd84a21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c486164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c486164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c486164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c486164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hail2811/stock_market_data_stream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106.signin.aws.amazon.com/console"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archive.apache.org/dist/kafka/3.3.1/kafka_2.12-3.3.1.tgz"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1027075"/>
            <a:ext cx="8520600" cy="95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Stock</a:t>
            </a:r>
            <a:r>
              <a:rPr lang="en"/>
              <a:t> Market Data Streaming</a:t>
            </a:r>
            <a:endParaRPr/>
          </a:p>
        </p:txBody>
      </p:sp>
      <p:sp>
        <p:nvSpPr>
          <p:cNvPr id="129" name="Google Shape;129;p13"/>
          <p:cNvSpPr txBox="1"/>
          <p:nvPr>
            <p:ph idx="1" type="subTitle"/>
          </p:nvPr>
        </p:nvSpPr>
        <p:spPr>
          <a:xfrm>
            <a:off x="311700" y="2066475"/>
            <a:ext cx="8520600" cy="1980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605"/>
              <a:buNone/>
            </a:pPr>
            <a:r>
              <a:rPr lang="en" sz="2240"/>
              <a:t>Shail Patel  (CWID: 885175489)</a:t>
            </a:r>
            <a:endParaRPr sz="2240"/>
          </a:p>
          <a:p>
            <a:pPr indent="0" lvl="0" marL="0" rtl="0" algn="ctr">
              <a:lnSpc>
                <a:spcPct val="115000"/>
              </a:lnSpc>
              <a:spcBef>
                <a:spcPts val="0"/>
              </a:spcBef>
              <a:spcAft>
                <a:spcPts val="0"/>
              </a:spcAft>
              <a:buSzPts val="605"/>
              <a:buNone/>
            </a:pPr>
            <a:r>
              <a:rPr lang="en" sz="2240"/>
              <a:t>Malay Koladiya (CWID:885867812)</a:t>
            </a:r>
            <a:endParaRPr sz="2240"/>
          </a:p>
          <a:p>
            <a:pPr indent="0" lvl="0" marL="0" rtl="0" algn="ctr">
              <a:lnSpc>
                <a:spcPct val="115000"/>
              </a:lnSpc>
              <a:spcBef>
                <a:spcPts val="0"/>
              </a:spcBef>
              <a:spcAft>
                <a:spcPts val="0"/>
              </a:spcAft>
              <a:buSzPts val="605"/>
              <a:buNone/>
            </a:pPr>
            <a:r>
              <a:rPr lang="en" sz="2240"/>
              <a:t>CPSC - 531 - Adv Database Management</a:t>
            </a:r>
            <a:endParaRPr sz="2240"/>
          </a:p>
          <a:p>
            <a:pPr indent="0" lvl="0" marL="0" rtl="0" algn="ctr">
              <a:lnSpc>
                <a:spcPct val="115000"/>
              </a:lnSpc>
              <a:spcBef>
                <a:spcPts val="0"/>
              </a:spcBef>
              <a:spcAft>
                <a:spcPts val="0"/>
              </a:spcAft>
              <a:buSzPts val="605"/>
              <a:buNone/>
            </a:pPr>
            <a:r>
              <a:rPr lang="en" sz="2240"/>
              <a:t>Github</a:t>
            </a:r>
            <a:r>
              <a:rPr lang="en" sz="2240"/>
              <a:t> link:</a:t>
            </a:r>
            <a:r>
              <a:rPr lang="en" sz="2240"/>
              <a:t> </a:t>
            </a:r>
            <a:r>
              <a:rPr lang="en" sz="2240" u="sng">
                <a:solidFill>
                  <a:schemeClr val="hlink"/>
                </a:solidFill>
                <a:hlinkClick r:id="rId3"/>
              </a:rPr>
              <a:t>https://github.com/shail2811/stock_market_data_streaming</a:t>
            </a:r>
            <a:endParaRPr sz="22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558125" y="10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EC2 instance on AWS and Kafka</a:t>
            </a:r>
            <a:endParaRPr/>
          </a:p>
        </p:txBody>
      </p:sp>
      <p:sp>
        <p:nvSpPr>
          <p:cNvPr id="184" name="Google Shape;184;p22"/>
          <p:cNvSpPr txBox="1"/>
          <p:nvPr>
            <p:ph idx="1" type="body"/>
          </p:nvPr>
        </p:nvSpPr>
        <p:spPr>
          <a:xfrm>
            <a:off x="727650" y="580200"/>
            <a:ext cx="7688700" cy="39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u="sng">
                <a:solidFill>
                  <a:srgbClr val="1155CC"/>
                </a:solidFill>
                <a:latin typeface="Exo 2"/>
                <a:ea typeface="Exo 2"/>
                <a:cs typeface="Exo 2"/>
                <a:sym typeface="Exo 2"/>
                <a:hlinkClick r:id="rId3">
                  <a:extLst>
                    <a:ext uri="{A12FA001-AC4F-418D-AE19-62706E023703}">
                      <ahyp:hlinkClr val="tx"/>
                    </a:ext>
                  </a:extLst>
                </a:hlinkClick>
              </a:rPr>
              <a:t>https://dev106.signin.aws.amazon.com/console</a:t>
            </a:r>
            <a:endParaRPr sz="1400">
              <a:solidFill>
                <a:srgbClr val="000000"/>
              </a:solidFill>
              <a:latin typeface="Exo 2"/>
              <a:ea typeface="Exo 2"/>
              <a:cs typeface="Exo 2"/>
              <a:sym typeface="Exo 2"/>
            </a:endParaRPr>
          </a:p>
          <a:p>
            <a:pPr indent="0" lvl="0" marL="0" rtl="0" algn="l">
              <a:spcBef>
                <a:spcPts val="0"/>
              </a:spcBef>
              <a:spcAft>
                <a:spcPts val="0"/>
              </a:spcAft>
              <a:buNone/>
            </a:pPr>
            <a:r>
              <a:rPr lang="en" sz="1400">
                <a:solidFill>
                  <a:srgbClr val="000000"/>
                </a:solidFill>
                <a:latin typeface="Exo 2"/>
                <a:ea typeface="Exo 2"/>
                <a:cs typeface="Exo 2"/>
                <a:sym typeface="Exo 2"/>
              </a:rPr>
              <a:t>Go to the above link and log in with the given credentials and then click on EC2</a:t>
            </a:r>
            <a:endParaRPr sz="1400">
              <a:solidFill>
                <a:srgbClr val="000000"/>
              </a:solidFill>
              <a:latin typeface="Exo 2"/>
              <a:ea typeface="Exo 2"/>
              <a:cs typeface="Exo 2"/>
              <a:sym typeface="Exo 2"/>
            </a:endParaRPr>
          </a:p>
          <a:p>
            <a:pPr indent="0" lvl="0" marL="0" rtl="0" algn="l">
              <a:spcBef>
                <a:spcPts val="0"/>
              </a:spcBef>
              <a:spcAft>
                <a:spcPts val="0"/>
              </a:spcAft>
              <a:buNone/>
            </a:pPr>
            <a:r>
              <a:t/>
            </a:r>
            <a:endParaRPr sz="1400">
              <a:solidFill>
                <a:srgbClr val="000000"/>
              </a:solidFill>
              <a:latin typeface="Exo 2"/>
              <a:ea typeface="Exo 2"/>
              <a:cs typeface="Exo 2"/>
              <a:sym typeface="Exo 2"/>
            </a:endParaRPr>
          </a:p>
          <a:p>
            <a:pPr indent="0" lvl="0" marL="0" rtl="0" algn="l">
              <a:spcBef>
                <a:spcPts val="0"/>
              </a:spcBef>
              <a:spcAft>
                <a:spcPts val="1200"/>
              </a:spcAft>
              <a:buNone/>
            </a:pPr>
            <a:r>
              <a:t/>
            </a:r>
            <a:endParaRPr sz="1600"/>
          </a:p>
        </p:txBody>
      </p:sp>
      <p:pic>
        <p:nvPicPr>
          <p:cNvPr id="185" name="Google Shape;185;p22"/>
          <p:cNvPicPr preferRelativeResize="0"/>
          <p:nvPr/>
        </p:nvPicPr>
        <p:blipFill>
          <a:blip r:embed="rId4">
            <a:alphaModFix/>
          </a:blip>
          <a:stretch>
            <a:fillRect/>
          </a:stretch>
        </p:blipFill>
        <p:spPr>
          <a:xfrm>
            <a:off x="489063" y="1148150"/>
            <a:ext cx="8165875" cy="375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729450" y="5691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600">
                <a:solidFill>
                  <a:srgbClr val="000000"/>
                </a:solidFill>
                <a:latin typeface="Exo 2"/>
                <a:ea typeface="Exo 2"/>
                <a:cs typeface="Exo 2"/>
                <a:sym typeface="Exo 2"/>
              </a:rPr>
              <a:t>Click on Instances</a:t>
            </a:r>
            <a:endParaRPr sz="3100"/>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3"/>
          <p:cNvPicPr preferRelativeResize="0"/>
          <p:nvPr/>
        </p:nvPicPr>
        <p:blipFill>
          <a:blip r:embed="rId3">
            <a:alphaModFix/>
          </a:blip>
          <a:stretch>
            <a:fillRect/>
          </a:stretch>
        </p:blipFill>
        <p:spPr>
          <a:xfrm>
            <a:off x="727650" y="1104325"/>
            <a:ext cx="7752500" cy="3567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727650" y="5263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300">
                <a:solidFill>
                  <a:srgbClr val="000000"/>
                </a:solidFill>
                <a:latin typeface="Exo 2"/>
                <a:ea typeface="Exo 2"/>
                <a:cs typeface="Exo 2"/>
                <a:sym typeface="Exo 2"/>
              </a:rPr>
              <a:t>Click on launch instance AND Give a name to your instance, create a keypair and keep the rest of the configurations to default and click on launch instance.</a:t>
            </a:r>
            <a:endParaRPr b="0" sz="1300">
              <a:solidFill>
                <a:srgbClr val="000000"/>
              </a:solidFill>
              <a:latin typeface="Exo 2"/>
              <a:ea typeface="Exo 2"/>
              <a:cs typeface="Exo 2"/>
              <a:sym typeface="Exo 2"/>
            </a:endParaRPr>
          </a:p>
          <a:p>
            <a:pPr indent="0" lvl="0" marL="0" rtl="0" algn="l">
              <a:spcBef>
                <a:spcPts val="0"/>
              </a:spcBef>
              <a:spcAft>
                <a:spcPts val="0"/>
              </a:spcAft>
              <a:buSzPts val="990"/>
              <a:buNone/>
            </a:pPr>
            <a:r>
              <a:t/>
            </a:r>
            <a:endParaRPr b="0" sz="1588"/>
          </a:p>
        </p:txBody>
      </p:sp>
      <p:sp>
        <p:nvSpPr>
          <p:cNvPr id="198" name="Google Shape;198;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4"/>
          <p:cNvPicPr preferRelativeResize="0"/>
          <p:nvPr/>
        </p:nvPicPr>
        <p:blipFill>
          <a:blip r:embed="rId3">
            <a:alphaModFix/>
          </a:blip>
          <a:stretch>
            <a:fillRect/>
          </a:stretch>
        </p:blipFill>
        <p:spPr>
          <a:xfrm>
            <a:off x="729450" y="1191025"/>
            <a:ext cx="7688700" cy="1657100"/>
          </a:xfrm>
          <a:prstGeom prst="rect">
            <a:avLst/>
          </a:prstGeom>
          <a:noFill/>
          <a:ln>
            <a:noFill/>
          </a:ln>
        </p:spPr>
      </p:pic>
      <p:pic>
        <p:nvPicPr>
          <p:cNvPr id="200" name="Google Shape;200;p24"/>
          <p:cNvPicPr preferRelativeResize="0"/>
          <p:nvPr/>
        </p:nvPicPr>
        <p:blipFill>
          <a:blip r:embed="rId4">
            <a:alphaModFix/>
          </a:blip>
          <a:stretch>
            <a:fillRect/>
          </a:stretch>
        </p:blipFill>
        <p:spPr>
          <a:xfrm>
            <a:off x="729450" y="2848125"/>
            <a:ext cx="7688700" cy="149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729450" y="5584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800">
                <a:solidFill>
                  <a:srgbClr val="000000"/>
                </a:solidFill>
                <a:latin typeface="Exo 2"/>
                <a:ea typeface="Exo 2"/>
                <a:cs typeface="Exo 2"/>
                <a:sym typeface="Exo 2"/>
              </a:rPr>
              <a:t>Click on the instance id and Click on connect</a:t>
            </a:r>
            <a:endParaRPr b="0" sz="3300"/>
          </a:p>
        </p:txBody>
      </p:sp>
      <p:sp>
        <p:nvSpPr>
          <p:cNvPr id="206" name="Google Shape;206;p25"/>
          <p:cNvSpPr txBox="1"/>
          <p:nvPr>
            <p:ph idx="1" type="body"/>
          </p:nvPr>
        </p:nvSpPr>
        <p:spPr>
          <a:xfrm>
            <a:off x="727650" y="11901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5"/>
          <p:cNvPicPr preferRelativeResize="0"/>
          <p:nvPr/>
        </p:nvPicPr>
        <p:blipFill rotWithShape="1">
          <a:blip r:embed="rId3">
            <a:alphaModFix/>
          </a:blip>
          <a:srcRect b="22696" l="0" r="22696" t="0"/>
          <a:stretch/>
        </p:blipFill>
        <p:spPr>
          <a:xfrm>
            <a:off x="727650" y="1190175"/>
            <a:ext cx="7688700" cy="33514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727800" y="494200"/>
            <a:ext cx="7688400" cy="4602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400">
                <a:solidFill>
                  <a:srgbClr val="000000"/>
                </a:solidFill>
                <a:latin typeface="Arial"/>
                <a:ea typeface="Arial"/>
                <a:cs typeface="Arial"/>
                <a:sym typeface="Arial"/>
              </a:rPr>
              <a:t>We will run the following commands on our instance to setup kafka and zookeeper</a:t>
            </a:r>
            <a:endParaRPr b="0"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rgbClr val="000000"/>
                </a:solidFill>
                <a:latin typeface="Arial"/>
                <a:ea typeface="Arial"/>
                <a:cs typeface="Arial"/>
                <a:sym typeface="Arial"/>
              </a:rPr>
              <a:t>We get </a:t>
            </a:r>
            <a:r>
              <a:rPr b="0" lang="en" sz="1400" u="sng">
                <a:solidFill>
                  <a:schemeClr val="hlink"/>
                </a:solidFill>
                <a:latin typeface="Arial"/>
                <a:ea typeface="Arial"/>
                <a:cs typeface="Arial"/>
                <a:sym typeface="Arial"/>
                <a:hlinkClick r:id="rId3"/>
              </a:rPr>
              <a:t>https://archive.apache.org/dist/kafka/3.3.1/kafka_2.12-3.3.1.tgz</a:t>
            </a:r>
            <a:endParaRPr b="0" sz="1400">
              <a:solidFill>
                <a:srgbClr val="000000"/>
              </a:solidFill>
              <a:latin typeface="Arial"/>
              <a:ea typeface="Arial"/>
              <a:cs typeface="Arial"/>
              <a:sym typeface="Arial"/>
            </a:endParaRPr>
          </a:p>
          <a:p>
            <a:pPr indent="457200" lvl="0" marL="457200" rtl="0" algn="l">
              <a:lnSpc>
                <a:spcPct val="115000"/>
              </a:lnSpc>
              <a:spcBef>
                <a:spcPts val="0"/>
              </a:spcBef>
              <a:spcAft>
                <a:spcPts val="0"/>
              </a:spcAft>
              <a:buNone/>
            </a:pPr>
            <a:r>
              <a:rPr b="0" lang="en" sz="1400">
                <a:solidFill>
                  <a:srgbClr val="000000"/>
                </a:solidFill>
                <a:latin typeface="Arial"/>
                <a:ea typeface="Arial"/>
                <a:cs typeface="Arial"/>
                <a:sym typeface="Arial"/>
              </a:rPr>
              <a:t>tar -xvf kafka_2.12-3.3.1.tgz</a:t>
            </a:r>
            <a:endParaRPr b="0"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rgbClr val="000000"/>
                </a:solidFill>
                <a:latin typeface="Arial"/>
                <a:ea typeface="Arial"/>
                <a:cs typeface="Arial"/>
                <a:sym typeface="Arial"/>
              </a:rPr>
              <a:t>-----------------------------------------------------------------------</a:t>
            </a:r>
            <a:endParaRPr b="0"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rgbClr val="000000"/>
                </a:solidFill>
                <a:latin typeface="Arial"/>
                <a:ea typeface="Arial"/>
                <a:cs typeface="Arial"/>
                <a:sym typeface="Arial"/>
              </a:rPr>
              <a:t>java -version</a:t>
            </a:r>
            <a:endParaRPr b="0"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rgbClr val="000000"/>
                </a:solidFill>
                <a:latin typeface="Arial"/>
                <a:ea typeface="Arial"/>
                <a:cs typeface="Arial"/>
                <a:sym typeface="Arial"/>
              </a:rPr>
              <a:t>sudo yum install java-1.8.0-openjdk     </a:t>
            </a:r>
            <a:endParaRPr b="0"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rgbClr val="000000"/>
                </a:solidFill>
                <a:latin typeface="Arial"/>
                <a:ea typeface="Arial"/>
                <a:cs typeface="Arial"/>
                <a:sym typeface="Arial"/>
              </a:rPr>
              <a:t>java -version</a:t>
            </a:r>
            <a:endParaRPr b="0"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00">
                <a:solidFill>
                  <a:srgbClr val="000000"/>
                </a:solidFill>
                <a:latin typeface="Arial"/>
                <a:ea typeface="Arial"/>
                <a:cs typeface="Arial"/>
                <a:sym typeface="Arial"/>
              </a:rPr>
              <a:t>cd kafka_2.12-3.3.1</a:t>
            </a:r>
            <a:endParaRPr b="0"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33">
                <a:solidFill>
                  <a:srgbClr val="000000"/>
                </a:solidFill>
                <a:latin typeface="Arial"/>
                <a:ea typeface="Arial"/>
                <a:cs typeface="Arial"/>
                <a:sym typeface="Arial"/>
              </a:rPr>
              <a:t>sudo apt-get update</a:t>
            </a:r>
            <a:endParaRPr b="0" sz="1433">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33">
                <a:solidFill>
                  <a:srgbClr val="000000"/>
                </a:solidFill>
                <a:latin typeface="Arial"/>
                <a:ea typeface="Arial"/>
                <a:cs typeface="Arial"/>
                <a:sym typeface="Arial"/>
              </a:rPr>
              <a:t>sudo apt-get install -y openjdk-8-jdk</a:t>
            </a:r>
            <a:endParaRPr b="0" sz="1433">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33">
                <a:solidFill>
                  <a:srgbClr val="000000"/>
                </a:solidFill>
                <a:latin typeface="Arial"/>
                <a:ea typeface="Arial"/>
                <a:cs typeface="Arial"/>
                <a:sym typeface="Arial"/>
              </a:rPr>
              <a:t>java -version</a:t>
            </a:r>
            <a:endParaRPr b="0" sz="1433">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33">
                <a:solidFill>
                  <a:srgbClr val="000000"/>
                </a:solidFill>
                <a:latin typeface="Arial"/>
                <a:ea typeface="Arial"/>
                <a:cs typeface="Arial"/>
                <a:sym typeface="Arial"/>
              </a:rPr>
              <a:t>cd kafka_2.12-3.3.1</a:t>
            </a:r>
            <a:endParaRPr b="0" sz="1433">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100">
                <a:solidFill>
                  <a:srgbClr val="000000"/>
                </a:solidFill>
                <a:latin typeface="Arial"/>
                <a:ea typeface="Arial"/>
                <a:cs typeface="Arial"/>
                <a:sym typeface="Arial"/>
              </a:rPr>
              <a:t>-------------------------------------------------------------------------------------------</a:t>
            </a:r>
            <a:endParaRPr b="0" sz="1433">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33">
                <a:solidFill>
                  <a:srgbClr val="000000"/>
                </a:solidFill>
                <a:latin typeface="Arial"/>
                <a:ea typeface="Arial"/>
                <a:cs typeface="Arial"/>
                <a:sym typeface="Arial"/>
              </a:rPr>
              <a:t>Start </a:t>
            </a:r>
            <a:r>
              <a:rPr lang="en" sz="1433">
                <a:solidFill>
                  <a:srgbClr val="000000"/>
                </a:solidFill>
                <a:latin typeface="Arial"/>
                <a:ea typeface="Arial"/>
                <a:cs typeface="Arial"/>
                <a:sym typeface="Arial"/>
              </a:rPr>
              <a:t>Zookeeper</a:t>
            </a:r>
            <a:r>
              <a:rPr b="0" lang="en" sz="1433">
                <a:solidFill>
                  <a:srgbClr val="000000"/>
                </a:solidFill>
                <a:latin typeface="Arial"/>
                <a:ea typeface="Arial"/>
                <a:cs typeface="Arial"/>
                <a:sym typeface="Arial"/>
              </a:rPr>
              <a:t>:</a:t>
            </a:r>
            <a:endParaRPr b="0" sz="1433">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433">
                <a:solidFill>
                  <a:srgbClr val="000000"/>
                </a:solidFill>
                <a:latin typeface="Arial"/>
                <a:ea typeface="Arial"/>
                <a:cs typeface="Arial"/>
                <a:sym typeface="Arial"/>
              </a:rPr>
              <a:t>bin/zookeeper-server-start.sh config/zookeeper.properties</a:t>
            </a:r>
            <a:endParaRPr b="0" sz="1733">
              <a:solidFill>
                <a:srgbClr val="000000"/>
              </a:solidFill>
              <a:latin typeface="Arial"/>
              <a:ea typeface="Arial"/>
              <a:cs typeface="Arial"/>
              <a:sym typeface="Arial"/>
            </a:endParaRPr>
          </a:p>
          <a:p>
            <a:pPr indent="0" lvl="0" marL="0" rtl="0" algn="l">
              <a:spcBef>
                <a:spcPts val="0"/>
              </a:spcBef>
              <a:spcAft>
                <a:spcPts val="0"/>
              </a:spcAft>
              <a:buNone/>
            </a:pPr>
            <a:r>
              <a:t/>
            </a:r>
            <a:endParaRPr sz="2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457750" y="267400"/>
            <a:ext cx="8100000" cy="368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Start Kafka-server:</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Duplicate the session &amp; enter in a new console --</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export KAFKA_HEAP_OPTS="-Xmx256M -Xms128M"</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cd kafka_2.12-3.3.1</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bin/kafka-server-start.sh config/server.properties</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It is pointing to private server , change server.properties so that it can run in public IP to do this , we  can follow any of the 2 approaches shared below</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Do a "sudo nano config/server.properties" - change ADVERTISED_LISTENERS to public ip of the EC2 instance</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Create the topic:</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Duplicate the session &amp; enter in a new console --</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cd kafka_2.12-3.3.1</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bin/kafka-topics.sh --create --topic demo_testing2 --bootstrap-server 54.215.179.39:9092 --replication-factor 1 --partitions 1</a:t>
            </a:r>
            <a:endParaRPr sz="129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19150" y="556775"/>
            <a:ext cx="7703700" cy="446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Start Producer:</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bin/kafka-console-producer.sh --topic demo_testing2 --bootstrap-server 54.215.179.39:9092</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Start Consumer:</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Duplicate the session &amp; enter in a new console --</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cd kafka_2.12-3.3.1</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bin/kafka-console-consumer.sh --topic demo_testing2 --bootstrap-server 54.215.179.39:9092</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In Databricks create a </a:t>
            </a:r>
            <a:r>
              <a:rPr lang="en" sz="1390">
                <a:solidFill>
                  <a:srgbClr val="000000"/>
                </a:solidFill>
                <a:latin typeface="Arial"/>
                <a:ea typeface="Arial"/>
                <a:cs typeface="Arial"/>
                <a:sym typeface="Arial"/>
              </a:rPr>
              <a:t>cluster</a:t>
            </a:r>
            <a:r>
              <a:rPr lang="en" sz="1390">
                <a:solidFill>
                  <a:srgbClr val="000000"/>
                </a:solidFill>
                <a:latin typeface="Arial"/>
                <a:ea typeface="Arial"/>
                <a:cs typeface="Arial"/>
                <a:sym typeface="Arial"/>
              </a:rPr>
              <a:t> and install this library on the cluster kafka-python and </a:t>
            </a:r>
            <a:endParaRPr sz="13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390">
                <a:solidFill>
                  <a:srgbClr val="000000"/>
                </a:solidFill>
                <a:latin typeface="Arial"/>
                <a:ea typeface="Arial"/>
                <a:cs typeface="Arial"/>
                <a:sym typeface="Arial"/>
              </a:rPr>
              <a:t>Attach the cluster to both the notebooks, change the IP to the current </a:t>
            </a:r>
            <a:r>
              <a:rPr lang="en" sz="1390">
                <a:solidFill>
                  <a:srgbClr val="000000"/>
                </a:solidFill>
                <a:latin typeface="Arial"/>
                <a:ea typeface="Arial"/>
                <a:cs typeface="Arial"/>
                <a:sym typeface="Arial"/>
              </a:rPr>
              <a:t>instance</a:t>
            </a:r>
            <a:r>
              <a:rPr lang="en" sz="1390">
                <a:solidFill>
                  <a:srgbClr val="000000"/>
                </a:solidFill>
                <a:latin typeface="Arial"/>
                <a:ea typeface="Arial"/>
                <a:cs typeface="Arial"/>
                <a:sym typeface="Arial"/>
              </a:rPr>
              <a:t> IP and run the notebook.</a:t>
            </a:r>
            <a:endParaRPr sz="139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819150" y="4173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After the kafka cluster is setup on the instance, we will go to our Databricks notebooks and setup kafka consumer and kafka producer</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t/>
            </a:r>
            <a:endParaRPr sz="1290">
              <a:solidFill>
                <a:srgbClr val="000000"/>
              </a:solidFill>
              <a:latin typeface="Arial"/>
              <a:ea typeface="Arial"/>
              <a:cs typeface="Arial"/>
              <a:sym typeface="Arial"/>
            </a:endParaRPr>
          </a:p>
          <a:p>
            <a:pPr indent="0" lvl="0" marL="0" rtl="0" algn="l">
              <a:lnSpc>
                <a:spcPct val="115000"/>
              </a:lnSpc>
              <a:spcBef>
                <a:spcPts val="0"/>
              </a:spcBef>
              <a:spcAft>
                <a:spcPts val="0"/>
              </a:spcAft>
              <a:buSzPts val="990"/>
              <a:buNone/>
            </a:pPr>
            <a:r>
              <a:rPr lang="en" sz="1290">
                <a:solidFill>
                  <a:srgbClr val="000000"/>
                </a:solidFill>
                <a:latin typeface="Arial"/>
                <a:ea typeface="Arial"/>
                <a:cs typeface="Arial"/>
                <a:sym typeface="Arial"/>
              </a:rPr>
              <a:t>Go to compute and click on create compute to set up a cluster</a:t>
            </a:r>
            <a:endParaRPr sz="129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a:p>
        </p:txBody>
      </p:sp>
      <p:pic>
        <p:nvPicPr>
          <p:cNvPr id="228" name="Google Shape;228;p29"/>
          <p:cNvPicPr preferRelativeResize="0"/>
          <p:nvPr/>
        </p:nvPicPr>
        <p:blipFill>
          <a:blip r:embed="rId3">
            <a:alphaModFix/>
          </a:blip>
          <a:stretch>
            <a:fillRect/>
          </a:stretch>
        </p:blipFill>
        <p:spPr>
          <a:xfrm>
            <a:off x="923325" y="1567125"/>
            <a:ext cx="7246325" cy="2972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19150" y="235275"/>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Click on the cluster name and go to libraries and install 2 libraries y</a:t>
            </a:r>
            <a:r>
              <a:rPr lang="en" sz="1400">
                <a:solidFill>
                  <a:srgbClr val="000000"/>
                </a:solidFill>
                <a:latin typeface="Arial"/>
                <a:ea typeface="Arial"/>
                <a:cs typeface="Arial"/>
                <a:sym typeface="Arial"/>
              </a:rPr>
              <a:t>finance</a:t>
            </a:r>
            <a:r>
              <a:rPr lang="en" sz="1400">
                <a:solidFill>
                  <a:srgbClr val="000000"/>
                </a:solidFill>
                <a:latin typeface="Arial"/>
                <a:ea typeface="Arial"/>
                <a:cs typeface="Arial"/>
                <a:sym typeface="Arial"/>
              </a:rPr>
              <a:t> and kafka-python</a:t>
            </a:r>
            <a:endParaRPr sz="3300"/>
          </a:p>
        </p:txBody>
      </p:sp>
      <p:pic>
        <p:nvPicPr>
          <p:cNvPr id="234" name="Google Shape;234;p30"/>
          <p:cNvPicPr preferRelativeResize="0"/>
          <p:nvPr/>
        </p:nvPicPr>
        <p:blipFill>
          <a:blip r:embed="rId3">
            <a:alphaModFix/>
          </a:blip>
          <a:stretch>
            <a:fillRect/>
          </a:stretch>
        </p:blipFill>
        <p:spPr>
          <a:xfrm>
            <a:off x="2206938" y="667700"/>
            <a:ext cx="4730124" cy="3293975"/>
          </a:xfrm>
          <a:prstGeom prst="rect">
            <a:avLst/>
          </a:prstGeom>
          <a:noFill/>
          <a:ln>
            <a:noFill/>
          </a:ln>
        </p:spPr>
      </p:pic>
      <p:pic>
        <p:nvPicPr>
          <p:cNvPr id="235" name="Google Shape;235;p30"/>
          <p:cNvPicPr preferRelativeResize="0"/>
          <p:nvPr/>
        </p:nvPicPr>
        <p:blipFill>
          <a:blip r:embed="rId4">
            <a:alphaModFix/>
          </a:blip>
          <a:stretch>
            <a:fillRect/>
          </a:stretch>
        </p:blipFill>
        <p:spPr>
          <a:xfrm>
            <a:off x="1600200" y="3709675"/>
            <a:ext cx="5943600" cy="117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733500" y="33165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Select pypi and install two libraries one by one, kafka-python and yfinance</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3400"/>
          </a:p>
        </p:txBody>
      </p:sp>
      <p:pic>
        <p:nvPicPr>
          <p:cNvPr id="241" name="Google Shape;241;p31"/>
          <p:cNvPicPr preferRelativeResize="0"/>
          <p:nvPr/>
        </p:nvPicPr>
        <p:blipFill>
          <a:blip r:embed="rId3">
            <a:alphaModFix/>
          </a:blip>
          <a:stretch>
            <a:fillRect/>
          </a:stretch>
        </p:blipFill>
        <p:spPr>
          <a:xfrm>
            <a:off x="916725" y="1101438"/>
            <a:ext cx="7310550" cy="294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81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a:t>
            </a:r>
            <a:r>
              <a:rPr lang="en"/>
              <a:t>Definition</a:t>
            </a:r>
            <a:endParaRPr/>
          </a:p>
        </p:txBody>
      </p:sp>
      <p:sp>
        <p:nvSpPr>
          <p:cNvPr id="135" name="Google Shape;135;p14"/>
          <p:cNvSpPr txBox="1"/>
          <p:nvPr>
            <p:ph idx="1" type="body"/>
          </p:nvPr>
        </p:nvSpPr>
        <p:spPr>
          <a:xfrm>
            <a:off x="391225" y="750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a:solidFill>
                  <a:schemeClr val="dk1"/>
                </a:solidFill>
              </a:rPr>
              <a:t>“Stock Market Data Streaming using Kafka, Databricks &amp; AWS.”</a:t>
            </a:r>
            <a:endParaRPr sz="2100">
              <a:solidFill>
                <a:schemeClr val="dk1"/>
              </a:solidFill>
            </a:endParaRPr>
          </a:p>
        </p:txBody>
      </p:sp>
      <p:pic>
        <p:nvPicPr>
          <p:cNvPr id="136" name="Google Shape;136;p14"/>
          <p:cNvPicPr preferRelativeResize="0"/>
          <p:nvPr/>
        </p:nvPicPr>
        <p:blipFill>
          <a:blip r:embed="rId3">
            <a:alphaModFix/>
          </a:blip>
          <a:stretch>
            <a:fillRect/>
          </a:stretch>
        </p:blipFill>
        <p:spPr>
          <a:xfrm>
            <a:off x="1429675" y="1665400"/>
            <a:ext cx="6443700" cy="2583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819150" y="278125"/>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Go to kafka producer notebook and click on run all</a:t>
            </a:r>
            <a:endParaRPr sz="3400"/>
          </a:p>
        </p:txBody>
      </p:sp>
      <p:pic>
        <p:nvPicPr>
          <p:cNvPr id="247" name="Google Shape;247;p32"/>
          <p:cNvPicPr preferRelativeResize="0"/>
          <p:nvPr/>
        </p:nvPicPr>
        <p:blipFill>
          <a:blip r:embed="rId3">
            <a:alphaModFix/>
          </a:blip>
          <a:stretch>
            <a:fillRect/>
          </a:stretch>
        </p:blipFill>
        <p:spPr>
          <a:xfrm>
            <a:off x="625050" y="876588"/>
            <a:ext cx="7893900" cy="3390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819150" y="29952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Go to kafka consumer notebook and click run all</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3500"/>
          </a:p>
        </p:txBody>
      </p:sp>
      <p:pic>
        <p:nvPicPr>
          <p:cNvPr id="253" name="Google Shape;253;p33"/>
          <p:cNvPicPr preferRelativeResize="0"/>
          <p:nvPr/>
        </p:nvPicPr>
        <p:blipFill>
          <a:blip r:embed="rId3">
            <a:alphaModFix/>
          </a:blip>
          <a:stretch>
            <a:fillRect/>
          </a:stretch>
        </p:blipFill>
        <p:spPr>
          <a:xfrm>
            <a:off x="819150" y="849750"/>
            <a:ext cx="7275550" cy="385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819150" y="29952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000000"/>
                </a:solidFill>
                <a:latin typeface="Arial"/>
                <a:ea typeface="Arial"/>
                <a:cs typeface="Arial"/>
                <a:sym typeface="Arial"/>
              </a:rPr>
              <a:t>You will start seeing the values in the stream</a:t>
            </a:r>
            <a:endParaRPr sz="1900">
              <a:solidFill>
                <a:srgbClr val="000000"/>
              </a:solidFill>
              <a:latin typeface="Arial"/>
              <a:ea typeface="Arial"/>
              <a:cs typeface="Arial"/>
              <a:sym typeface="Arial"/>
            </a:endParaRPr>
          </a:p>
          <a:p>
            <a:pPr indent="0" lvl="0" marL="0" rtl="0" algn="l">
              <a:spcBef>
                <a:spcPts val="0"/>
              </a:spcBef>
              <a:spcAft>
                <a:spcPts val="0"/>
              </a:spcAft>
              <a:buNone/>
            </a:pPr>
            <a:r>
              <a:t/>
            </a:r>
            <a:endParaRPr sz="3800"/>
          </a:p>
        </p:txBody>
      </p:sp>
      <p:pic>
        <p:nvPicPr>
          <p:cNvPr id="259" name="Google Shape;259;p34"/>
          <p:cNvPicPr preferRelativeResize="0"/>
          <p:nvPr/>
        </p:nvPicPr>
        <p:blipFill>
          <a:blip r:embed="rId3">
            <a:alphaModFix/>
          </a:blip>
          <a:stretch>
            <a:fillRect/>
          </a:stretch>
        </p:blipFill>
        <p:spPr>
          <a:xfrm>
            <a:off x="323725" y="1036075"/>
            <a:ext cx="8177851" cy="3621575"/>
          </a:xfrm>
          <a:prstGeom prst="rect">
            <a:avLst/>
          </a:prstGeom>
          <a:noFill/>
          <a:ln>
            <a:noFill/>
          </a:ln>
        </p:spPr>
      </p:pic>
      <p:pic>
        <p:nvPicPr>
          <p:cNvPr id="260" name="Google Shape;260;p34"/>
          <p:cNvPicPr preferRelativeResize="0"/>
          <p:nvPr/>
        </p:nvPicPr>
        <p:blipFill>
          <a:blip r:embed="rId4">
            <a:alphaModFix/>
          </a:blip>
          <a:stretch>
            <a:fillRect/>
          </a:stretch>
        </p:blipFill>
        <p:spPr>
          <a:xfrm>
            <a:off x="6231600" y="213543"/>
            <a:ext cx="2703550" cy="26567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6" name="Google Shape;266;p35"/>
          <p:cNvPicPr preferRelativeResize="0"/>
          <p:nvPr/>
        </p:nvPicPr>
        <p:blipFill>
          <a:blip r:embed="rId3">
            <a:alphaModFix/>
          </a:blip>
          <a:stretch>
            <a:fillRect/>
          </a:stretch>
        </p:blipFill>
        <p:spPr>
          <a:xfrm>
            <a:off x="195225" y="203450"/>
            <a:ext cx="4376774" cy="2603376"/>
          </a:xfrm>
          <a:prstGeom prst="rect">
            <a:avLst/>
          </a:prstGeom>
          <a:noFill/>
          <a:ln>
            <a:noFill/>
          </a:ln>
        </p:spPr>
      </p:pic>
      <p:pic>
        <p:nvPicPr>
          <p:cNvPr id="267" name="Google Shape;267;p35"/>
          <p:cNvPicPr preferRelativeResize="0"/>
          <p:nvPr/>
        </p:nvPicPr>
        <p:blipFill>
          <a:blip r:embed="rId4">
            <a:alphaModFix/>
          </a:blip>
          <a:stretch>
            <a:fillRect/>
          </a:stretch>
        </p:blipFill>
        <p:spPr>
          <a:xfrm>
            <a:off x="4572000" y="378775"/>
            <a:ext cx="4205450" cy="2031875"/>
          </a:xfrm>
          <a:prstGeom prst="rect">
            <a:avLst/>
          </a:prstGeom>
          <a:noFill/>
          <a:ln>
            <a:noFill/>
          </a:ln>
        </p:spPr>
      </p:pic>
      <p:pic>
        <p:nvPicPr>
          <p:cNvPr id="268" name="Google Shape;268;p35"/>
          <p:cNvPicPr preferRelativeResize="0"/>
          <p:nvPr/>
        </p:nvPicPr>
        <p:blipFill>
          <a:blip r:embed="rId5">
            <a:alphaModFix/>
          </a:blip>
          <a:stretch>
            <a:fillRect/>
          </a:stretch>
        </p:blipFill>
        <p:spPr>
          <a:xfrm>
            <a:off x="195225" y="2806826"/>
            <a:ext cx="5143353" cy="2031873"/>
          </a:xfrm>
          <a:prstGeom prst="rect">
            <a:avLst/>
          </a:prstGeom>
          <a:noFill/>
          <a:ln>
            <a:noFill/>
          </a:ln>
        </p:spPr>
      </p:pic>
      <p:pic>
        <p:nvPicPr>
          <p:cNvPr id="269" name="Google Shape;269;p35"/>
          <p:cNvPicPr preferRelativeResize="0"/>
          <p:nvPr/>
        </p:nvPicPr>
        <p:blipFill>
          <a:blip r:embed="rId6">
            <a:alphaModFix/>
          </a:blip>
          <a:stretch>
            <a:fillRect/>
          </a:stretch>
        </p:blipFill>
        <p:spPr>
          <a:xfrm>
            <a:off x="5416003" y="2410650"/>
            <a:ext cx="2719669" cy="2428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ctrTitle"/>
          </p:nvPr>
        </p:nvSpPr>
        <p:spPr>
          <a:xfrm>
            <a:off x="2221800" y="1932150"/>
            <a:ext cx="4700400" cy="1279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7500"/>
              <a:t>Thank You</a:t>
            </a:r>
            <a:endParaRPr sz="7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547100" y="66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42" name="Google Shape;142;p15"/>
          <p:cNvSpPr txBox="1"/>
          <p:nvPr>
            <p:ph idx="1" type="body"/>
          </p:nvPr>
        </p:nvSpPr>
        <p:spPr>
          <a:xfrm>
            <a:off x="727650" y="1252050"/>
            <a:ext cx="7688700" cy="3623100"/>
          </a:xfrm>
          <a:prstGeom prst="rect">
            <a:avLst/>
          </a:prstGeom>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None/>
            </a:pPr>
            <a:r>
              <a:rPr lang="en" sz="1500">
                <a:latin typeface="Roboto"/>
                <a:ea typeface="Roboto"/>
                <a:cs typeface="Roboto"/>
                <a:sym typeface="Roboto"/>
              </a:rPr>
              <a:t>A stock market data streaming platform is required to provide real-time streaming of stock market data for analysis and decision-making purposes. Now a days it is hard to find a good trading </a:t>
            </a:r>
            <a:r>
              <a:rPr lang="en" sz="1500">
                <a:latin typeface="Roboto"/>
                <a:ea typeface="Roboto"/>
                <a:cs typeface="Roboto"/>
                <a:sym typeface="Roboto"/>
              </a:rPr>
              <a:t>system due to which high volume of data is not getting on real time due to which the trader has to bare the huge losses from stock market. To resolve this issue we are planning to stream data real time which can be access online so we are planning to implement this using aws cloud to and various big data tools and technology.</a:t>
            </a:r>
            <a:endParaRPr sz="1500">
              <a:latin typeface="Roboto"/>
              <a:ea typeface="Roboto"/>
              <a:cs typeface="Roboto"/>
              <a:sym typeface="Roboto"/>
            </a:endParaRPr>
          </a:p>
          <a:p>
            <a:pPr indent="0" lvl="0" marL="0" rtl="0" algn="just">
              <a:lnSpc>
                <a:spcPct val="115000"/>
              </a:lnSpc>
              <a:spcBef>
                <a:spcPts val="1200"/>
              </a:spcBef>
              <a:spcAft>
                <a:spcPts val="1200"/>
              </a:spcAft>
              <a:buNone/>
            </a:pPr>
            <a:r>
              <a:rPr lang="en" sz="1500">
                <a:latin typeface="Roboto"/>
                <a:ea typeface="Roboto"/>
                <a:cs typeface="Roboto"/>
                <a:sym typeface="Roboto"/>
              </a:rPr>
              <a:t>	By solving this issue we can make our decision very quick with the help of buy and sell signal generated in real time. So, we are configuring the system to handle high volumes of data in real-time from various sources, including stock exchanges, financial institutions, and news agencies. The data should be processed and analyzed in real-time using machine learning algorithms to provide insights and actionable intelligence to traders and investors.</a:t>
            </a:r>
            <a:endParaRPr sz="15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320775" y="578200"/>
            <a:ext cx="37743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Description</a:t>
            </a:r>
            <a:endParaRPr/>
          </a:p>
        </p:txBody>
      </p:sp>
      <p:sp>
        <p:nvSpPr>
          <p:cNvPr id="148" name="Google Shape;148;p16"/>
          <p:cNvSpPr txBox="1"/>
          <p:nvPr>
            <p:ph idx="1" type="body"/>
          </p:nvPr>
        </p:nvSpPr>
        <p:spPr>
          <a:xfrm>
            <a:off x="727650" y="818400"/>
            <a:ext cx="7688700" cy="3670200"/>
          </a:xfrm>
          <a:prstGeom prst="rect">
            <a:avLst/>
          </a:prstGeom>
        </p:spPr>
        <p:txBody>
          <a:bodyPr anchorCtr="0" anchor="t" bIns="91425" lIns="91425" spcFirstLastPara="1" rIns="91425" wrap="square" tIns="91425">
            <a:noAutofit/>
          </a:bodyPr>
          <a:lstStyle/>
          <a:p>
            <a:pPr indent="0" lvl="0" marL="800100" rtl="0" algn="just">
              <a:lnSpc>
                <a:spcPct val="150000"/>
              </a:lnSpc>
              <a:spcBef>
                <a:spcPts val="0"/>
              </a:spcBef>
              <a:spcAft>
                <a:spcPts val="0"/>
              </a:spcAft>
              <a:buNone/>
            </a:pPr>
            <a:r>
              <a:t/>
            </a:r>
            <a:endParaRPr sz="1500">
              <a:highlight>
                <a:schemeClr val="dk2"/>
              </a:highlight>
            </a:endParaRPr>
          </a:p>
          <a:p>
            <a:pPr indent="457200" lvl="0" marL="0" rtl="0" algn="just">
              <a:lnSpc>
                <a:spcPct val="150000"/>
              </a:lnSpc>
              <a:spcBef>
                <a:spcPts val="1200"/>
              </a:spcBef>
              <a:spcAft>
                <a:spcPts val="0"/>
              </a:spcAft>
              <a:buNone/>
            </a:pPr>
            <a:r>
              <a:rPr lang="en" sz="1500"/>
              <a:t>This project aims to build a real-time stock market data streaming application using Databricks, Kafka, Zookeeper, and AWS EC2 instances. The application reads a CSV file containing stock market data and uses Databricks to analyze the data. The sample rows from the CSV file are extracted and sent to a Kafka producer, which then streams the data to a Kafka consumer. The consumer then performs real-time data analysis to provide insights into stock market trends. The challenge is to ensure that the data is processed and analyzed in real time and that the system can handle large volumes of data efficiently and effectively.</a:t>
            </a:r>
            <a:r>
              <a:rPr lang="en" sz="1500">
                <a:highlight>
                  <a:schemeClr val="dk2"/>
                </a:highlight>
              </a:rPr>
              <a:t> </a:t>
            </a:r>
            <a:endParaRPr sz="1500">
              <a:highlight>
                <a:schemeClr val="dk2"/>
              </a:highlight>
            </a:endParaRPr>
          </a:p>
          <a:p>
            <a:pPr indent="0" lvl="0" marL="0" rtl="0" algn="just">
              <a:lnSpc>
                <a:spcPct val="150000"/>
              </a:lnSpc>
              <a:spcBef>
                <a:spcPts val="1200"/>
              </a:spcBef>
              <a:spcAft>
                <a:spcPts val="1200"/>
              </a:spcAft>
              <a:buNone/>
            </a:pPr>
            <a:r>
              <a:t/>
            </a:r>
            <a:endParaRPr sz="1500">
              <a:highlight>
                <a:schemeClr val="dk2"/>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472850" y="588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and Tools</a:t>
            </a:r>
            <a:endParaRPr/>
          </a:p>
        </p:txBody>
      </p:sp>
      <p:sp>
        <p:nvSpPr>
          <p:cNvPr id="154" name="Google Shape;154;p17"/>
          <p:cNvSpPr txBox="1"/>
          <p:nvPr>
            <p:ph idx="1" type="body"/>
          </p:nvPr>
        </p:nvSpPr>
        <p:spPr>
          <a:xfrm>
            <a:off x="727650" y="1327200"/>
            <a:ext cx="7688700" cy="22611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Python and PySpark Programming</a:t>
            </a:r>
            <a:endParaRPr sz="1500"/>
          </a:p>
          <a:p>
            <a:pPr indent="-323850" lvl="0" marL="457200" rtl="0" algn="l">
              <a:lnSpc>
                <a:spcPct val="200000"/>
              </a:lnSpc>
              <a:spcBef>
                <a:spcPts val="0"/>
              </a:spcBef>
              <a:spcAft>
                <a:spcPts val="0"/>
              </a:spcAft>
              <a:buSzPts val="1500"/>
              <a:buChar char="●"/>
            </a:pPr>
            <a:r>
              <a:rPr lang="en" sz="1500"/>
              <a:t>Amazon Web Services </a:t>
            </a:r>
            <a:endParaRPr sz="1500"/>
          </a:p>
          <a:p>
            <a:pPr indent="-323850" lvl="0" marL="457200" rtl="0" algn="l">
              <a:lnSpc>
                <a:spcPct val="200000"/>
              </a:lnSpc>
              <a:spcBef>
                <a:spcPts val="0"/>
              </a:spcBef>
              <a:spcAft>
                <a:spcPts val="0"/>
              </a:spcAft>
              <a:buSzPts val="1500"/>
              <a:buChar char="●"/>
            </a:pPr>
            <a:r>
              <a:rPr lang="en" sz="1500"/>
              <a:t>Kafka and Zookeeper Servers</a:t>
            </a:r>
            <a:endParaRPr sz="1500"/>
          </a:p>
          <a:p>
            <a:pPr indent="-323850" lvl="0" marL="457200" rtl="0" algn="l">
              <a:lnSpc>
                <a:spcPct val="200000"/>
              </a:lnSpc>
              <a:spcBef>
                <a:spcPts val="0"/>
              </a:spcBef>
              <a:spcAft>
                <a:spcPts val="0"/>
              </a:spcAft>
              <a:buSzPts val="1500"/>
              <a:buChar char="●"/>
            </a:pPr>
            <a:r>
              <a:rPr lang="en" sz="1500"/>
              <a:t>DataBricks Notebooks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11700" y="460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Databricks</a:t>
            </a:r>
            <a:endParaRPr/>
          </a:p>
        </p:txBody>
      </p:sp>
      <p:sp>
        <p:nvSpPr>
          <p:cNvPr id="160" name="Google Shape;160;p18"/>
          <p:cNvSpPr txBox="1"/>
          <p:nvPr>
            <p:ph idx="1" type="body"/>
          </p:nvPr>
        </p:nvSpPr>
        <p:spPr>
          <a:xfrm>
            <a:off x="311700" y="1130925"/>
            <a:ext cx="8832300" cy="39162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852"/>
              <a:buNone/>
            </a:pPr>
            <a:r>
              <a:rPr lang="en" sz="1462"/>
              <a:t>Databricks is a cloud-based data analytics platform that provides a unified approach to data processing and analytics. It is designed to handle large-scale data processing and analytics using Apache Spark, a powerful open-source distributed computing framework.</a:t>
            </a:r>
            <a:endParaRPr sz="1462"/>
          </a:p>
          <a:p>
            <a:pPr indent="0" lvl="0" marL="0" rtl="0" algn="l">
              <a:lnSpc>
                <a:spcPct val="130000"/>
              </a:lnSpc>
              <a:spcBef>
                <a:spcPts val="0"/>
              </a:spcBef>
              <a:spcAft>
                <a:spcPts val="0"/>
              </a:spcAft>
              <a:buSzPts val="852"/>
              <a:buNone/>
            </a:pPr>
            <a:r>
              <a:t/>
            </a:r>
            <a:endParaRPr sz="862"/>
          </a:p>
          <a:p>
            <a:pPr indent="0" lvl="0" marL="0" rtl="0" algn="l">
              <a:lnSpc>
                <a:spcPct val="130000"/>
              </a:lnSpc>
              <a:spcBef>
                <a:spcPts val="0"/>
              </a:spcBef>
              <a:spcAft>
                <a:spcPts val="0"/>
              </a:spcAft>
              <a:buSzPts val="852"/>
              <a:buNone/>
            </a:pPr>
            <a:r>
              <a:rPr lang="en" sz="1462"/>
              <a:t>In context to Stock Market OLTP application, Databricks can be used for:</a:t>
            </a:r>
            <a:endParaRPr sz="1462"/>
          </a:p>
          <a:p>
            <a:pPr indent="-321468" lvl="0" marL="457200" rtl="0" algn="l">
              <a:lnSpc>
                <a:spcPct val="130000"/>
              </a:lnSpc>
              <a:spcBef>
                <a:spcPts val="0"/>
              </a:spcBef>
              <a:spcAft>
                <a:spcPts val="0"/>
              </a:spcAft>
              <a:buSzPts val="1463"/>
              <a:buChar char="●"/>
            </a:pPr>
            <a:r>
              <a:rPr lang="en" sz="1462"/>
              <a:t>Data Processing</a:t>
            </a:r>
            <a:endParaRPr sz="1462"/>
          </a:p>
          <a:p>
            <a:pPr indent="-321468" lvl="0" marL="457200" rtl="0" algn="l">
              <a:lnSpc>
                <a:spcPct val="130000"/>
              </a:lnSpc>
              <a:spcBef>
                <a:spcPts val="0"/>
              </a:spcBef>
              <a:spcAft>
                <a:spcPts val="0"/>
              </a:spcAft>
              <a:buSzPts val="1463"/>
              <a:buChar char="●"/>
            </a:pPr>
            <a:r>
              <a:rPr lang="en" sz="1462"/>
              <a:t>Data Analysis</a:t>
            </a:r>
            <a:endParaRPr sz="1462"/>
          </a:p>
          <a:p>
            <a:pPr indent="0" lvl="0" marL="0" rtl="0" algn="l">
              <a:lnSpc>
                <a:spcPct val="130000"/>
              </a:lnSpc>
              <a:spcBef>
                <a:spcPts val="0"/>
              </a:spcBef>
              <a:spcAft>
                <a:spcPts val="0"/>
              </a:spcAft>
              <a:buSzPts val="852"/>
              <a:buNone/>
            </a:pPr>
            <a:r>
              <a:t/>
            </a:r>
            <a:endParaRPr sz="762"/>
          </a:p>
          <a:p>
            <a:pPr indent="0" lvl="0" marL="0" rtl="0" algn="l">
              <a:lnSpc>
                <a:spcPct val="130000"/>
              </a:lnSpc>
              <a:spcBef>
                <a:spcPts val="0"/>
              </a:spcBef>
              <a:spcAft>
                <a:spcPts val="0"/>
              </a:spcAft>
              <a:buSzPts val="852"/>
              <a:buNone/>
            </a:pPr>
            <a:r>
              <a:rPr lang="en" sz="1462"/>
              <a:t>Features of Databricks….</a:t>
            </a:r>
            <a:endParaRPr sz="1462"/>
          </a:p>
          <a:p>
            <a:pPr indent="-321468" lvl="0" marL="457200" rtl="0" algn="l">
              <a:lnSpc>
                <a:spcPct val="130000"/>
              </a:lnSpc>
              <a:spcBef>
                <a:spcPts val="0"/>
              </a:spcBef>
              <a:spcAft>
                <a:spcPts val="0"/>
              </a:spcAft>
              <a:buSzPts val="1463"/>
              <a:buChar char="●"/>
            </a:pPr>
            <a:r>
              <a:rPr lang="en" sz="1462"/>
              <a:t>Scalability</a:t>
            </a:r>
            <a:endParaRPr sz="1462"/>
          </a:p>
          <a:p>
            <a:pPr indent="-321468" lvl="0" marL="457200" rtl="0" algn="l">
              <a:lnSpc>
                <a:spcPct val="130000"/>
              </a:lnSpc>
              <a:spcBef>
                <a:spcPts val="0"/>
              </a:spcBef>
              <a:spcAft>
                <a:spcPts val="0"/>
              </a:spcAft>
              <a:buSzPts val="1463"/>
              <a:buChar char="●"/>
            </a:pPr>
            <a:r>
              <a:rPr lang="en" sz="1462"/>
              <a:t>Cloud Based</a:t>
            </a:r>
            <a:endParaRPr sz="1462"/>
          </a:p>
          <a:p>
            <a:pPr indent="-321468" lvl="0" marL="457200" rtl="0" algn="l">
              <a:lnSpc>
                <a:spcPct val="130000"/>
              </a:lnSpc>
              <a:spcBef>
                <a:spcPts val="0"/>
              </a:spcBef>
              <a:spcAft>
                <a:spcPts val="0"/>
              </a:spcAft>
              <a:buSzPts val="1463"/>
              <a:buChar char="●"/>
            </a:pPr>
            <a:r>
              <a:rPr lang="en" sz="1462"/>
              <a:t>Speed</a:t>
            </a:r>
            <a:endParaRPr sz="1462"/>
          </a:p>
          <a:p>
            <a:pPr indent="-321468" lvl="0" marL="457200" rtl="0" algn="l">
              <a:lnSpc>
                <a:spcPct val="130000"/>
              </a:lnSpc>
              <a:spcBef>
                <a:spcPts val="0"/>
              </a:spcBef>
              <a:spcAft>
                <a:spcPts val="0"/>
              </a:spcAft>
              <a:buSzPts val="1463"/>
              <a:buChar char="●"/>
            </a:pPr>
            <a:r>
              <a:rPr lang="en" sz="1462"/>
              <a:t>Real Time Processing</a:t>
            </a:r>
            <a:endParaRPr sz="1462"/>
          </a:p>
          <a:p>
            <a:pPr indent="0" lvl="0" marL="0" rtl="0" algn="just">
              <a:lnSpc>
                <a:spcPct val="130000"/>
              </a:lnSpc>
              <a:spcBef>
                <a:spcPts val="0"/>
              </a:spcBef>
              <a:spcAft>
                <a:spcPts val="1200"/>
              </a:spcAft>
              <a:buSzPts val="852"/>
              <a:buNone/>
            </a:pPr>
            <a:r>
              <a:t/>
            </a:r>
            <a:endParaRPr sz="146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27650" y="31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Kafka &amp; Zookeeper</a:t>
            </a:r>
            <a:endParaRPr/>
          </a:p>
        </p:txBody>
      </p:sp>
      <p:sp>
        <p:nvSpPr>
          <p:cNvPr id="166" name="Google Shape;166;p19"/>
          <p:cNvSpPr txBox="1"/>
          <p:nvPr>
            <p:ph idx="1" type="body"/>
          </p:nvPr>
        </p:nvSpPr>
        <p:spPr>
          <a:xfrm>
            <a:off x="727650" y="1173525"/>
            <a:ext cx="7752600" cy="34200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SzPts val="1500"/>
              <a:buChar char="●"/>
            </a:pPr>
            <a:r>
              <a:rPr lang="en" sz="1500"/>
              <a:t>Kafka is a distributed streaming platform that is widely used for building real-time data pipelines and streaming applications. There are several reasons why Kafka may be a good choice for a stock market OLTP application. </a:t>
            </a:r>
            <a:endParaRPr sz="1500"/>
          </a:p>
          <a:p>
            <a:pPr indent="-323850" lvl="0" marL="457200" rtl="0" algn="just">
              <a:lnSpc>
                <a:spcPct val="150000"/>
              </a:lnSpc>
              <a:spcBef>
                <a:spcPts val="0"/>
              </a:spcBef>
              <a:spcAft>
                <a:spcPts val="0"/>
              </a:spcAft>
              <a:buSzPts val="1500"/>
              <a:buChar char="●"/>
            </a:pPr>
            <a:r>
              <a:rPr lang="en" sz="1500"/>
              <a:t>Real-time analytics, scalable, Integration with other systems, Data ingestion</a:t>
            </a:r>
            <a:endParaRPr sz="1500"/>
          </a:p>
          <a:p>
            <a:pPr indent="-323850" lvl="0" marL="457200" rtl="0" algn="just">
              <a:lnSpc>
                <a:spcPct val="150000"/>
              </a:lnSpc>
              <a:spcBef>
                <a:spcPts val="0"/>
              </a:spcBef>
              <a:spcAft>
                <a:spcPts val="0"/>
              </a:spcAft>
              <a:buSzPts val="1500"/>
              <a:buChar char="●"/>
            </a:pPr>
            <a:r>
              <a:rPr lang="en" sz="1500"/>
              <a:t>ZooKeeper is a distributed coordination service that is often used in distributed systems for managing configuration information, synchronization, and providing group services. In the context of a stock market OLTP application, ZooKeeper can be used for various purposes such as: </a:t>
            </a:r>
            <a:endParaRPr sz="1500"/>
          </a:p>
          <a:p>
            <a:pPr indent="-323850" lvl="0" marL="457200" rtl="0" algn="just">
              <a:lnSpc>
                <a:spcPct val="150000"/>
              </a:lnSpc>
              <a:spcBef>
                <a:spcPts val="0"/>
              </a:spcBef>
              <a:spcAft>
                <a:spcPts val="0"/>
              </a:spcAft>
              <a:buSzPts val="1500"/>
              <a:buChar char="●"/>
            </a:pPr>
            <a:r>
              <a:rPr lang="en" sz="1500"/>
              <a:t>Configuration management, Synchronization, Failure detection and recovery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727650" y="622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72" name="Google Shape;172;p20"/>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SzPts val="1500"/>
              <a:buChar char="●"/>
            </a:pPr>
            <a:r>
              <a:rPr lang="en" sz="1500"/>
              <a:t>Setting up EC2 instance on AWS</a:t>
            </a:r>
            <a:endParaRPr sz="1500"/>
          </a:p>
          <a:p>
            <a:pPr indent="-323850" lvl="0" marL="457200" rtl="0" algn="just">
              <a:lnSpc>
                <a:spcPct val="150000"/>
              </a:lnSpc>
              <a:spcBef>
                <a:spcPts val="0"/>
              </a:spcBef>
              <a:spcAft>
                <a:spcPts val="0"/>
              </a:spcAft>
              <a:buSzPts val="1500"/>
              <a:buChar char="●"/>
            </a:pPr>
            <a:r>
              <a:rPr lang="en" sz="1500"/>
              <a:t>Install and Configure Kafka and Zookeeper</a:t>
            </a:r>
            <a:endParaRPr sz="1500"/>
          </a:p>
          <a:p>
            <a:pPr indent="-323850" lvl="0" marL="457200" rtl="0" algn="just">
              <a:lnSpc>
                <a:spcPct val="150000"/>
              </a:lnSpc>
              <a:spcBef>
                <a:spcPts val="0"/>
              </a:spcBef>
              <a:spcAft>
                <a:spcPts val="0"/>
              </a:spcAft>
              <a:buSzPts val="1500"/>
              <a:buChar char="●"/>
            </a:pPr>
            <a:r>
              <a:rPr lang="en" sz="1500"/>
              <a:t>Create, Configure and Test Kafka P</a:t>
            </a:r>
            <a:r>
              <a:rPr lang="en" sz="1500"/>
              <a:t>roducer</a:t>
            </a:r>
            <a:r>
              <a:rPr lang="en" sz="1500"/>
              <a:t> and Consumer notebooks in Databricks</a:t>
            </a:r>
            <a:endParaRPr sz="1500"/>
          </a:p>
          <a:p>
            <a:pPr indent="-323850" lvl="0" marL="457200" rtl="0" algn="just">
              <a:lnSpc>
                <a:spcPct val="150000"/>
              </a:lnSpc>
              <a:spcBef>
                <a:spcPts val="0"/>
              </a:spcBef>
              <a:spcAft>
                <a:spcPts val="0"/>
              </a:spcAft>
              <a:buSzPts val="1500"/>
              <a:buChar char="●"/>
            </a:pPr>
            <a:r>
              <a:rPr lang="en" sz="1500"/>
              <a:t>Refine the application</a:t>
            </a:r>
            <a:endParaRPr sz="1500"/>
          </a:p>
          <a:p>
            <a:pPr indent="-323850" lvl="0" marL="457200" rtl="0" algn="just">
              <a:lnSpc>
                <a:spcPct val="150000"/>
              </a:lnSpc>
              <a:spcBef>
                <a:spcPts val="0"/>
              </a:spcBef>
              <a:spcAft>
                <a:spcPts val="0"/>
              </a:spcAft>
              <a:buSzPts val="1500"/>
              <a:buChar char="●"/>
            </a:pPr>
            <a:r>
              <a:rPr lang="en" sz="1500"/>
              <a:t>Deploy the application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472475" y="611975"/>
            <a:ext cx="1979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pic>
        <p:nvPicPr>
          <p:cNvPr id="178" name="Google Shape;178;p21"/>
          <p:cNvPicPr preferRelativeResize="0"/>
          <p:nvPr/>
        </p:nvPicPr>
        <p:blipFill>
          <a:blip r:embed="rId3">
            <a:alphaModFix/>
          </a:blip>
          <a:stretch>
            <a:fillRect/>
          </a:stretch>
        </p:blipFill>
        <p:spPr>
          <a:xfrm>
            <a:off x="2734525" y="118750"/>
            <a:ext cx="4942577" cy="49060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