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notesMasterIdLst>
    <p:notesMasterId r:id="rId21"/>
  </p:notesMasterIdLst>
  <p:handoutMasterIdLst>
    <p:handoutMasterId r:id="rId22"/>
  </p:handoutMasterIdLst>
  <p:sldIdLst>
    <p:sldId id="256" r:id="rId2"/>
    <p:sldId id="263" r:id="rId3"/>
    <p:sldId id="265" r:id="rId4"/>
    <p:sldId id="257" r:id="rId5"/>
    <p:sldId id="276" r:id="rId6"/>
    <p:sldId id="264" r:id="rId7"/>
    <p:sldId id="270" r:id="rId8"/>
    <p:sldId id="258" r:id="rId9"/>
    <p:sldId id="259" r:id="rId10"/>
    <p:sldId id="279" r:id="rId11"/>
    <p:sldId id="280" r:id="rId12"/>
    <p:sldId id="274" r:id="rId13"/>
    <p:sldId id="271" r:id="rId14"/>
    <p:sldId id="272" r:id="rId15"/>
    <p:sldId id="281" r:id="rId16"/>
    <p:sldId id="278" r:id="rId17"/>
    <p:sldId id="269" r:id="rId18"/>
    <p:sldId id="268" r:id="rId19"/>
    <p:sldId id="26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56" autoAdjust="0"/>
    <p:restoredTop sz="90204" autoAdjust="0"/>
  </p:normalViewPr>
  <p:slideViewPr>
    <p:cSldViewPr snapToGrid="0">
      <p:cViewPr varScale="1">
        <p:scale>
          <a:sx n="66" d="100"/>
          <a:sy n="66" d="100"/>
        </p:scale>
        <p:origin x="660"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6EE606F-8252-1A1C-50C7-5708911C459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5E5966C-1E34-15B9-CBC8-A28018EC4C3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7219AF-8FCC-4174-B986-770A63E81D64}" type="datetimeFigureOut">
              <a:rPr lang="en-US" smtClean="0"/>
              <a:t>12/14/2023</a:t>
            </a:fld>
            <a:endParaRPr lang="en-US"/>
          </a:p>
        </p:txBody>
      </p:sp>
      <p:sp>
        <p:nvSpPr>
          <p:cNvPr id="4" name="Footer Placeholder 3">
            <a:extLst>
              <a:ext uri="{FF2B5EF4-FFF2-40B4-BE49-F238E27FC236}">
                <a16:creationId xmlns:a16="http://schemas.microsoft.com/office/drawing/2014/main" id="{002B25C4-056D-9332-3086-BCDFD9CE466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1</a:t>
            </a:r>
          </a:p>
        </p:txBody>
      </p:sp>
      <p:sp>
        <p:nvSpPr>
          <p:cNvPr id="5" name="Slide Number Placeholder 4">
            <a:extLst>
              <a:ext uri="{FF2B5EF4-FFF2-40B4-BE49-F238E27FC236}">
                <a16:creationId xmlns:a16="http://schemas.microsoft.com/office/drawing/2014/main" id="{7BE46C22-812A-B2A5-6048-73191B1574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37E1F6-1425-40BD-99AA-01ED87FC2F80}" type="slidenum">
              <a:rPr lang="en-US" smtClean="0"/>
              <a:t>‹#›</a:t>
            </a:fld>
            <a:endParaRPr lang="en-US"/>
          </a:p>
        </p:txBody>
      </p:sp>
    </p:spTree>
    <p:extLst>
      <p:ext uri="{BB962C8B-B14F-4D97-AF65-F5344CB8AC3E}">
        <p14:creationId xmlns:p14="http://schemas.microsoft.com/office/powerpoint/2010/main" val="32843549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0681DF-96E5-45E4-AB3A-CC72B58CE8F9}" type="datetimeFigureOut">
              <a:rPr lang="en-US" smtClean="0"/>
              <a:t>12/14/2023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1</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F01F82-A488-4E31-8ED6-ABFF708831DE}" type="slidenum">
              <a:rPr lang="en-US" smtClean="0"/>
              <a:t>‹#›</a:t>
            </a:fld>
            <a:endParaRPr lang="en-US"/>
          </a:p>
        </p:txBody>
      </p:sp>
    </p:spTree>
    <p:extLst>
      <p:ext uri="{BB962C8B-B14F-4D97-AF65-F5344CB8AC3E}">
        <p14:creationId xmlns:p14="http://schemas.microsoft.com/office/powerpoint/2010/main" val="381180325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r>
              <a:rPr lang="en-US" dirty="0"/>
              <a:t>1</a:t>
            </a:r>
          </a:p>
        </p:txBody>
      </p:sp>
      <p:sp>
        <p:nvSpPr>
          <p:cNvPr id="5" name="Slide Number Placeholder 4"/>
          <p:cNvSpPr>
            <a:spLocks noGrp="1"/>
          </p:cNvSpPr>
          <p:nvPr>
            <p:ph type="sldNum" sz="quarter" idx="5"/>
          </p:nvPr>
        </p:nvSpPr>
        <p:spPr/>
        <p:txBody>
          <a:bodyPr/>
          <a:lstStyle/>
          <a:p>
            <a:fld id="{8CF01F82-A488-4E31-8ED6-ABFF708831DE}" type="slidenum">
              <a:rPr lang="en-US" smtClean="0"/>
              <a:t>16</a:t>
            </a:fld>
            <a:endParaRPr lang="en-US" dirty="0"/>
          </a:p>
        </p:txBody>
      </p:sp>
    </p:spTree>
    <p:extLst>
      <p:ext uri="{BB962C8B-B14F-4D97-AF65-F5344CB8AC3E}">
        <p14:creationId xmlns:p14="http://schemas.microsoft.com/office/powerpoint/2010/main" val="2396694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7F3245-A96D-4079-9A3A-053B7EBD0A12}" type="datetime1">
              <a:rPr lang="en-US" smtClean="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8E6F08-8411-4DC4-957F-55608F059AFD}" type="slidenum">
              <a:rPr lang="en-US" smtClean="0"/>
              <a:t>‹#›</a:t>
            </a:fld>
            <a:endParaRPr lang="en-US"/>
          </a:p>
        </p:txBody>
      </p:sp>
    </p:spTree>
    <p:extLst>
      <p:ext uri="{BB962C8B-B14F-4D97-AF65-F5344CB8AC3E}">
        <p14:creationId xmlns:p14="http://schemas.microsoft.com/office/powerpoint/2010/main" val="1347508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6E4EB5-111A-47AE-9C7B-242C2DD41F95}" type="datetime1">
              <a:rPr lang="en-US" smtClean="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8E6F08-8411-4DC4-957F-55608F059AFD}" type="slidenum">
              <a:rPr lang="en-US" smtClean="0"/>
              <a:t>‹#›</a:t>
            </a:fld>
            <a:endParaRPr lang="en-US"/>
          </a:p>
        </p:txBody>
      </p:sp>
    </p:spTree>
    <p:extLst>
      <p:ext uri="{BB962C8B-B14F-4D97-AF65-F5344CB8AC3E}">
        <p14:creationId xmlns:p14="http://schemas.microsoft.com/office/powerpoint/2010/main" val="2638502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0A76C2-0F76-4080-9EFF-2FB76716FF3D}" type="datetime1">
              <a:rPr lang="en-US" smtClean="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8E6F08-8411-4DC4-957F-55608F059AFD}"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397482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E50732-915E-467C-8495-E5E93517970A}" type="datetime1">
              <a:rPr lang="en-US" smtClean="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8E6F08-8411-4DC4-957F-55608F059AFD}" type="slidenum">
              <a:rPr lang="en-US" smtClean="0"/>
              <a:t>‹#›</a:t>
            </a:fld>
            <a:endParaRPr lang="en-US"/>
          </a:p>
        </p:txBody>
      </p:sp>
    </p:spTree>
    <p:extLst>
      <p:ext uri="{BB962C8B-B14F-4D97-AF65-F5344CB8AC3E}">
        <p14:creationId xmlns:p14="http://schemas.microsoft.com/office/powerpoint/2010/main" val="14732591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FAAF29-D015-4B85-A5D7-785DCAF6E36A}" type="datetime1">
              <a:rPr lang="en-US" smtClean="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8E6F08-8411-4DC4-957F-55608F059AF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828382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E162CB-E162-4AC1-8BE0-6CA0573EFB4D}" type="datetime1">
              <a:rPr lang="en-US" smtClean="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8E6F08-8411-4DC4-957F-55608F059AFD}" type="slidenum">
              <a:rPr lang="en-US" smtClean="0"/>
              <a:t>‹#›</a:t>
            </a:fld>
            <a:endParaRPr lang="en-US"/>
          </a:p>
        </p:txBody>
      </p:sp>
    </p:spTree>
    <p:extLst>
      <p:ext uri="{BB962C8B-B14F-4D97-AF65-F5344CB8AC3E}">
        <p14:creationId xmlns:p14="http://schemas.microsoft.com/office/powerpoint/2010/main" val="40388197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48A870-DEC0-4FA7-9459-996DE28DEA0C}" type="datetime1">
              <a:rPr lang="en-US" smtClean="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8E6F08-8411-4DC4-957F-55608F059AFD}" type="slidenum">
              <a:rPr lang="en-US" smtClean="0"/>
              <a:t>‹#›</a:t>
            </a:fld>
            <a:endParaRPr lang="en-US"/>
          </a:p>
        </p:txBody>
      </p:sp>
    </p:spTree>
    <p:extLst>
      <p:ext uri="{BB962C8B-B14F-4D97-AF65-F5344CB8AC3E}">
        <p14:creationId xmlns:p14="http://schemas.microsoft.com/office/powerpoint/2010/main" val="1696568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6D118E-629C-4E34-8784-D801A8E6D8A6}" type="datetime1">
              <a:rPr lang="en-US" smtClean="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8E6F08-8411-4DC4-957F-55608F059AFD}" type="slidenum">
              <a:rPr lang="en-US" smtClean="0"/>
              <a:t>‹#›</a:t>
            </a:fld>
            <a:endParaRPr lang="en-US"/>
          </a:p>
        </p:txBody>
      </p:sp>
    </p:spTree>
    <p:extLst>
      <p:ext uri="{BB962C8B-B14F-4D97-AF65-F5344CB8AC3E}">
        <p14:creationId xmlns:p14="http://schemas.microsoft.com/office/powerpoint/2010/main" val="2148303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24C453-52FF-4265-80FA-6CC45CA0FC2C}" type="datetime1">
              <a:rPr lang="en-US" smtClean="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8E6F08-8411-4DC4-957F-55608F059AFD}" type="slidenum">
              <a:rPr lang="en-US" smtClean="0"/>
              <a:t>‹#›</a:t>
            </a:fld>
            <a:endParaRPr lang="en-US"/>
          </a:p>
        </p:txBody>
      </p:sp>
    </p:spTree>
    <p:extLst>
      <p:ext uri="{BB962C8B-B14F-4D97-AF65-F5344CB8AC3E}">
        <p14:creationId xmlns:p14="http://schemas.microsoft.com/office/powerpoint/2010/main" val="2699009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D41BCD-99CA-47D3-90D6-F2AB59532EBA}" type="datetime1">
              <a:rPr lang="en-US" smtClean="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8E6F08-8411-4DC4-957F-55608F059AFD}" type="slidenum">
              <a:rPr lang="en-US" smtClean="0"/>
              <a:t>‹#›</a:t>
            </a:fld>
            <a:endParaRPr lang="en-US"/>
          </a:p>
        </p:txBody>
      </p:sp>
    </p:spTree>
    <p:extLst>
      <p:ext uri="{BB962C8B-B14F-4D97-AF65-F5344CB8AC3E}">
        <p14:creationId xmlns:p14="http://schemas.microsoft.com/office/powerpoint/2010/main" val="2180453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DA7E99-716A-4DED-BFC8-A50644BF4AF4}" type="datetime1">
              <a:rPr lang="en-US" smtClean="0"/>
              <a:t>12/14/2023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8E6F08-8411-4DC4-957F-55608F059AFD}" type="slidenum">
              <a:rPr lang="en-US" smtClean="0"/>
              <a:t>‹#›</a:t>
            </a:fld>
            <a:endParaRPr lang="en-US"/>
          </a:p>
        </p:txBody>
      </p:sp>
    </p:spTree>
    <p:extLst>
      <p:ext uri="{BB962C8B-B14F-4D97-AF65-F5344CB8AC3E}">
        <p14:creationId xmlns:p14="http://schemas.microsoft.com/office/powerpoint/2010/main" val="1009922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4F9375-F82C-418E-9445-BA3396549481}" type="datetime1">
              <a:rPr lang="en-US" smtClean="0"/>
              <a:t>12/14/2023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8E6F08-8411-4DC4-957F-55608F059AFD}" type="slidenum">
              <a:rPr lang="en-US" smtClean="0"/>
              <a:t>‹#›</a:t>
            </a:fld>
            <a:endParaRPr lang="en-US"/>
          </a:p>
        </p:txBody>
      </p:sp>
    </p:spTree>
    <p:extLst>
      <p:ext uri="{BB962C8B-B14F-4D97-AF65-F5344CB8AC3E}">
        <p14:creationId xmlns:p14="http://schemas.microsoft.com/office/powerpoint/2010/main" val="787843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63E5AB-1D04-45B2-B5A6-3E6B1E7E1491}" type="datetime1">
              <a:rPr lang="en-US" smtClean="0"/>
              <a:t>12/14/2023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8E6F08-8411-4DC4-957F-55608F059AFD}" type="slidenum">
              <a:rPr lang="en-US" smtClean="0"/>
              <a:t>‹#›</a:t>
            </a:fld>
            <a:endParaRPr lang="en-US"/>
          </a:p>
        </p:txBody>
      </p:sp>
    </p:spTree>
    <p:extLst>
      <p:ext uri="{BB962C8B-B14F-4D97-AF65-F5344CB8AC3E}">
        <p14:creationId xmlns:p14="http://schemas.microsoft.com/office/powerpoint/2010/main" val="4110182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3CC096-C096-4AE9-919A-F70CEE55846E}" type="datetime1">
              <a:rPr lang="en-US" smtClean="0"/>
              <a:t>12/14/2023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8E6F08-8411-4DC4-957F-55608F059AFD}" type="slidenum">
              <a:rPr lang="en-US" smtClean="0"/>
              <a:t>‹#›</a:t>
            </a:fld>
            <a:endParaRPr lang="en-US"/>
          </a:p>
        </p:txBody>
      </p:sp>
    </p:spTree>
    <p:extLst>
      <p:ext uri="{BB962C8B-B14F-4D97-AF65-F5344CB8AC3E}">
        <p14:creationId xmlns:p14="http://schemas.microsoft.com/office/powerpoint/2010/main" val="2767422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DBBDC5-DC68-43B6-9BFA-203E08842E75}" type="datetime1">
              <a:rPr lang="en-US" smtClean="0"/>
              <a:t>12/14/2023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8E6F08-8411-4DC4-957F-55608F059AFD}" type="slidenum">
              <a:rPr lang="en-US" smtClean="0"/>
              <a:t>‹#›</a:t>
            </a:fld>
            <a:endParaRPr lang="en-US"/>
          </a:p>
        </p:txBody>
      </p:sp>
    </p:spTree>
    <p:extLst>
      <p:ext uri="{BB962C8B-B14F-4D97-AF65-F5344CB8AC3E}">
        <p14:creationId xmlns:p14="http://schemas.microsoft.com/office/powerpoint/2010/main" val="354232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AE9DA1-EBE5-4BD1-B8AF-C8CA3A7B438E}" type="datetime1">
              <a:rPr lang="en-US" smtClean="0"/>
              <a:t>12/14/2023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8E6F08-8411-4DC4-957F-55608F059AFD}" type="slidenum">
              <a:rPr lang="en-US" smtClean="0"/>
              <a:t>‹#›</a:t>
            </a:fld>
            <a:endParaRPr lang="en-US"/>
          </a:p>
        </p:txBody>
      </p:sp>
    </p:spTree>
    <p:extLst>
      <p:ext uri="{BB962C8B-B14F-4D97-AF65-F5344CB8AC3E}">
        <p14:creationId xmlns:p14="http://schemas.microsoft.com/office/powerpoint/2010/main" val="4217732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BD2E75D-9866-4BF5-8A38-76E4B1D4B42B}" type="datetime1">
              <a:rPr lang="en-US" smtClean="0"/>
              <a:t>12/14/2023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48E6F08-8411-4DC4-957F-55608F059AFD}" type="slidenum">
              <a:rPr lang="en-US" smtClean="0"/>
              <a:t>‹#›</a:t>
            </a:fld>
            <a:endParaRPr lang="en-US"/>
          </a:p>
        </p:txBody>
      </p:sp>
    </p:spTree>
    <p:extLst>
      <p:ext uri="{BB962C8B-B14F-4D97-AF65-F5344CB8AC3E}">
        <p14:creationId xmlns:p14="http://schemas.microsoft.com/office/powerpoint/2010/main" val="566684131"/>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3F540-524A-7B92-767E-CBF8A90A1E7C}"/>
              </a:ext>
            </a:extLst>
          </p:cNvPr>
          <p:cNvSpPr>
            <a:spLocks noGrp="1"/>
          </p:cNvSpPr>
          <p:nvPr>
            <p:ph type="ctrTitle"/>
          </p:nvPr>
        </p:nvSpPr>
        <p:spPr>
          <a:xfrm>
            <a:off x="856647" y="687722"/>
            <a:ext cx="10155544" cy="2193160"/>
          </a:xfrm>
        </p:spPr>
        <p:txBody>
          <a:bodyPr/>
          <a:lstStyle/>
          <a:p>
            <a:pPr algn="l"/>
            <a:r>
              <a:rPr lang="en-US" sz="4800" b="1" dirty="0">
                <a:latin typeface="Times New Roman" panose="02020603050405020304" pitchFamily="18" charset="0"/>
                <a:cs typeface="Times New Roman" panose="02020603050405020304" pitchFamily="18" charset="0"/>
              </a:rPr>
              <a:t>              </a:t>
            </a:r>
          </a:p>
        </p:txBody>
      </p:sp>
      <p:sp>
        <p:nvSpPr>
          <p:cNvPr id="3" name="Subtitle 2">
            <a:extLst>
              <a:ext uri="{FF2B5EF4-FFF2-40B4-BE49-F238E27FC236}">
                <a16:creationId xmlns:a16="http://schemas.microsoft.com/office/drawing/2014/main" id="{15B8AB3E-A764-6F00-B214-F8D9C3C6AA03}"/>
              </a:ext>
            </a:extLst>
          </p:cNvPr>
          <p:cNvSpPr>
            <a:spLocks noGrp="1"/>
          </p:cNvSpPr>
          <p:nvPr>
            <p:ph type="subTitle" idx="1"/>
          </p:nvPr>
        </p:nvSpPr>
        <p:spPr>
          <a:xfrm>
            <a:off x="134754" y="4664840"/>
            <a:ext cx="6294921" cy="2193160"/>
          </a:xfrm>
        </p:spPr>
        <p:txBody>
          <a:bodyPr>
            <a:normAutofit/>
          </a:bodyPr>
          <a:lstStyle/>
          <a:p>
            <a:pPr algn="l"/>
            <a:r>
              <a:rPr lang="en-US" b="1" dirty="0">
                <a:latin typeface="Times New Roman" panose="02020603050405020304" pitchFamily="18" charset="0"/>
                <a:cs typeface="Times New Roman" panose="02020603050405020304" pitchFamily="18" charset="0"/>
              </a:rPr>
              <a:t>Project Member:-</a:t>
            </a:r>
          </a:p>
          <a:p>
            <a:pPr algn="l"/>
            <a:r>
              <a:rPr lang="en-US" b="1" dirty="0">
                <a:latin typeface="Times New Roman" panose="02020603050405020304" pitchFamily="18" charset="0"/>
                <a:cs typeface="Times New Roman" panose="02020603050405020304" pitchFamily="18" charset="0"/>
              </a:rPr>
              <a:t>1.Shailendra Soni</a:t>
            </a:r>
          </a:p>
          <a:p>
            <a:pPr algn="l"/>
            <a:r>
              <a:rPr lang="en-US" b="1" dirty="0">
                <a:latin typeface="Times New Roman" panose="02020603050405020304" pitchFamily="18" charset="0"/>
                <a:cs typeface="Times New Roman" panose="02020603050405020304" pitchFamily="18" charset="0"/>
              </a:rPr>
              <a:t>3. Rishabh Singh </a:t>
            </a:r>
            <a:r>
              <a:rPr lang="en-US" b="1" dirty="0" err="1">
                <a:latin typeface="Times New Roman" panose="02020603050405020304" pitchFamily="18" charset="0"/>
                <a:cs typeface="Times New Roman" panose="02020603050405020304" pitchFamily="18" charset="0"/>
              </a:rPr>
              <a:t>Baghel</a:t>
            </a:r>
            <a:endParaRPr lang="en-US" b="1" dirty="0">
              <a:latin typeface="Times New Roman" panose="02020603050405020304" pitchFamily="18" charset="0"/>
              <a:cs typeface="Times New Roman" panose="02020603050405020304" pitchFamily="18" charset="0"/>
            </a:endParaRPr>
          </a:p>
          <a:p>
            <a:pPr algn="l"/>
            <a:r>
              <a:rPr lang="en-US" b="1" dirty="0">
                <a:latin typeface="Times New Roman" panose="02020603050405020304" pitchFamily="18" charset="0"/>
                <a:cs typeface="Times New Roman" panose="02020603050405020304" pitchFamily="18" charset="0"/>
              </a:rPr>
              <a:t>3.Santosh </a:t>
            </a:r>
            <a:r>
              <a:rPr lang="en-US" b="1" dirty="0" err="1">
                <a:latin typeface="Times New Roman" panose="02020603050405020304" pitchFamily="18" charset="0"/>
                <a:cs typeface="Times New Roman" panose="02020603050405020304" pitchFamily="18" charset="0"/>
              </a:rPr>
              <a:t>Udavant</a:t>
            </a:r>
            <a:endParaRPr lang="en-US" b="1" dirty="0">
              <a:latin typeface="Times New Roman" panose="02020603050405020304" pitchFamily="18" charset="0"/>
              <a:cs typeface="Times New Roman" panose="02020603050405020304" pitchFamily="18" charset="0"/>
            </a:endParaRPr>
          </a:p>
          <a:p>
            <a:pPr algn="l"/>
            <a:r>
              <a:rPr lang="en-US" b="1" dirty="0">
                <a:latin typeface="Times New Roman" panose="02020603050405020304" pitchFamily="18" charset="0"/>
                <a:cs typeface="Times New Roman" panose="02020603050405020304" pitchFamily="18" charset="0"/>
              </a:rPr>
              <a:t>4. </a:t>
            </a:r>
            <a:r>
              <a:rPr lang="en-US" b="1" dirty="0" err="1">
                <a:latin typeface="Times New Roman" panose="02020603050405020304" pitchFamily="18" charset="0"/>
                <a:cs typeface="Times New Roman" panose="02020603050405020304" pitchFamily="18" charset="0"/>
              </a:rPr>
              <a:t>Vishakha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kirti</a:t>
            </a:r>
            <a:r>
              <a:rPr lang="en-US" b="1">
                <a:latin typeface="Times New Roman" panose="02020603050405020304" pitchFamily="18" charset="0"/>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a:p>
            <a:endParaRPr lang="en-US" dirty="0"/>
          </a:p>
        </p:txBody>
      </p:sp>
      <p:sp>
        <p:nvSpPr>
          <p:cNvPr id="6" name="Slide Number Placeholder 5">
            <a:extLst>
              <a:ext uri="{FF2B5EF4-FFF2-40B4-BE49-F238E27FC236}">
                <a16:creationId xmlns:a16="http://schemas.microsoft.com/office/drawing/2014/main" id="{0795BC0E-67B8-0C8F-D455-C33B5C9B9F28}"/>
              </a:ext>
            </a:extLst>
          </p:cNvPr>
          <p:cNvSpPr>
            <a:spLocks noGrp="1"/>
          </p:cNvSpPr>
          <p:nvPr>
            <p:ph type="sldNum" sz="quarter" idx="12"/>
          </p:nvPr>
        </p:nvSpPr>
        <p:spPr/>
        <p:txBody>
          <a:bodyPr/>
          <a:lstStyle/>
          <a:p>
            <a:fld id="{848E6F08-8411-4DC4-957F-55608F059AFD}" type="slidenum">
              <a:rPr lang="en-US" sz="1200" b="1" smtClean="0"/>
              <a:t>1</a:t>
            </a:fld>
            <a:endParaRPr lang="en-US" sz="1200" b="1" dirty="0"/>
          </a:p>
        </p:txBody>
      </p:sp>
      <p:pic>
        <p:nvPicPr>
          <p:cNvPr id="4" name="Picture 4" descr="WhatsApp Image 2023-12-07 at 12.45.49 AM.jpeg">
            <a:extLst>
              <a:ext uri="{FF2B5EF4-FFF2-40B4-BE49-F238E27FC236}">
                <a16:creationId xmlns:a16="http://schemas.microsoft.com/office/drawing/2014/main" id="{9929644C-826C-F3B3-6D90-CA96CBC485D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00786" y="393236"/>
            <a:ext cx="4229517" cy="3599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1B39FA9F-32FE-694F-FA86-C0C25F39528B}"/>
              </a:ext>
            </a:extLst>
          </p:cNvPr>
          <p:cNvSpPr txBox="1"/>
          <p:nvPr/>
        </p:nvSpPr>
        <p:spPr>
          <a:xfrm>
            <a:off x="2885617" y="4005373"/>
            <a:ext cx="6097604" cy="369332"/>
          </a:xfrm>
          <a:prstGeom prst="rect">
            <a:avLst/>
          </a:prstGeom>
          <a:noFill/>
        </p:spPr>
        <p:txBody>
          <a:bodyPr wrap="square">
            <a:spAutoFit/>
          </a:bodyPr>
          <a:lstStyle/>
          <a:p>
            <a:r>
              <a:rPr lang="en-US" altLang="en-US" dirty="0">
                <a:solidFill>
                  <a:srgbClr val="7030A0"/>
                </a:solidFill>
              </a:rPr>
              <a:t>Empowering Local Vendors: The Online Platform</a:t>
            </a:r>
          </a:p>
        </p:txBody>
      </p:sp>
    </p:spTree>
    <p:extLst>
      <p:ext uri="{BB962C8B-B14F-4D97-AF65-F5344CB8AC3E}">
        <p14:creationId xmlns:p14="http://schemas.microsoft.com/office/powerpoint/2010/main" val="11508536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5B8AB3E-A764-6F00-B214-F8D9C3C6AA03}"/>
              </a:ext>
            </a:extLst>
          </p:cNvPr>
          <p:cNvSpPr>
            <a:spLocks noGrp="1"/>
          </p:cNvSpPr>
          <p:nvPr>
            <p:ph type="subTitle" idx="1"/>
          </p:nvPr>
        </p:nvSpPr>
        <p:spPr>
          <a:xfrm>
            <a:off x="670100" y="373170"/>
            <a:ext cx="7766936" cy="1006052"/>
          </a:xfrm>
        </p:spPr>
        <p:txBody>
          <a:bodyPr>
            <a:noAutofit/>
          </a:bodyPr>
          <a:lstStyle/>
          <a:p>
            <a:pPr lvl="1" algn="l"/>
            <a:r>
              <a:rPr lang="en-US" sz="1900" b="1" dirty="0">
                <a:solidFill>
                  <a:schemeClr val="accent1"/>
                </a:solidFill>
                <a:latin typeface="Times New Roman" panose="02020603050405020304" pitchFamily="18" charset="0"/>
                <a:cs typeface="Times New Roman" panose="02020603050405020304" pitchFamily="18" charset="0"/>
              </a:rPr>
              <a:t>3</a:t>
            </a:r>
            <a:r>
              <a:rPr lang="en-US" sz="1900" b="1" dirty="0">
                <a:solidFill>
                  <a:srgbClr val="374151"/>
                </a:solidFill>
                <a:latin typeface="Times New Roman" panose="02020603050405020304" pitchFamily="18" charset="0"/>
                <a:cs typeface="Times New Roman" panose="02020603050405020304" pitchFamily="18" charset="0"/>
              </a:rPr>
              <a:t>.</a:t>
            </a:r>
            <a:r>
              <a:rPr lang="en-US" sz="1900" b="1" i="0" dirty="0">
                <a:solidFill>
                  <a:schemeClr val="accent1"/>
                </a:solidFill>
                <a:effectLst/>
                <a:latin typeface="Times New Roman" panose="02020603050405020304" pitchFamily="18" charset="0"/>
                <a:cs typeface="Times New Roman" panose="02020603050405020304" pitchFamily="18" charset="0"/>
              </a:rPr>
              <a:t>Sustainability Focus:</a:t>
            </a:r>
            <a:endParaRPr lang="en-US" sz="1900" b="0" i="0" dirty="0">
              <a:solidFill>
                <a:schemeClr val="accent1"/>
              </a:solidFill>
              <a:effectLst/>
              <a:latin typeface="Times New Roman" panose="02020603050405020304" pitchFamily="18" charset="0"/>
              <a:cs typeface="Times New Roman" panose="02020603050405020304" pitchFamily="18" charset="0"/>
            </a:endParaRPr>
          </a:p>
          <a:p>
            <a:pPr marL="1200150" lvl="2" indent="-285750" algn="l">
              <a:buFont typeface="+mj-lt"/>
              <a:buAutoNum type="arabicPeriod"/>
            </a:pPr>
            <a:r>
              <a:rPr lang="en-US" sz="1900" b="0" i="1" dirty="0">
                <a:solidFill>
                  <a:srgbClr val="374151"/>
                </a:solidFill>
                <a:effectLst/>
                <a:latin typeface="Times New Roman" panose="02020603050405020304" pitchFamily="18" charset="0"/>
                <a:cs typeface="Times New Roman" panose="02020603050405020304" pitchFamily="18" charset="0"/>
              </a:rPr>
              <a:t>Observation:</a:t>
            </a:r>
            <a:r>
              <a:rPr lang="en-US" sz="1900" b="0" i="0" dirty="0">
                <a:solidFill>
                  <a:srgbClr val="374151"/>
                </a:solidFill>
                <a:effectLst/>
                <a:latin typeface="Times New Roman" panose="02020603050405020304" pitchFamily="18" charset="0"/>
                <a:cs typeface="Times New Roman" panose="02020603050405020304" pitchFamily="18" charset="0"/>
              </a:rPr>
              <a:t> Consumers are becoming more environmentally conscious, seeking sustainable and eco-friendly products.</a:t>
            </a:r>
          </a:p>
          <a:p>
            <a:pPr marL="1200150" lvl="2" indent="-285750" algn="l">
              <a:buFont typeface="+mj-lt"/>
              <a:buAutoNum type="arabicPeriod"/>
            </a:pPr>
            <a:r>
              <a:rPr lang="en-US" sz="1900" b="0" i="1" dirty="0">
                <a:solidFill>
                  <a:srgbClr val="374151"/>
                </a:solidFill>
                <a:effectLst/>
                <a:latin typeface="Times New Roman" panose="02020603050405020304" pitchFamily="18" charset="0"/>
                <a:cs typeface="Times New Roman" panose="02020603050405020304" pitchFamily="18" charset="0"/>
              </a:rPr>
              <a:t>Opportunity:</a:t>
            </a:r>
            <a:r>
              <a:rPr lang="en-US" sz="1900" b="0" i="0" dirty="0">
                <a:solidFill>
                  <a:srgbClr val="374151"/>
                </a:solidFill>
                <a:effectLst/>
                <a:latin typeface="Times New Roman" panose="02020603050405020304" pitchFamily="18" charset="0"/>
                <a:cs typeface="Times New Roman" panose="02020603050405020304" pitchFamily="18" charset="0"/>
              </a:rPr>
              <a:t> The local vendor can enhance its market position by promoting sustainable practices, such as reducing plastic use, sourcing local organic products, and engaging in community environmental initiatives.</a:t>
            </a:r>
          </a:p>
          <a:p>
            <a:pPr marL="1200150" lvl="2" indent="-285750" algn="l">
              <a:buFont typeface="+mj-lt"/>
              <a:buAutoNum type="arabicPeriod"/>
            </a:pPr>
            <a:endParaRPr lang="en-US" b="0" i="0" dirty="0">
              <a:solidFill>
                <a:srgbClr val="374151"/>
              </a:solidFill>
              <a:effectLst/>
              <a:latin typeface="Söhne"/>
            </a:endParaRPr>
          </a:p>
        </p:txBody>
      </p:sp>
      <p:sp>
        <p:nvSpPr>
          <p:cNvPr id="4" name="Slide Number Placeholder 3">
            <a:extLst>
              <a:ext uri="{FF2B5EF4-FFF2-40B4-BE49-F238E27FC236}">
                <a16:creationId xmlns:a16="http://schemas.microsoft.com/office/drawing/2014/main" id="{819C264B-7015-2AD4-C470-ECA24C443F35}"/>
              </a:ext>
            </a:extLst>
          </p:cNvPr>
          <p:cNvSpPr>
            <a:spLocks noGrp="1"/>
          </p:cNvSpPr>
          <p:nvPr>
            <p:ph type="sldNum" sz="quarter" idx="12"/>
          </p:nvPr>
        </p:nvSpPr>
        <p:spPr/>
        <p:txBody>
          <a:bodyPr/>
          <a:lstStyle/>
          <a:p>
            <a:fld id="{848E6F08-8411-4DC4-957F-55608F059AFD}" type="slidenum">
              <a:rPr lang="en-US" sz="1200" b="1" smtClean="0"/>
              <a:t>10</a:t>
            </a:fld>
            <a:endParaRPr lang="en-US" sz="1200" b="1" dirty="0"/>
          </a:p>
        </p:txBody>
      </p:sp>
      <p:pic>
        <p:nvPicPr>
          <p:cNvPr id="8" name="Picture 7">
            <a:extLst>
              <a:ext uri="{FF2B5EF4-FFF2-40B4-BE49-F238E27FC236}">
                <a16:creationId xmlns:a16="http://schemas.microsoft.com/office/drawing/2014/main" id="{48521330-B495-B1AF-C60C-4A2A8FDB3091}"/>
              </a:ext>
            </a:extLst>
          </p:cNvPr>
          <p:cNvPicPr>
            <a:picLocks noChangeAspect="1"/>
          </p:cNvPicPr>
          <p:nvPr/>
        </p:nvPicPr>
        <p:blipFill>
          <a:blip r:embed="rId2"/>
          <a:stretch>
            <a:fillRect/>
          </a:stretch>
        </p:blipFill>
        <p:spPr>
          <a:xfrm>
            <a:off x="1507066" y="2829081"/>
            <a:ext cx="7766936" cy="3212281"/>
          </a:xfrm>
          <a:prstGeom prst="rect">
            <a:avLst/>
          </a:prstGeom>
        </p:spPr>
      </p:pic>
    </p:spTree>
    <p:extLst>
      <p:ext uri="{BB962C8B-B14F-4D97-AF65-F5344CB8AC3E}">
        <p14:creationId xmlns:p14="http://schemas.microsoft.com/office/powerpoint/2010/main" val="1633481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3F540-524A-7B92-767E-CBF8A90A1E7C}"/>
              </a:ext>
            </a:extLst>
          </p:cNvPr>
          <p:cNvSpPr>
            <a:spLocks noGrp="1"/>
          </p:cNvSpPr>
          <p:nvPr>
            <p:ph type="ctrTitle"/>
          </p:nvPr>
        </p:nvSpPr>
        <p:spPr>
          <a:xfrm>
            <a:off x="847023" y="-1405556"/>
            <a:ext cx="10155544" cy="2193160"/>
          </a:xfrm>
        </p:spPr>
        <p:txBody>
          <a:bodyPr/>
          <a:lstStyle/>
          <a:p>
            <a:pPr marL="685800" indent="-685800" algn="l">
              <a:buFont typeface="Wingdings" panose="05000000000000000000" pitchFamily="2" charset="2"/>
              <a:buChar char="Ø"/>
            </a:pPr>
            <a:r>
              <a:rPr lang="en-US" sz="3600" b="1" i="0" u="sng" dirty="0">
                <a:effectLst/>
                <a:latin typeface="Times New Roman" panose="02020603050405020304" pitchFamily="18" charset="0"/>
                <a:cs typeface="Times New Roman" panose="02020603050405020304" pitchFamily="18" charset="0"/>
              </a:rPr>
              <a:t>Website Features</a:t>
            </a:r>
            <a:endParaRPr lang="en-US" sz="3600" u="sng"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15B8AB3E-A764-6F00-B214-F8D9C3C6AA03}"/>
              </a:ext>
            </a:extLst>
          </p:cNvPr>
          <p:cNvSpPr>
            <a:spLocks noGrp="1"/>
          </p:cNvSpPr>
          <p:nvPr>
            <p:ph type="subTitle" idx="1"/>
          </p:nvPr>
        </p:nvSpPr>
        <p:spPr>
          <a:xfrm>
            <a:off x="968051" y="784136"/>
            <a:ext cx="7766936" cy="1006052"/>
          </a:xfrm>
        </p:spPr>
        <p:txBody>
          <a:bodyPr>
            <a:noAutofit/>
          </a:bodyPr>
          <a:lstStyle/>
          <a:p>
            <a:pPr algn="l"/>
            <a:r>
              <a:rPr lang="en-US" sz="1900" b="0" i="0" dirty="0">
                <a:solidFill>
                  <a:srgbClr val="374151"/>
                </a:solidFill>
                <a:effectLst/>
                <a:latin typeface="Times New Roman" panose="02020603050405020304" pitchFamily="18" charset="0"/>
                <a:cs typeface="Times New Roman" panose="02020603050405020304" pitchFamily="18" charset="0"/>
              </a:rPr>
              <a:t>Outline the key features of the e-commerce website.</a:t>
            </a:r>
          </a:p>
          <a:p>
            <a:pPr algn="l"/>
            <a:r>
              <a:rPr lang="en-US" sz="1900" b="0" i="0" dirty="0">
                <a:solidFill>
                  <a:srgbClr val="374151"/>
                </a:solidFill>
                <a:effectLst/>
                <a:latin typeface="Times New Roman" panose="02020603050405020304" pitchFamily="18" charset="0"/>
                <a:cs typeface="Times New Roman" panose="02020603050405020304" pitchFamily="18" charset="0"/>
              </a:rPr>
              <a:t>User-friendly navigation.</a:t>
            </a:r>
          </a:p>
          <a:p>
            <a:pPr algn="l">
              <a:buFont typeface="Arial" panose="020B0604020202020204" pitchFamily="34" charset="0"/>
              <a:buChar char="•"/>
            </a:pPr>
            <a:r>
              <a:rPr lang="en-US" sz="1900" b="0" i="0" dirty="0">
                <a:solidFill>
                  <a:srgbClr val="374151"/>
                </a:solidFill>
                <a:effectLst/>
                <a:latin typeface="Times New Roman" panose="02020603050405020304" pitchFamily="18" charset="0"/>
                <a:cs typeface="Times New Roman" panose="02020603050405020304" pitchFamily="18" charset="0"/>
              </a:rPr>
              <a:t>Product catalog with detailed descriptions.</a:t>
            </a:r>
          </a:p>
          <a:p>
            <a:pPr algn="l">
              <a:buFont typeface="Arial" panose="020B0604020202020204" pitchFamily="34" charset="0"/>
              <a:buChar char="•"/>
            </a:pPr>
            <a:r>
              <a:rPr lang="en-US" sz="1900" b="0" i="0" dirty="0">
                <a:solidFill>
                  <a:srgbClr val="374151"/>
                </a:solidFill>
                <a:effectLst/>
                <a:latin typeface="Times New Roman" panose="02020603050405020304" pitchFamily="18" charset="0"/>
                <a:cs typeface="Times New Roman" panose="02020603050405020304" pitchFamily="18" charset="0"/>
              </a:rPr>
              <a:t>Shopping cart functionality.</a:t>
            </a:r>
          </a:p>
          <a:p>
            <a:pPr algn="l">
              <a:buFont typeface="Arial" panose="020B0604020202020204" pitchFamily="34" charset="0"/>
              <a:buChar char="•"/>
            </a:pPr>
            <a:r>
              <a:rPr lang="en-US" sz="1900" b="0" i="0" dirty="0">
                <a:solidFill>
                  <a:srgbClr val="374151"/>
                </a:solidFill>
                <a:effectLst/>
                <a:latin typeface="Times New Roman" panose="02020603050405020304" pitchFamily="18" charset="0"/>
                <a:cs typeface="Times New Roman" panose="02020603050405020304" pitchFamily="18" charset="0"/>
              </a:rPr>
              <a:t>Secure payment options.</a:t>
            </a:r>
          </a:p>
          <a:p>
            <a:pPr algn="l">
              <a:buFont typeface="Arial" panose="020B0604020202020204" pitchFamily="34" charset="0"/>
              <a:buChar char="•"/>
            </a:pPr>
            <a:r>
              <a:rPr lang="en-US" sz="1900" b="0" i="0" dirty="0">
                <a:solidFill>
                  <a:srgbClr val="374151"/>
                </a:solidFill>
                <a:effectLst/>
                <a:latin typeface="Times New Roman" panose="02020603050405020304" pitchFamily="18" charset="0"/>
                <a:cs typeface="Times New Roman" panose="02020603050405020304" pitchFamily="18" charset="0"/>
              </a:rPr>
              <a:t>Customer account management.</a:t>
            </a:r>
          </a:p>
        </p:txBody>
      </p:sp>
      <p:sp>
        <p:nvSpPr>
          <p:cNvPr id="4" name="Slide Number Placeholder 3">
            <a:extLst>
              <a:ext uri="{FF2B5EF4-FFF2-40B4-BE49-F238E27FC236}">
                <a16:creationId xmlns:a16="http://schemas.microsoft.com/office/drawing/2014/main" id="{819C264B-7015-2AD4-C470-ECA24C443F35}"/>
              </a:ext>
            </a:extLst>
          </p:cNvPr>
          <p:cNvSpPr>
            <a:spLocks noGrp="1"/>
          </p:cNvSpPr>
          <p:nvPr>
            <p:ph type="sldNum" sz="quarter" idx="12"/>
          </p:nvPr>
        </p:nvSpPr>
        <p:spPr/>
        <p:txBody>
          <a:bodyPr/>
          <a:lstStyle/>
          <a:p>
            <a:fld id="{848E6F08-8411-4DC4-957F-55608F059AFD}" type="slidenum">
              <a:rPr lang="en-US" sz="1200" b="1" smtClean="0"/>
              <a:t>11</a:t>
            </a:fld>
            <a:endParaRPr lang="en-US" sz="1200" b="1" dirty="0"/>
          </a:p>
        </p:txBody>
      </p:sp>
      <p:pic>
        <p:nvPicPr>
          <p:cNvPr id="6" name="Picture 5">
            <a:extLst>
              <a:ext uri="{FF2B5EF4-FFF2-40B4-BE49-F238E27FC236}">
                <a16:creationId xmlns:a16="http://schemas.microsoft.com/office/drawing/2014/main" id="{9DC2ECED-05BD-101B-F2A0-DA01AACBE956}"/>
              </a:ext>
            </a:extLst>
          </p:cNvPr>
          <p:cNvPicPr>
            <a:picLocks noChangeAspect="1"/>
          </p:cNvPicPr>
          <p:nvPr/>
        </p:nvPicPr>
        <p:blipFill>
          <a:blip r:embed="rId2"/>
          <a:stretch>
            <a:fillRect/>
          </a:stretch>
        </p:blipFill>
        <p:spPr>
          <a:xfrm>
            <a:off x="4206240" y="1982912"/>
            <a:ext cx="6283675" cy="4058450"/>
          </a:xfrm>
          <a:prstGeom prst="rect">
            <a:avLst/>
          </a:prstGeom>
        </p:spPr>
      </p:pic>
    </p:spTree>
    <p:extLst>
      <p:ext uri="{BB962C8B-B14F-4D97-AF65-F5344CB8AC3E}">
        <p14:creationId xmlns:p14="http://schemas.microsoft.com/office/powerpoint/2010/main" val="64332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3F540-524A-7B92-767E-CBF8A90A1E7C}"/>
              </a:ext>
            </a:extLst>
          </p:cNvPr>
          <p:cNvSpPr>
            <a:spLocks noGrp="1"/>
          </p:cNvSpPr>
          <p:nvPr>
            <p:ph type="ctrTitle"/>
          </p:nvPr>
        </p:nvSpPr>
        <p:spPr>
          <a:xfrm>
            <a:off x="748721" y="217974"/>
            <a:ext cx="10155544" cy="878606"/>
          </a:xfrm>
        </p:spPr>
        <p:txBody>
          <a:bodyPr/>
          <a:lstStyle/>
          <a:p>
            <a:pPr marL="571500" indent="-571500" algn="l">
              <a:buFont typeface="Wingdings" panose="05000000000000000000" pitchFamily="2" charset="2"/>
              <a:buChar char="Ø"/>
            </a:pPr>
            <a:r>
              <a:rPr lang="en-US" sz="3600" b="1" i="0" u="sng" dirty="0">
                <a:effectLst/>
                <a:latin typeface="Times New Roman" panose="02020603050405020304" pitchFamily="18" charset="0"/>
                <a:cs typeface="Times New Roman" panose="02020603050405020304" pitchFamily="18" charset="0"/>
              </a:rPr>
              <a:t>Payment Gateway Integration</a:t>
            </a:r>
            <a:endParaRPr lang="en-US" sz="3600" u="sng"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15B8AB3E-A764-6F00-B214-F8D9C3C6AA03}"/>
              </a:ext>
            </a:extLst>
          </p:cNvPr>
          <p:cNvSpPr>
            <a:spLocks noGrp="1"/>
          </p:cNvSpPr>
          <p:nvPr>
            <p:ph type="subTitle" idx="1"/>
          </p:nvPr>
        </p:nvSpPr>
        <p:spPr>
          <a:xfrm>
            <a:off x="558275" y="1230524"/>
            <a:ext cx="7766936" cy="878606"/>
          </a:xfrm>
        </p:spPr>
        <p:txBody>
          <a:bodyPr>
            <a:noAutofit/>
          </a:bodyPr>
          <a:lstStyle/>
          <a:p>
            <a:pPr algn="l">
              <a:buFont typeface="+mj-lt"/>
              <a:buAutoNum type="arabicPeriod"/>
            </a:pPr>
            <a:r>
              <a:rPr lang="en-US" sz="1900" b="1" i="0" dirty="0">
                <a:solidFill>
                  <a:schemeClr val="accent1"/>
                </a:solidFill>
                <a:effectLst/>
                <a:latin typeface="Times New Roman" panose="02020603050405020304" pitchFamily="18" charset="0"/>
                <a:cs typeface="Times New Roman" panose="02020603050405020304" pitchFamily="18" charset="0"/>
              </a:rPr>
              <a:t>Credit and Debit Cards:</a:t>
            </a:r>
            <a:endParaRPr lang="en-US" sz="1900" b="0" i="0" dirty="0">
              <a:solidFill>
                <a:schemeClr val="accent1"/>
              </a:solidFill>
              <a:effectLst/>
              <a:latin typeface="Times New Roman" panose="02020603050405020304" pitchFamily="18" charset="0"/>
              <a:cs typeface="Times New Roman" panose="02020603050405020304" pitchFamily="18" charset="0"/>
            </a:endParaRPr>
          </a:p>
          <a:p>
            <a:pPr lvl="1" algn="l"/>
            <a:r>
              <a:rPr lang="en-US" sz="1900" b="0" i="0" dirty="0">
                <a:solidFill>
                  <a:srgbClr val="374151"/>
                </a:solidFill>
                <a:effectLst/>
                <a:latin typeface="Times New Roman" panose="02020603050405020304" pitchFamily="18" charset="0"/>
                <a:cs typeface="Times New Roman" panose="02020603050405020304" pitchFamily="18" charset="0"/>
              </a:rPr>
              <a:t>Customers can securely make purchases using major credit and debit cards such as Visa, MasterCard, and American Express. This provides a familiar and convenient payment method for a wide range of users.</a:t>
            </a:r>
          </a:p>
          <a:p>
            <a:pPr algn="l">
              <a:buFont typeface="+mj-lt"/>
              <a:buAutoNum type="arabicPeriod"/>
            </a:pPr>
            <a:r>
              <a:rPr lang="en-US" sz="1900" b="1" i="0" dirty="0">
                <a:solidFill>
                  <a:schemeClr val="accent1"/>
                </a:solidFill>
                <a:effectLst/>
                <a:latin typeface="Times New Roman" panose="02020603050405020304" pitchFamily="18" charset="0"/>
                <a:cs typeface="Times New Roman" panose="02020603050405020304" pitchFamily="18" charset="0"/>
              </a:rPr>
              <a:t>Digital Wallets:</a:t>
            </a:r>
            <a:endParaRPr lang="en-US" sz="1900" b="0" i="0" dirty="0">
              <a:solidFill>
                <a:schemeClr val="accent1"/>
              </a:solidFill>
              <a:effectLst/>
              <a:latin typeface="Times New Roman" panose="02020603050405020304" pitchFamily="18" charset="0"/>
              <a:cs typeface="Times New Roman" panose="02020603050405020304" pitchFamily="18" charset="0"/>
            </a:endParaRPr>
          </a:p>
          <a:p>
            <a:pPr lvl="1" algn="l"/>
            <a:r>
              <a:rPr lang="en-US" sz="1900" b="0" i="0" dirty="0">
                <a:solidFill>
                  <a:srgbClr val="374151"/>
                </a:solidFill>
                <a:effectLst/>
                <a:latin typeface="Times New Roman" panose="02020603050405020304" pitchFamily="18" charset="0"/>
                <a:cs typeface="Times New Roman" panose="02020603050405020304" pitchFamily="18" charset="0"/>
              </a:rPr>
              <a:t>Integration with popular digital wallets like PayPal and Apple Pay allows customers to make swift and secure transactions without entering card details. This enhances the overall convenience of the payment process.</a:t>
            </a:r>
          </a:p>
          <a:p>
            <a:pPr algn="l">
              <a:buFont typeface="+mj-lt"/>
              <a:buAutoNum type="arabicPeriod"/>
            </a:pPr>
            <a:r>
              <a:rPr lang="en-US" sz="1900" b="1" i="0" dirty="0">
                <a:solidFill>
                  <a:schemeClr val="accent1"/>
                </a:solidFill>
                <a:effectLst/>
                <a:latin typeface="Times New Roman" panose="02020603050405020304" pitchFamily="18" charset="0"/>
                <a:cs typeface="Times New Roman" panose="02020603050405020304" pitchFamily="18" charset="0"/>
              </a:rPr>
              <a:t>Bank Transfers:</a:t>
            </a:r>
            <a:endParaRPr lang="en-US" sz="1900" b="0" i="0" dirty="0">
              <a:solidFill>
                <a:schemeClr val="accent1"/>
              </a:solidFill>
              <a:effectLst/>
              <a:latin typeface="Times New Roman" panose="02020603050405020304" pitchFamily="18" charset="0"/>
              <a:cs typeface="Times New Roman" panose="02020603050405020304" pitchFamily="18" charset="0"/>
            </a:endParaRPr>
          </a:p>
          <a:p>
            <a:pPr lvl="1" algn="l"/>
            <a:r>
              <a:rPr lang="en-US" sz="1900" b="0" i="0" dirty="0">
                <a:solidFill>
                  <a:srgbClr val="374151"/>
                </a:solidFill>
                <a:effectLst/>
                <a:latin typeface="Times New Roman" panose="02020603050405020304" pitchFamily="18" charset="0"/>
                <a:cs typeface="Times New Roman" panose="02020603050405020304" pitchFamily="18" charset="0"/>
              </a:rPr>
              <a:t>For customers who prefer direct bank transactions, the website supports bank transfers. This provides an alternative for those who may not have or prefer not to use credit or debit cards.</a:t>
            </a:r>
          </a:p>
          <a:p>
            <a:pPr algn="l">
              <a:buFont typeface="+mj-lt"/>
              <a:buAutoNum type="arabicPeriod"/>
            </a:pPr>
            <a:r>
              <a:rPr lang="en-US" sz="1900" b="1" i="0" dirty="0">
                <a:solidFill>
                  <a:schemeClr val="accent1"/>
                </a:solidFill>
                <a:effectLst/>
                <a:latin typeface="Times New Roman" panose="02020603050405020304" pitchFamily="18" charset="0"/>
                <a:cs typeface="Times New Roman" panose="02020603050405020304" pitchFamily="18" charset="0"/>
              </a:rPr>
              <a:t>Cash on Delivery (COD) Option:</a:t>
            </a:r>
            <a:endParaRPr lang="en-US" sz="1900" b="0" i="0" dirty="0">
              <a:solidFill>
                <a:schemeClr val="accent1"/>
              </a:solidFill>
              <a:effectLst/>
              <a:latin typeface="Times New Roman" panose="02020603050405020304" pitchFamily="18" charset="0"/>
              <a:cs typeface="Times New Roman" panose="02020603050405020304" pitchFamily="18" charset="0"/>
            </a:endParaRPr>
          </a:p>
          <a:p>
            <a:pPr lvl="1" algn="l"/>
            <a:r>
              <a:rPr lang="en-US" sz="1900" b="0" i="0" dirty="0">
                <a:solidFill>
                  <a:srgbClr val="374151"/>
                </a:solidFill>
                <a:effectLst/>
                <a:latin typeface="Times New Roman" panose="02020603050405020304" pitchFamily="18" charset="0"/>
                <a:cs typeface="Times New Roman" panose="02020603050405020304" pitchFamily="18" charset="0"/>
              </a:rPr>
              <a:t>To cater to customers who prefer paying upon receipt of goods, the website also offers a Cash on Delivery (COD) option for eligible orders.</a:t>
            </a:r>
          </a:p>
        </p:txBody>
      </p:sp>
      <p:sp>
        <p:nvSpPr>
          <p:cNvPr id="4" name="Slide Number Placeholder 3">
            <a:extLst>
              <a:ext uri="{FF2B5EF4-FFF2-40B4-BE49-F238E27FC236}">
                <a16:creationId xmlns:a16="http://schemas.microsoft.com/office/drawing/2014/main" id="{644B9ECB-D928-EA08-AE3C-B0C8C243BA02}"/>
              </a:ext>
            </a:extLst>
          </p:cNvPr>
          <p:cNvSpPr>
            <a:spLocks noGrp="1"/>
          </p:cNvSpPr>
          <p:nvPr>
            <p:ph type="sldNum" sz="quarter" idx="12"/>
          </p:nvPr>
        </p:nvSpPr>
        <p:spPr/>
        <p:txBody>
          <a:bodyPr/>
          <a:lstStyle/>
          <a:p>
            <a:fld id="{848E6F08-8411-4DC4-957F-55608F059AFD}" type="slidenum">
              <a:rPr lang="en-US" sz="1200" b="1" smtClean="0"/>
              <a:t>12</a:t>
            </a:fld>
            <a:endParaRPr lang="en-US" sz="1200" b="1" dirty="0"/>
          </a:p>
        </p:txBody>
      </p:sp>
      <p:pic>
        <p:nvPicPr>
          <p:cNvPr id="7" name="Picture 6">
            <a:extLst>
              <a:ext uri="{FF2B5EF4-FFF2-40B4-BE49-F238E27FC236}">
                <a16:creationId xmlns:a16="http://schemas.microsoft.com/office/drawing/2014/main" id="{2435E2A5-45B8-5E4E-E7C0-C40B6F8EA88B}"/>
              </a:ext>
            </a:extLst>
          </p:cNvPr>
          <p:cNvPicPr>
            <a:picLocks noChangeAspect="1"/>
          </p:cNvPicPr>
          <p:nvPr/>
        </p:nvPicPr>
        <p:blipFill>
          <a:blip r:embed="rId2"/>
          <a:stretch>
            <a:fillRect/>
          </a:stretch>
        </p:blipFill>
        <p:spPr>
          <a:xfrm>
            <a:off x="8200724" y="571182"/>
            <a:ext cx="3513847" cy="5470179"/>
          </a:xfrm>
          <a:prstGeom prst="rect">
            <a:avLst/>
          </a:prstGeom>
        </p:spPr>
      </p:pic>
    </p:spTree>
    <p:extLst>
      <p:ext uri="{BB962C8B-B14F-4D97-AF65-F5344CB8AC3E}">
        <p14:creationId xmlns:p14="http://schemas.microsoft.com/office/powerpoint/2010/main" val="772484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3F540-524A-7B92-767E-CBF8A90A1E7C}"/>
              </a:ext>
            </a:extLst>
          </p:cNvPr>
          <p:cNvSpPr>
            <a:spLocks noGrp="1"/>
          </p:cNvSpPr>
          <p:nvPr>
            <p:ph type="ctrTitle"/>
          </p:nvPr>
        </p:nvSpPr>
        <p:spPr>
          <a:xfrm>
            <a:off x="1018228" y="217974"/>
            <a:ext cx="10155544" cy="878606"/>
          </a:xfrm>
        </p:spPr>
        <p:txBody>
          <a:bodyPr/>
          <a:lstStyle/>
          <a:p>
            <a:pPr marL="571500" indent="-571500" algn="l">
              <a:buFont typeface="Wingdings" panose="05000000000000000000" pitchFamily="2" charset="2"/>
              <a:buChar char="Ø"/>
            </a:pPr>
            <a:r>
              <a:rPr lang="en-US" sz="3600" b="1" i="0" u="sng" dirty="0">
                <a:effectLst/>
                <a:latin typeface="Times New Roman" panose="02020603050405020304" pitchFamily="18" charset="0"/>
                <a:cs typeface="Times New Roman" panose="02020603050405020304" pitchFamily="18" charset="0"/>
              </a:rPr>
              <a:t>Marketing and Promotion</a:t>
            </a:r>
            <a:endParaRPr lang="en-US" sz="3600" u="sng"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15B8AB3E-A764-6F00-B214-F8D9C3C6AA03}"/>
              </a:ext>
            </a:extLst>
          </p:cNvPr>
          <p:cNvSpPr>
            <a:spLocks noGrp="1"/>
          </p:cNvSpPr>
          <p:nvPr>
            <p:ph type="subTitle" idx="1"/>
          </p:nvPr>
        </p:nvSpPr>
        <p:spPr>
          <a:xfrm>
            <a:off x="1102806" y="1209976"/>
            <a:ext cx="7766936" cy="878606"/>
          </a:xfrm>
        </p:spPr>
        <p:txBody>
          <a:bodyPr>
            <a:noAutofit/>
          </a:bodyPr>
          <a:lstStyle/>
          <a:p>
            <a:pPr algn="l"/>
            <a:r>
              <a:rPr lang="en-US" sz="1900" b="0" i="0" dirty="0">
                <a:solidFill>
                  <a:srgbClr val="374151"/>
                </a:solidFill>
                <a:effectLst/>
                <a:latin typeface="Times New Roman" panose="02020603050405020304" pitchFamily="18" charset="0"/>
                <a:cs typeface="Times New Roman" panose="02020603050405020304" pitchFamily="18" charset="0"/>
              </a:rPr>
              <a:t>Present the marketing strategies for promoting the e-commerce website.</a:t>
            </a:r>
          </a:p>
          <a:p>
            <a:pPr algn="l">
              <a:buFont typeface="Arial" panose="020B0604020202020204" pitchFamily="34" charset="0"/>
              <a:buChar char="•"/>
            </a:pPr>
            <a:r>
              <a:rPr lang="en-US" sz="1900" b="0" i="0" dirty="0">
                <a:solidFill>
                  <a:srgbClr val="374151"/>
                </a:solidFill>
                <a:effectLst/>
                <a:latin typeface="Times New Roman" panose="02020603050405020304" pitchFamily="18" charset="0"/>
                <a:cs typeface="Times New Roman" panose="02020603050405020304" pitchFamily="18" charset="0"/>
              </a:rPr>
              <a:t>Social media marketing.</a:t>
            </a:r>
          </a:p>
          <a:p>
            <a:pPr algn="l">
              <a:buFont typeface="Arial" panose="020B0604020202020204" pitchFamily="34" charset="0"/>
              <a:buChar char="•"/>
            </a:pPr>
            <a:r>
              <a:rPr lang="en-US" sz="1900" b="0" i="0" dirty="0">
                <a:solidFill>
                  <a:srgbClr val="374151"/>
                </a:solidFill>
                <a:effectLst/>
                <a:latin typeface="Times New Roman" panose="02020603050405020304" pitchFamily="18" charset="0"/>
                <a:cs typeface="Times New Roman" panose="02020603050405020304" pitchFamily="18" charset="0"/>
              </a:rPr>
              <a:t>Email campaigns.</a:t>
            </a:r>
          </a:p>
          <a:p>
            <a:pPr algn="l">
              <a:buFont typeface="Arial" panose="020B0604020202020204" pitchFamily="34" charset="0"/>
              <a:buChar char="•"/>
            </a:pPr>
            <a:r>
              <a:rPr lang="en-US" sz="1900" b="0" i="0" dirty="0">
                <a:solidFill>
                  <a:srgbClr val="374151"/>
                </a:solidFill>
                <a:effectLst/>
                <a:latin typeface="Times New Roman" panose="02020603050405020304" pitchFamily="18" charset="0"/>
                <a:cs typeface="Times New Roman" panose="02020603050405020304" pitchFamily="18" charset="0"/>
              </a:rPr>
              <a:t>Loyalty programs.</a:t>
            </a:r>
          </a:p>
          <a:p>
            <a:pPr algn="l">
              <a:buFont typeface="Arial" panose="020B0604020202020204" pitchFamily="34" charset="0"/>
              <a:buChar char="•"/>
            </a:pPr>
            <a:r>
              <a:rPr lang="en-US" sz="1900" b="0" i="0" dirty="0">
                <a:solidFill>
                  <a:srgbClr val="374151"/>
                </a:solidFill>
                <a:effectLst/>
                <a:latin typeface="Times New Roman" panose="02020603050405020304" pitchFamily="18" charset="0"/>
                <a:cs typeface="Times New Roman" panose="02020603050405020304" pitchFamily="18" charset="0"/>
              </a:rPr>
              <a:t>Special promotions and discounts.</a:t>
            </a:r>
          </a:p>
        </p:txBody>
      </p:sp>
      <p:sp>
        <p:nvSpPr>
          <p:cNvPr id="4" name="Slide Number Placeholder 3">
            <a:extLst>
              <a:ext uri="{FF2B5EF4-FFF2-40B4-BE49-F238E27FC236}">
                <a16:creationId xmlns:a16="http://schemas.microsoft.com/office/drawing/2014/main" id="{644B9ECB-D928-EA08-AE3C-B0C8C243BA02}"/>
              </a:ext>
            </a:extLst>
          </p:cNvPr>
          <p:cNvSpPr>
            <a:spLocks noGrp="1"/>
          </p:cNvSpPr>
          <p:nvPr>
            <p:ph type="sldNum" sz="quarter" idx="12"/>
          </p:nvPr>
        </p:nvSpPr>
        <p:spPr>
          <a:xfrm>
            <a:off x="8679685" y="6016106"/>
            <a:ext cx="683339" cy="365125"/>
          </a:xfrm>
        </p:spPr>
        <p:txBody>
          <a:bodyPr/>
          <a:lstStyle/>
          <a:p>
            <a:fld id="{848E6F08-8411-4DC4-957F-55608F059AFD}" type="slidenum">
              <a:rPr lang="en-US" sz="1200" b="1" smtClean="0"/>
              <a:t>13</a:t>
            </a:fld>
            <a:endParaRPr lang="en-US" sz="1200" b="1" dirty="0"/>
          </a:p>
        </p:txBody>
      </p:sp>
      <p:pic>
        <p:nvPicPr>
          <p:cNvPr id="9" name="Picture 8">
            <a:extLst>
              <a:ext uri="{FF2B5EF4-FFF2-40B4-BE49-F238E27FC236}">
                <a16:creationId xmlns:a16="http://schemas.microsoft.com/office/drawing/2014/main" id="{5DED4A5D-A40C-7676-C563-EF63A3A67D68}"/>
              </a:ext>
            </a:extLst>
          </p:cNvPr>
          <p:cNvPicPr>
            <a:picLocks noChangeAspect="1"/>
          </p:cNvPicPr>
          <p:nvPr/>
        </p:nvPicPr>
        <p:blipFill>
          <a:blip r:embed="rId2"/>
          <a:stretch>
            <a:fillRect/>
          </a:stretch>
        </p:blipFill>
        <p:spPr>
          <a:xfrm>
            <a:off x="1018228" y="3629943"/>
            <a:ext cx="4416450" cy="2308519"/>
          </a:xfrm>
          <a:prstGeom prst="rect">
            <a:avLst/>
          </a:prstGeom>
        </p:spPr>
      </p:pic>
      <p:pic>
        <p:nvPicPr>
          <p:cNvPr id="11" name="Picture 10">
            <a:extLst>
              <a:ext uri="{FF2B5EF4-FFF2-40B4-BE49-F238E27FC236}">
                <a16:creationId xmlns:a16="http://schemas.microsoft.com/office/drawing/2014/main" id="{F7D798FA-9DBC-FF65-E5F6-3CD1461D16D2}"/>
              </a:ext>
            </a:extLst>
          </p:cNvPr>
          <p:cNvPicPr>
            <a:picLocks noChangeAspect="1"/>
          </p:cNvPicPr>
          <p:nvPr/>
        </p:nvPicPr>
        <p:blipFill>
          <a:blip r:embed="rId3"/>
          <a:stretch>
            <a:fillRect/>
          </a:stretch>
        </p:blipFill>
        <p:spPr>
          <a:xfrm>
            <a:off x="5766124" y="2530413"/>
            <a:ext cx="4084995" cy="2493691"/>
          </a:xfrm>
          <a:prstGeom prst="rect">
            <a:avLst/>
          </a:prstGeom>
        </p:spPr>
      </p:pic>
    </p:spTree>
    <p:extLst>
      <p:ext uri="{BB962C8B-B14F-4D97-AF65-F5344CB8AC3E}">
        <p14:creationId xmlns:p14="http://schemas.microsoft.com/office/powerpoint/2010/main" val="3559212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3F540-524A-7B92-767E-CBF8A90A1E7C}"/>
              </a:ext>
            </a:extLst>
          </p:cNvPr>
          <p:cNvSpPr>
            <a:spLocks noGrp="1"/>
          </p:cNvSpPr>
          <p:nvPr>
            <p:ph type="ctrTitle"/>
          </p:nvPr>
        </p:nvSpPr>
        <p:spPr>
          <a:xfrm>
            <a:off x="1018228" y="217974"/>
            <a:ext cx="10155544" cy="878606"/>
          </a:xfrm>
        </p:spPr>
        <p:txBody>
          <a:bodyPr/>
          <a:lstStyle/>
          <a:p>
            <a:pPr marL="571500" indent="-571500" algn="l">
              <a:buFont typeface="Wingdings" panose="05000000000000000000" pitchFamily="2" charset="2"/>
              <a:buChar char="Ø"/>
            </a:pPr>
            <a:r>
              <a:rPr lang="en-US" sz="3600" b="1" i="0" u="sng" dirty="0">
                <a:effectLst/>
                <a:latin typeface="Times New Roman" panose="02020603050405020304" pitchFamily="18" charset="0"/>
                <a:cs typeface="Times New Roman" panose="02020603050405020304" pitchFamily="18" charset="0"/>
              </a:rPr>
              <a:t>Customer Support</a:t>
            </a:r>
            <a:endParaRPr lang="en-US" sz="3600" u="sng"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15B8AB3E-A764-6F00-B214-F8D9C3C6AA03}"/>
              </a:ext>
            </a:extLst>
          </p:cNvPr>
          <p:cNvSpPr>
            <a:spLocks noGrp="1"/>
          </p:cNvSpPr>
          <p:nvPr>
            <p:ph type="subTitle" idx="1"/>
          </p:nvPr>
        </p:nvSpPr>
        <p:spPr>
          <a:xfrm>
            <a:off x="1102806" y="1209976"/>
            <a:ext cx="7766936" cy="878606"/>
          </a:xfrm>
        </p:spPr>
        <p:txBody>
          <a:bodyPr>
            <a:noAutofit/>
          </a:bodyPr>
          <a:lstStyle/>
          <a:p>
            <a:pPr algn="l"/>
            <a:r>
              <a:rPr lang="en-US" sz="1900" b="0" i="0" dirty="0">
                <a:solidFill>
                  <a:schemeClr val="accent1"/>
                </a:solidFill>
                <a:effectLst/>
                <a:latin typeface="Times New Roman" panose="02020603050405020304" pitchFamily="18" charset="0"/>
                <a:cs typeface="Times New Roman" panose="02020603050405020304" pitchFamily="18" charset="0"/>
              </a:rPr>
              <a:t>1. </a:t>
            </a:r>
            <a:r>
              <a:rPr lang="en-US" sz="1900" b="1" i="0" dirty="0">
                <a:solidFill>
                  <a:schemeClr val="accent1"/>
                </a:solidFill>
                <a:effectLst/>
                <a:latin typeface="Times New Roman" panose="02020603050405020304" pitchFamily="18" charset="0"/>
                <a:cs typeface="Times New Roman" panose="02020603050405020304" pitchFamily="18" charset="0"/>
              </a:rPr>
              <a:t>Live Chat Support</a:t>
            </a:r>
            <a:r>
              <a:rPr lang="en-US" sz="1900" b="1" i="0" dirty="0">
                <a:solidFill>
                  <a:srgbClr val="374151"/>
                </a:solidFill>
                <a:effectLst/>
                <a:latin typeface="Times New Roman" panose="02020603050405020304" pitchFamily="18" charset="0"/>
                <a:cs typeface="Times New Roman" panose="02020603050405020304" pitchFamily="18" charset="0"/>
              </a:rPr>
              <a:t>:</a:t>
            </a:r>
            <a:endParaRPr lang="en-US" sz="1900" b="0" i="0" dirty="0">
              <a:solidFill>
                <a:srgbClr val="37415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900" b="0" i="0" dirty="0">
                <a:solidFill>
                  <a:srgbClr val="374151"/>
                </a:solidFill>
                <a:effectLst/>
                <a:latin typeface="Times New Roman" panose="02020603050405020304" pitchFamily="18" charset="0"/>
                <a:cs typeface="Times New Roman" panose="02020603050405020304" pitchFamily="18" charset="0"/>
              </a:rPr>
              <a:t>A real-time live chat support system integrated directly into the website.</a:t>
            </a:r>
          </a:p>
          <a:p>
            <a:pPr algn="l"/>
            <a:r>
              <a:rPr lang="en-US" sz="1900" b="1" i="0" dirty="0">
                <a:solidFill>
                  <a:schemeClr val="accent1"/>
                </a:solidFill>
                <a:effectLst/>
                <a:latin typeface="Times New Roman" panose="02020603050405020304" pitchFamily="18" charset="0"/>
                <a:cs typeface="Times New Roman" panose="02020603050405020304" pitchFamily="18" charset="0"/>
              </a:rPr>
              <a:t>2. Email Support:</a:t>
            </a:r>
            <a:endParaRPr lang="en-US" sz="1900" b="0" i="0" dirty="0">
              <a:solidFill>
                <a:schemeClr val="accent1"/>
              </a:solidFill>
              <a:effectLst/>
              <a:latin typeface="Times New Roman" panose="02020603050405020304" pitchFamily="18" charset="0"/>
              <a:cs typeface="Times New Roman" panose="02020603050405020304" pitchFamily="18" charset="0"/>
            </a:endParaRPr>
          </a:p>
          <a:p>
            <a:pPr algn="l"/>
            <a:r>
              <a:rPr lang="en-US" sz="1900" b="0" i="0" dirty="0">
                <a:solidFill>
                  <a:srgbClr val="374151"/>
                </a:solidFill>
                <a:effectLst/>
                <a:latin typeface="Times New Roman" panose="02020603050405020304" pitchFamily="18" charset="0"/>
                <a:cs typeface="Times New Roman" panose="02020603050405020304" pitchFamily="18" charset="0"/>
              </a:rPr>
              <a:t>Dedicated email support accessible through a prominently displayed contact form on the website.</a:t>
            </a:r>
          </a:p>
          <a:p>
            <a:pPr algn="l"/>
            <a:r>
              <a:rPr lang="en-US" sz="1900" b="1" i="0" dirty="0">
                <a:solidFill>
                  <a:schemeClr val="accent1"/>
                </a:solidFill>
                <a:effectLst/>
                <a:latin typeface="Times New Roman" panose="02020603050405020304" pitchFamily="18" charset="0"/>
                <a:cs typeface="Times New Roman" panose="02020603050405020304" pitchFamily="18" charset="0"/>
              </a:rPr>
              <a:t>3. Phone Support:</a:t>
            </a:r>
            <a:endParaRPr lang="en-US" sz="1900" b="0" i="0" dirty="0">
              <a:solidFill>
                <a:schemeClr val="accent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900" b="0" i="0" dirty="0">
                <a:solidFill>
                  <a:srgbClr val="374151"/>
                </a:solidFill>
                <a:effectLst/>
                <a:latin typeface="Times New Roman" panose="02020603050405020304" pitchFamily="18" charset="0"/>
                <a:cs typeface="Times New Roman" panose="02020603050405020304" pitchFamily="18" charset="0"/>
              </a:rPr>
              <a:t>Toll-free customer support hotline prominently displayed on the website.</a:t>
            </a:r>
          </a:p>
        </p:txBody>
      </p:sp>
      <p:sp>
        <p:nvSpPr>
          <p:cNvPr id="4" name="Slide Number Placeholder 3">
            <a:extLst>
              <a:ext uri="{FF2B5EF4-FFF2-40B4-BE49-F238E27FC236}">
                <a16:creationId xmlns:a16="http://schemas.microsoft.com/office/drawing/2014/main" id="{644B9ECB-D928-EA08-AE3C-B0C8C243BA02}"/>
              </a:ext>
            </a:extLst>
          </p:cNvPr>
          <p:cNvSpPr>
            <a:spLocks noGrp="1"/>
          </p:cNvSpPr>
          <p:nvPr>
            <p:ph type="sldNum" sz="quarter" idx="12"/>
          </p:nvPr>
        </p:nvSpPr>
        <p:spPr/>
        <p:txBody>
          <a:bodyPr/>
          <a:lstStyle/>
          <a:p>
            <a:fld id="{848E6F08-8411-4DC4-957F-55608F059AFD}" type="slidenum">
              <a:rPr lang="en-US" sz="1200" b="1" smtClean="0"/>
              <a:t>14</a:t>
            </a:fld>
            <a:endParaRPr lang="en-US" sz="1200" b="1" dirty="0"/>
          </a:p>
        </p:txBody>
      </p:sp>
      <p:pic>
        <p:nvPicPr>
          <p:cNvPr id="9" name="Picture 8">
            <a:extLst>
              <a:ext uri="{FF2B5EF4-FFF2-40B4-BE49-F238E27FC236}">
                <a16:creationId xmlns:a16="http://schemas.microsoft.com/office/drawing/2014/main" id="{86DC5CA8-2063-8074-A1D5-A03565AA7E56}"/>
              </a:ext>
            </a:extLst>
          </p:cNvPr>
          <p:cNvPicPr>
            <a:picLocks noChangeAspect="1"/>
          </p:cNvPicPr>
          <p:nvPr/>
        </p:nvPicPr>
        <p:blipFill>
          <a:blip r:embed="rId2"/>
          <a:stretch>
            <a:fillRect/>
          </a:stretch>
        </p:blipFill>
        <p:spPr>
          <a:xfrm>
            <a:off x="981733" y="4164306"/>
            <a:ext cx="7950599" cy="2475720"/>
          </a:xfrm>
          <a:prstGeom prst="rect">
            <a:avLst/>
          </a:prstGeom>
        </p:spPr>
      </p:pic>
    </p:spTree>
    <p:extLst>
      <p:ext uri="{BB962C8B-B14F-4D97-AF65-F5344CB8AC3E}">
        <p14:creationId xmlns:p14="http://schemas.microsoft.com/office/powerpoint/2010/main" val="661332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3F540-524A-7B92-767E-CBF8A90A1E7C}"/>
              </a:ext>
            </a:extLst>
          </p:cNvPr>
          <p:cNvSpPr>
            <a:spLocks noGrp="1"/>
          </p:cNvSpPr>
          <p:nvPr>
            <p:ph type="ctrTitle"/>
          </p:nvPr>
        </p:nvSpPr>
        <p:spPr>
          <a:xfrm>
            <a:off x="1018228" y="217974"/>
            <a:ext cx="10155544" cy="878606"/>
          </a:xfrm>
        </p:spPr>
        <p:txBody>
          <a:bodyPr/>
          <a:lstStyle/>
          <a:p>
            <a:pPr marL="571500" indent="-571500" algn="l">
              <a:buFont typeface="Wingdings" panose="05000000000000000000" pitchFamily="2" charset="2"/>
              <a:buChar char="Ø"/>
            </a:pPr>
            <a:r>
              <a:rPr lang="en-US" sz="3600" b="1" i="0" u="sng" dirty="0">
                <a:effectLst/>
                <a:latin typeface="Times New Roman" panose="02020603050405020304" pitchFamily="18" charset="0"/>
                <a:cs typeface="Times New Roman" panose="02020603050405020304" pitchFamily="18" charset="0"/>
              </a:rPr>
              <a:t>Analytics and Reporting</a:t>
            </a:r>
            <a:endParaRPr lang="en-US" sz="3600" u="sng"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15B8AB3E-A764-6F00-B214-F8D9C3C6AA03}"/>
              </a:ext>
            </a:extLst>
          </p:cNvPr>
          <p:cNvSpPr>
            <a:spLocks noGrp="1"/>
          </p:cNvSpPr>
          <p:nvPr>
            <p:ph type="subTitle" idx="1"/>
          </p:nvPr>
        </p:nvSpPr>
        <p:spPr>
          <a:xfrm>
            <a:off x="1102806" y="1209976"/>
            <a:ext cx="7766936" cy="878606"/>
          </a:xfrm>
        </p:spPr>
        <p:txBody>
          <a:bodyPr>
            <a:noAutofit/>
          </a:bodyPr>
          <a:lstStyle/>
          <a:p>
            <a:pPr marL="342900" indent="-342900" algn="l">
              <a:buFont typeface="Arial" panose="020B0604020202020204" pitchFamily="34" charset="0"/>
              <a:buChar char="•"/>
            </a:pPr>
            <a:r>
              <a:rPr lang="en-US" sz="1900" i="0" dirty="0">
                <a:effectLst/>
                <a:latin typeface="Times New Roman" panose="02020603050405020304" pitchFamily="18" charset="0"/>
                <a:cs typeface="Times New Roman" panose="02020603050405020304" pitchFamily="18" charset="0"/>
              </a:rPr>
              <a:t>Sales Performance Metric</a:t>
            </a:r>
          </a:p>
          <a:p>
            <a:pPr marL="342900" indent="-342900" algn="l">
              <a:buFont typeface="Arial" panose="020B0604020202020204" pitchFamily="34" charset="0"/>
              <a:buChar char="•"/>
            </a:pPr>
            <a:r>
              <a:rPr lang="en-US" sz="1900" i="0" dirty="0">
                <a:effectLst/>
                <a:latin typeface="Times New Roman" panose="02020603050405020304" pitchFamily="18" charset="0"/>
                <a:cs typeface="Times New Roman" panose="02020603050405020304" pitchFamily="18" charset="0"/>
              </a:rPr>
              <a:t>Customer Behavior Analysis</a:t>
            </a:r>
          </a:p>
          <a:p>
            <a:pPr marL="342900" indent="-342900" algn="l">
              <a:buFont typeface="Arial" panose="020B0604020202020204" pitchFamily="34" charset="0"/>
              <a:buChar char="•"/>
            </a:pPr>
            <a:r>
              <a:rPr lang="en-US" sz="1900" i="0" dirty="0">
                <a:effectLst/>
                <a:latin typeface="Times New Roman" panose="02020603050405020304" pitchFamily="18" charset="0"/>
                <a:cs typeface="Times New Roman" panose="02020603050405020304" pitchFamily="18" charset="0"/>
              </a:rPr>
              <a:t>Marketing Channel Performance</a:t>
            </a:r>
            <a:endParaRPr lang="en-US" sz="1900" dirty="0">
              <a:solidFill>
                <a:srgbClr val="374151"/>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1900" i="0" dirty="0">
                <a:effectLst/>
                <a:latin typeface="Times New Roman" panose="02020603050405020304" pitchFamily="18" charset="0"/>
                <a:cs typeface="Times New Roman" panose="02020603050405020304" pitchFamily="18" charset="0"/>
              </a:rPr>
              <a:t>Return on Investment (ROI)</a:t>
            </a:r>
            <a:endParaRPr lang="en-US" sz="1900" dirty="0">
              <a:solidFill>
                <a:srgbClr val="374151"/>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1900" i="0" dirty="0">
                <a:effectLst/>
                <a:latin typeface="Times New Roman" panose="02020603050405020304" pitchFamily="18" charset="0"/>
                <a:cs typeface="Times New Roman" panose="02020603050405020304" pitchFamily="18" charset="0"/>
              </a:rPr>
              <a:t>Inventory and Supply Chain Metrics</a:t>
            </a:r>
            <a:endParaRPr lang="en-US" sz="1900" dirty="0">
              <a:solidFill>
                <a:srgbClr val="374151"/>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1900" i="0" dirty="0">
                <a:effectLst/>
                <a:latin typeface="Times New Roman" panose="02020603050405020304" pitchFamily="18" charset="0"/>
                <a:cs typeface="Times New Roman" panose="02020603050405020304" pitchFamily="18" charset="0"/>
              </a:rPr>
              <a:t>Customer Satisfaction Metrics</a:t>
            </a:r>
            <a:endParaRPr lang="en-US" sz="1900" dirty="0">
              <a:solidFill>
                <a:srgbClr val="374151"/>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i="0" dirty="0">
                <a:effectLst/>
                <a:latin typeface="Söhne"/>
              </a:rPr>
              <a:t>Actionable Insights for Growth</a:t>
            </a:r>
            <a:endParaRPr lang="en-US" sz="2000" dirty="0">
              <a:solidFill>
                <a:srgbClr val="374151"/>
              </a:solidFill>
              <a:latin typeface="Söhne"/>
              <a:cs typeface="Times New Roman" panose="02020603050405020304" pitchFamily="18" charset="0"/>
            </a:endParaRPr>
          </a:p>
          <a:p>
            <a:pPr marL="342900" indent="-342900" algn="l">
              <a:buFont typeface="Arial" panose="020B0604020202020204" pitchFamily="34" charset="0"/>
              <a:buChar char="•"/>
            </a:pPr>
            <a:r>
              <a:rPr lang="en-US" sz="2000" b="1" i="0" dirty="0">
                <a:effectLst/>
                <a:latin typeface="Söhne"/>
              </a:rPr>
              <a:t>Continuous Improvement Strategies</a:t>
            </a:r>
            <a:endParaRPr lang="en-US" sz="1900" b="0" i="0" dirty="0">
              <a:solidFill>
                <a:srgbClr val="374151"/>
              </a:solidFill>
              <a:effectLst/>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44B9ECB-D928-EA08-AE3C-B0C8C243BA02}"/>
              </a:ext>
            </a:extLst>
          </p:cNvPr>
          <p:cNvSpPr>
            <a:spLocks noGrp="1"/>
          </p:cNvSpPr>
          <p:nvPr>
            <p:ph type="sldNum" sz="quarter" idx="12"/>
          </p:nvPr>
        </p:nvSpPr>
        <p:spPr/>
        <p:txBody>
          <a:bodyPr/>
          <a:lstStyle/>
          <a:p>
            <a:fld id="{848E6F08-8411-4DC4-957F-55608F059AFD}" type="slidenum">
              <a:rPr lang="en-US" sz="1200" b="1" smtClean="0"/>
              <a:t>15</a:t>
            </a:fld>
            <a:endParaRPr lang="en-US" sz="1200" b="1" dirty="0"/>
          </a:p>
        </p:txBody>
      </p:sp>
      <p:pic>
        <p:nvPicPr>
          <p:cNvPr id="6" name="Picture 5">
            <a:extLst>
              <a:ext uri="{FF2B5EF4-FFF2-40B4-BE49-F238E27FC236}">
                <a16:creationId xmlns:a16="http://schemas.microsoft.com/office/drawing/2014/main" id="{FD6679BA-E384-4161-FEAD-3C9048C26853}"/>
              </a:ext>
            </a:extLst>
          </p:cNvPr>
          <p:cNvPicPr>
            <a:picLocks noChangeAspect="1"/>
          </p:cNvPicPr>
          <p:nvPr/>
        </p:nvPicPr>
        <p:blipFill>
          <a:blip r:embed="rId2"/>
          <a:stretch>
            <a:fillRect/>
          </a:stretch>
        </p:blipFill>
        <p:spPr>
          <a:xfrm>
            <a:off x="764517" y="3826261"/>
            <a:ext cx="7899741" cy="2908449"/>
          </a:xfrm>
          <a:prstGeom prst="rect">
            <a:avLst/>
          </a:prstGeom>
        </p:spPr>
      </p:pic>
    </p:spTree>
    <p:extLst>
      <p:ext uri="{BB962C8B-B14F-4D97-AF65-F5344CB8AC3E}">
        <p14:creationId xmlns:p14="http://schemas.microsoft.com/office/powerpoint/2010/main" val="804584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3F540-524A-7B92-767E-CBF8A90A1E7C}"/>
              </a:ext>
            </a:extLst>
          </p:cNvPr>
          <p:cNvSpPr>
            <a:spLocks noGrp="1"/>
          </p:cNvSpPr>
          <p:nvPr>
            <p:ph type="ctrTitle"/>
          </p:nvPr>
        </p:nvSpPr>
        <p:spPr>
          <a:xfrm>
            <a:off x="1018228" y="217974"/>
            <a:ext cx="10155544" cy="878606"/>
          </a:xfrm>
        </p:spPr>
        <p:txBody>
          <a:bodyPr/>
          <a:lstStyle/>
          <a:p>
            <a:pPr marL="571500" indent="-571500" algn="l">
              <a:buFont typeface="Wingdings" panose="05000000000000000000" pitchFamily="2" charset="2"/>
              <a:buChar char="Ø"/>
            </a:pPr>
            <a:r>
              <a:rPr lang="en-US" sz="3600" b="1" i="0" u="sng" dirty="0">
                <a:effectLst/>
                <a:latin typeface="Times New Roman" panose="02020603050405020304" pitchFamily="18" charset="0"/>
                <a:cs typeface="Times New Roman" panose="02020603050405020304" pitchFamily="18" charset="0"/>
              </a:rPr>
              <a:t>Demo Receipt</a:t>
            </a:r>
            <a:endParaRPr lang="en-US" sz="3600" u="sng"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44B9ECB-D928-EA08-AE3C-B0C8C243BA02}"/>
              </a:ext>
            </a:extLst>
          </p:cNvPr>
          <p:cNvSpPr>
            <a:spLocks noGrp="1"/>
          </p:cNvSpPr>
          <p:nvPr>
            <p:ph type="sldNum" sz="quarter" idx="12"/>
          </p:nvPr>
        </p:nvSpPr>
        <p:spPr>
          <a:xfrm>
            <a:off x="8528072" y="6041362"/>
            <a:ext cx="683339" cy="365125"/>
          </a:xfrm>
        </p:spPr>
        <p:txBody>
          <a:bodyPr/>
          <a:lstStyle/>
          <a:p>
            <a:fld id="{848E6F08-8411-4DC4-957F-55608F059AFD}" type="slidenum">
              <a:rPr lang="en-US" sz="1200" b="1" smtClean="0"/>
              <a:t>16</a:t>
            </a:fld>
            <a:endParaRPr lang="en-US" sz="1200" b="1" dirty="0"/>
          </a:p>
        </p:txBody>
      </p:sp>
      <p:pic>
        <p:nvPicPr>
          <p:cNvPr id="6" name="Picture 5">
            <a:extLst>
              <a:ext uri="{FF2B5EF4-FFF2-40B4-BE49-F238E27FC236}">
                <a16:creationId xmlns:a16="http://schemas.microsoft.com/office/drawing/2014/main" id="{D7B9D0F7-4D19-CE4D-15E7-9AAA40912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4159" y="1803950"/>
            <a:ext cx="3335819" cy="3692724"/>
          </a:xfrm>
          <a:prstGeom prst="rect">
            <a:avLst/>
          </a:prstGeom>
        </p:spPr>
      </p:pic>
    </p:spTree>
    <p:extLst>
      <p:ext uri="{BB962C8B-B14F-4D97-AF65-F5344CB8AC3E}">
        <p14:creationId xmlns:p14="http://schemas.microsoft.com/office/powerpoint/2010/main" val="28268061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3F540-524A-7B92-767E-CBF8A90A1E7C}"/>
              </a:ext>
            </a:extLst>
          </p:cNvPr>
          <p:cNvSpPr>
            <a:spLocks noGrp="1"/>
          </p:cNvSpPr>
          <p:nvPr>
            <p:ph type="ctrTitle"/>
          </p:nvPr>
        </p:nvSpPr>
        <p:spPr>
          <a:xfrm>
            <a:off x="643288" y="-446550"/>
            <a:ext cx="10905424" cy="2193160"/>
          </a:xfrm>
        </p:spPr>
        <p:txBody>
          <a:bodyPr/>
          <a:lstStyle/>
          <a:p>
            <a:pPr marL="685800" indent="-685800" algn="l">
              <a:buFont typeface="Wingdings" panose="05000000000000000000" pitchFamily="2" charset="2"/>
              <a:buChar char="Ø"/>
            </a:pPr>
            <a:r>
              <a:rPr lang="en-US" sz="3600" b="1" u="sng" dirty="0">
                <a:latin typeface="Times New Roman" panose="02020603050405020304" pitchFamily="18" charset="0"/>
                <a:cs typeface="Times New Roman" panose="02020603050405020304" pitchFamily="18" charset="0"/>
              </a:rPr>
              <a:t>Technologies that we have used</a:t>
            </a:r>
          </a:p>
        </p:txBody>
      </p:sp>
      <p:sp>
        <p:nvSpPr>
          <p:cNvPr id="6" name="Subtitle 5">
            <a:extLst>
              <a:ext uri="{FF2B5EF4-FFF2-40B4-BE49-F238E27FC236}">
                <a16:creationId xmlns:a16="http://schemas.microsoft.com/office/drawing/2014/main" id="{4966BD23-D763-CBEA-5795-B8BF5EB6704A}"/>
              </a:ext>
            </a:extLst>
          </p:cNvPr>
          <p:cNvSpPr>
            <a:spLocks noGrp="1"/>
          </p:cNvSpPr>
          <p:nvPr>
            <p:ph type="subTitle" idx="1"/>
          </p:nvPr>
        </p:nvSpPr>
        <p:spPr>
          <a:xfrm>
            <a:off x="852548" y="2129971"/>
            <a:ext cx="7766936" cy="1096899"/>
          </a:xfrm>
        </p:spPr>
        <p:txBody>
          <a:bodyPr>
            <a:noAutofit/>
          </a:bodyPr>
          <a:lstStyle/>
          <a:p>
            <a:pPr algn="l"/>
            <a:r>
              <a:rPr lang="en-US" sz="2000" dirty="0">
                <a:latin typeface="Times New Roman" panose="02020603050405020304" pitchFamily="18" charset="0"/>
                <a:cs typeface="Times New Roman" panose="02020603050405020304" pitchFamily="18" charset="0"/>
              </a:rPr>
              <a:t>Programming Language</a:t>
            </a:r>
          </a:p>
          <a:p>
            <a:pPr algn="l"/>
            <a:r>
              <a:rPr lang="en-US" sz="2000" dirty="0">
                <a:latin typeface="Times New Roman" panose="02020603050405020304" pitchFamily="18" charset="0"/>
                <a:cs typeface="Times New Roman" panose="02020603050405020304" pitchFamily="18" charset="0"/>
              </a:rPr>
              <a:t>Front End:</a:t>
            </a:r>
          </a:p>
          <a:p>
            <a:pPr algn="l"/>
            <a:r>
              <a:rPr lang="en-US" sz="2000" dirty="0">
                <a:latin typeface="Times New Roman" panose="02020603050405020304" pitchFamily="18" charset="0"/>
                <a:cs typeface="Times New Roman" panose="02020603050405020304" pitchFamily="18" charset="0"/>
              </a:rPr>
              <a:t>- HTML, CSS, JavaScript</a:t>
            </a:r>
          </a:p>
          <a:p>
            <a:pPr algn="l"/>
            <a:r>
              <a:rPr lang="en-US" sz="2000" dirty="0">
                <a:latin typeface="Times New Roman" panose="02020603050405020304" pitchFamily="18" charset="0"/>
                <a:cs typeface="Times New Roman" panose="02020603050405020304" pitchFamily="18" charset="0"/>
              </a:rPr>
              <a:t>- Bootstrap, jQuery</a:t>
            </a:r>
          </a:p>
          <a:p>
            <a:pPr algn="l"/>
            <a:r>
              <a:rPr lang="en-US" sz="2000" dirty="0">
                <a:latin typeface="Times New Roman" panose="02020603050405020304" pitchFamily="18" charset="0"/>
                <a:cs typeface="Times New Roman" panose="02020603050405020304" pitchFamily="18" charset="0"/>
              </a:rPr>
              <a:t>Back End:</a:t>
            </a:r>
          </a:p>
          <a:p>
            <a:pPr algn="l"/>
            <a:r>
              <a:rPr lang="en-US" sz="2000" dirty="0">
                <a:latin typeface="Times New Roman" panose="02020603050405020304" pitchFamily="18" charset="0"/>
                <a:cs typeface="Times New Roman" panose="02020603050405020304" pitchFamily="18" charset="0"/>
              </a:rPr>
              <a:t>- Java , </a:t>
            </a:r>
            <a:r>
              <a:rPr lang="en-US" sz="2000" dirty="0" err="1">
                <a:latin typeface="Times New Roman" panose="02020603050405020304" pitchFamily="18" charset="0"/>
                <a:cs typeface="Times New Roman" panose="02020603050405020304" pitchFamily="18" charset="0"/>
              </a:rPr>
              <a:t>Mysql</a:t>
            </a:r>
            <a:endParaRPr lang="en-US" sz="2000" dirty="0">
              <a:latin typeface="Times New Roman" panose="02020603050405020304" pitchFamily="18" charset="0"/>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rPr>
              <a:t>Web Server:</a:t>
            </a:r>
          </a:p>
          <a:p>
            <a:pPr algn="l"/>
            <a:r>
              <a:rPr lang="en-US" sz="2000" dirty="0">
                <a:latin typeface="Times New Roman" panose="02020603050405020304" pitchFamily="18" charset="0"/>
                <a:cs typeface="Times New Roman" panose="02020603050405020304" pitchFamily="18" charset="0"/>
              </a:rPr>
              <a:t>- Apache V9.0</a:t>
            </a:r>
          </a:p>
          <a:p>
            <a:pPr algn="l"/>
            <a:endParaRPr lang="en-US" sz="2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64DA177-041E-F452-436C-C554A069C34B}"/>
              </a:ext>
            </a:extLst>
          </p:cNvPr>
          <p:cNvSpPr txBox="1"/>
          <p:nvPr/>
        </p:nvSpPr>
        <p:spPr>
          <a:xfrm>
            <a:off x="5765532" y="1949740"/>
            <a:ext cx="4061861" cy="4093428"/>
          </a:xfrm>
          <a:prstGeom prst="rect">
            <a:avLst/>
          </a:prstGeom>
          <a:noFill/>
        </p:spPr>
        <p:txBody>
          <a:bodyPr wrap="square" rtlCol="0">
            <a:spAutoFit/>
          </a:bodyPr>
          <a:lstStyle/>
          <a:p>
            <a:r>
              <a:rPr lang="en-US" sz="2000" dirty="0">
                <a:solidFill>
                  <a:schemeClr val="bg1">
                    <a:lumMod val="50000"/>
                  </a:schemeClr>
                </a:solidFill>
                <a:latin typeface="Times New Roman" panose="02020603050405020304" pitchFamily="18" charset="0"/>
                <a:cs typeface="Times New Roman" panose="02020603050405020304" pitchFamily="18" charset="0"/>
              </a:rPr>
              <a:t>Software</a:t>
            </a:r>
          </a:p>
          <a:p>
            <a:r>
              <a:rPr lang="en-US" sz="2000" dirty="0">
                <a:solidFill>
                  <a:schemeClr val="bg1">
                    <a:lumMod val="50000"/>
                  </a:schemeClr>
                </a:solidFill>
                <a:latin typeface="Times New Roman" panose="02020603050405020304" pitchFamily="18" charset="0"/>
                <a:cs typeface="Times New Roman" panose="02020603050405020304" pitchFamily="18" charset="0"/>
              </a:rPr>
              <a:t>Operating System:</a:t>
            </a:r>
          </a:p>
          <a:p>
            <a:r>
              <a:rPr lang="en-US" sz="2000" dirty="0">
                <a:solidFill>
                  <a:schemeClr val="bg1">
                    <a:lumMod val="50000"/>
                  </a:schemeClr>
                </a:solidFill>
                <a:latin typeface="Times New Roman" panose="02020603050405020304" pitchFamily="18" charset="0"/>
                <a:cs typeface="Times New Roman" panose="02020603050405020304" pitchFamily="18" charset="0"/>
              </a:rPr>
              <a:t>- Windows 7/8.1/10</a:t>
            </a:r>
          </a:p>
          <a:p>
            <a:r>
              <a:rPr lang="en-US" sz="2000" dirty="0">
                <a:solidFill>
                  <a:schemeClr val="bg1">
                    <a:lumMod val="50000"/>
                  </a:schemeClr>
                </a:solidFill>
                <a:latin typeface="Times New Roman" panose="02020603050405020304" pitchFamily="18" charset="0"/>
                <a:cs typeface="Times New Roman" panose="02020603050405020304" pitchFamily="18" charset="0"/>
              </a:rPr>
              <a:t>MS Office</a:t>
            </a:r>
          </a:p>
          <a:p>
            <a:r>
              <a:rPr lang="en-US" sz="2000" dirty="0">
                <a:solidFill>
                  <a:schemeClr val="bg1">
                    <a:lumMod val="50000"/>
                  </a:schemeClr>
                </a:solidFill>
                <a:latin typeface="Times New Roman" panose="02020603050405020304" pitchFamily="18" charset="0"/>
                <a:cs typeface="Times New Roman" panose="02020603050405020304" pitchFamily="18" charset="0"/>
              </a:rPr>
              <a:t>- MS Word, MS PowerPoint</a:t>
            </a:r>
          </a:p>
          <a:p>
            <a:r>
              <a:rPr lang="en-US" sz="2000" dirty="0">
                <a:solidFill>
                  <a:schemeClr val="bg1">
                    <a:lumMod val="50000"/>
                  </a:schemeClr>
                </a:solidFill>
                <a:latin typeface="Times New Roman" panose="02020603050405020304" pitchFamily="18" charset="0"/>
                <a:cs typeface="Times New Roman" panose="02020603050405020304" pitchFamily="18" charset="0"/>
              </a:rPr>
              <a:t>Notepad ++</a:t>
            </a:r>
          </a:p>
          <a:p>
            <a:r>
              <a:rPr lang="en-US" sz="2000" dirty="0">
                <a:solidFill>
                  <a:schemeClr val="bg1">
                    <a:lumMod val="50000"/>
                  </a:schemeClr>
                </a:solidFill>
                <a:latin typeface="Times New Roman" panose="02020603050405020304" pitchFamily="18" charset="0"/>
                <a:cs typeface="Times New Roman" panose="02020603050405020304" pitchFamily="18" charset="0"/>
              </a:rPr>
              <a:t>Required Hardware</a:t>
            </a:r>
          </a:p>
          <a:p>
            <a:r>
              <a:rPr lang="en-US" sz="2000" dirty="0">
                <a:solidFill>
                  <a:schemeClr val="bg1">
                    <a:lumMod val="50000"/>
                  </a:schemeClr>
                </a:solidFill>
                <a:latin typeface="Times New Roman" panose="02020603050405020304" pitchFamily="18" charset="0"/>
                <a:cs typeface="Times New Roman" panose="02020603050405020304" pitchFamily="18" charset="0"/>
              </a:rPr>
              <a:t>Processor: 1 gigahertz (GHz) or faster processor</a:t>
            </a:r>
          </a:p>
          <a:p>
            <a:r>
              <a:rPr lang="en-US" sz="2000" dirty="0">
                <a:solidFill>
                  <a:schemeClr val="bg1">
                    <a:lumMod val="50000"/>
                  </a:schemeClr>
                </a:solidFill>
                <a:latin typeface="Times New Roman" panose="02020603050405020304" pitchFamily="18" charset="0"/>
                <a:cs typeface="Times New Roman" panose="02020603050405020304" pitchFamily="18" charset="0"/>
              </a:rPr>
              <a:t>RAM: 1 gigabyte (GB) for 32-bit or 2 GB for 64-bit. Hard disk space: 16 GB for 32-bit OS 20 GB for 64- bit OS.</a:t>
            </a:r>
          </a:p>
        </p:txBody>
      </p:sp>
      <p:sp>
        <p:nvSpPr>
          <p:cNvPr id="8" name="Slide Number Placeholder 7">
            <a:extLst>
              <a:ext uri="{FF2B5EF4-FFF2-40B4-BE49-F238E27FC236}">
                <a16:creationId xmlns:a16="http://schemas.microsoft.com/office/drawing/2014/main" id="{FD6A2641-C458-9CDF-F2B2-BB106736417E}"/>
              </a:ext>
            </a:extLst>
          </p:cNvPr>
          <p:cNvSpPr>
            <a:spLocks noGrp="1"/>
          </p:cNvSpPr>
          <p:nvPr>
            <p:ph type="sldNum" sz="quarter" idx="12"/>
          </p:nvPr>
        </p:nvSpPr>
        <p:spPr/>
        <p:txBody>
          <a:bodyPr/>
          <a:lstStyle/>
          <a:p>
            <a:fld id="{848E6F08-8411-4DC4-957F-55608F059AFD}" type="slidenum">
              <a:rPr lang="en-US" sz="1200" b="1" smtClean="0"/>
              <a:t>17</a:t>
            </a:fld>
            <a:endParaRPr lang="en-US" sz="1200" b="1" dirty="0"/>
          </a:p>
        </p:txBody>
      </p:sp>
    </p:spTree>
    <p:extLst>
      <p:ext uri="{BB962C8B-B14F-4D97-AF65-F5344CB8AC3E}">
        <p14:creationId xmlns:p14="http://schemas.microsoft.com/office/powerpoint/2010/main" val="10000349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3F540-524A-7B92-767E-CBF8A90A1E7C}"/>
              </a:ext>
            </a:extLst>
          </p:cNvPr>
          <p:cNvSpPr>
            <a:spLocks noGrp="1"/>
          </p:cNvSpPr>
          <p:nvPr>
            <p:ph type="ctrTitle"/>
          </p:nvPr>
        </p:nvSpPr>
        <p:spPr>
          <a:xfrm>
            <a:off x="2271561" y="0"/>
            <a:ext cx="5150407" cy="2193160"/>
          </a:xfrm>
        </p:spPr>
        <p:txBody>
          <a:bodyPr/>
          <a:lstStyle/>
          <a:p>
            <a:r>
              <a:rPr lang="en-US" sz="6000" b="1" dirty="0">
                <a:latin typeface="Times New Roman" panose="02020603050405020304" pitchFamily="18" charset="0"/>
                <a:cs typeface="Times New Roman" panose="02020603050405020304" pitchFamily="18" charset="0"/>
              </a:rPr>
              <a:t>Any Question </a:t>
            </a:r>
          </a:p>
        </p:txBody>
      </p:sp>
      <p:sp>
        <p:nvSpPr>
          <p:cNvPr id="3" name="Subtitle 2">
            <a:extLst>
              <a:ext uri="{FF2B5EF4-FFF2-40B4-BE49-F238E27FC236}">
                <a16:creationId xmlns:a16="http://schemas.microsoft.com/office/drawing/2014/main" id="{15B8AB3E-A764-6F00-B214-F8D9C3C6AA03}"/>
              </a:ext>
            </a:extLst>
          </p:cNvPr>
          <p:cNvSpPr>
            <a:spLocks noGrp="1"/>
          </p:cNvSpPr>
          <p:nvPr>
            <p:ph type="subTitle" idx="1"/>
          </p:nvPr>
        </p:nvSpPr>
        <p:spPr/>
        <p:txBody>
          <a:bodyPr/>
          <a:lstStyle/>
          <a:p>
            <a:endParaRPr lang="en-US" dirty="0"/>
          </a:p>
        </p:txBody>
      </p:sp>
      <p:pic>
        <p:nvPicPr>
          <p:cNvPr id="4" name="Picture 3">
            <a:extLst>
              <a:ext uri="{FF2B5EF4-FFF2-40B4-BE49-F238E27FC236}">
                <a16:creationId xmlns:a16="http://schemas.microsoft.com/office/drawing/2014/main" id="{0FAD3467-706F-0BE9-73E4-BD75C84D8BD5}"/>
              </a:ext>
            </a:extLst>
          </p:cNvPr>
          <p:cNvPicPr>
            <a:picLocks noChangeAspect="1"/>
          </p:cNvPicPr>
          <p:nvPr/>
        </p:nvPicPr>
        <p:blipFill>
          <a:blip r:embed="rId2"/>
          <a:stretch>
            <a:fillRect/>
          </a:stretch>
        </p:blipFill>
        <p:spPr>
          <a:xfrm>
            <a:off x="1329062" y="2297930"/>
            <a:ext cx="7944939" cy="3743432"/>
          </a:xfrm>
          <a:prstGeom prst="rect">
            <a:avLst/>
          </a:prstGeom>
        </p:spPr>
      </p:pic>
      <p:sp>
        <p:nvSpPr>
          <p:cNvPr id="5" name="Slide Number Placeholder 4">
            <a:extLst>
              <a:ext uri="{FF2B5EF4-FFF2-40B4-BE49-F238E27FC236}">
                <a16:creationId xmlns:a16="http://schemas.microsoft.com/office/drawing/2014/main" id="{B80A2A66-D5A8-8D39-DB7A-DBF0AA89C5DE}"/>
              </a:ext>
            </a:extLst>
          </p:cNvPr>
          <p:cNvSpPr>
            <a:spLocks noGrp="1"/>
          </p:cNvSpPr>
          <p:nvPr>
            <p:ph type="sldNum" sz="quarter" idx="12"/>
          </p:nvPr>
        </p:nvSpPr>
        <p:spPr/>
        <p:txBody>
          <a:bodyPr/>
          <a:lstStyle/>
          <a:p>
            <a:fld id="{848E6F08-8411-4DC4-957F-55608F059AFD}" type="slidenum">
              <a:rPr lang="en-US" sz="1200" b="1" smtClean="0"/>
              <a:t>18</a:t>
            </a:fld>
            <a:endParaRPr lang="en-US" sz="1200" b="1" dirty="0"/>
          </a:p>
        </p:txBody>
      </p:sp>
    </p:spTree>
    <p:extLst>
      <p:ext uri="{BB962C8B-B14F-4D97-AF65-F5344CB8AC3E}">
        <p14:creationId xmlns:p14="http://schemas.microsoft.com/office/powerpoint/2010/main" val="1179989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3F540-524A-7B92-767E-CBF8A90A1E7C}"/>
              </a:ext>
            </a:extLst>
          </p:cNvPr>
          <p:cNvSpPr>
            <a:spLocks noGrp="1"/>
          </p:cNvSpPr>
          <p:nvPr>
            <p:ph type="ctrTitle"/>
          </p:nvPr>
        </p:nvSpPr>
        <p:spPr>
          <a:xfrm>
            <a:off x="-2598821" y="789269"/>
            <a:ext cx="10155544" cy="2193160"/>
          </a:xfrm>
        </p:spPr>
        <p:txBody>
          <a:bodyPr/>
          <a:lstStyle/>
          <a:p>
            <a:r>
              <a:rPr lang="en-US" sz="6000" b="1" dirty="0">
                <a:latin typeface="Times New Roman" panose="02020603050405020304" pitchFamily="18" charset="0"/>
                <a:cs typeface="Times New Roman" panose="02020603050405020304" pitchFamily="18" charset="0"/>
              </a:rPr>
              <a:t>Thank You</a:t>
            </a:r>
          </a:p>
        </p:txBody>
      </p:sp>
      <p:sp>
        <p:nvSpPr>
          <p:cNvPr id="3" name="Subtitle 2">
            <a:extLst>
              <a:ext uri="{FF2B5EF4-FFF2-40B4-BE49-F238E27FC236}">
                <a16:creationId xmlns:a16="http://schemas.microsoft.com/office/drawing/2014/main" id="{15B8AB3E-A764-6F00-B214-F8D9C3C6AA03}"/>
              </a:ext>
            </a:extLst>
          </p:cNvPr>
          <p:cNvSpPr>
            <a:spLocks noGrp="1"/>
          </p:cNvSpPr>
          <p:nvPr>
            <p:ph type="subTitle" idx="1"/>
          </p:nvPr>
        </p:nvSpPr>
        <p:spPr/>
        <p:txBody>
          <a:bodyPr/>
          <a:lstStyle/>
          <a:p>
            <a:endParaRPr lang="en-US" dirty="0"/>
          </a:p>
        </p:txBody>
      </p:sp>
      <p:sp>
        <p:nvSpPr>
          <p:cNvPr id="6" name="Slide Number Placeholder 5">
            <a:extLst>
              <a:ext uri="{FF2B5EF4-FFF2-40B4-BE49-F238E27FC236}">
                <a16:creationId xmlns:a16="http://schemas.microsoft.com/office/drawing/2014/main" id="{32839D4D-F379-83F7-DFFF-C907670909C9}"/>
              </a:ext>
            </a:extLst>
          </p:cNvPr>
          <p:cNvSpPr>
            <a:spLocks noGrp="1"/>
          </p:cNvSpPr>
          <p:nvPr>
            <p:ph type="sldNum" sz="quarter" idx="12"/>
          </p:nvPr>
        </p:nvSpPr>
        <p:spPr/>
        <p:txBody>
          <a:bodyPr/>
          <a:lstStyle/>
          <a:p>
            <a:r>
              <a:rPr lang="en-US" sz="1200" b="1" dirty="0"/>
              <a:t>15</a:t>
            </a:r>
          </a:p>
        </p:txBody>
      </p:sp>
    </p:spTree>
    <p:extLst>
      <p:ext uri="{BB962C8B-B14F-4D97-AF65-F5344CB8AC3E}">
        <p14:creationId xmlns:p14="http://schemas.microsoft.com/office/powerpoint/2010/main" val="3558716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3F540-524A-7B92-767E-CBF8A90A1E7C}"/>
              </a:ext>
            </a:extLst>
          </p:cNvPr>
          <p:cNvSpPr>
            <a:spLocks noGrp="1"/>
          </p:cNvSpPr>
          <p:nvPr>
            <p:ph type="ctrTitle"/>
          </p:nvPr>
        </p:nvSpPr>
        <p:spPr>
          <a:xfrm>
            <a:off x="837397" y="231006"/>
            <a:ext cx="3754743" cy="1086252"/>
          </a:xfrm>
        </p:spPr>
        <p:txBody>
          <a:bodyPr/>
          <a:lstStyle/>
          <a:p>
            <a:pPr algn="l"/>
            <a:r>
              <a:rPr lang="en-US" sz="3600" b="1" u="sng" dirty="0">
                <a:latin typeface="Times New Roman" panose="02020603050405020304" pitchFamily="18" charset="0"/>
                <a:cs typeface="Times New Roman" panose="02020603050405020304" pitchFamily="18" charset="0"/>
              </a:rPr>
              <a:t>Content</a:t>
            </a:r>
          </a:p>
        </p:txBody>
      </p:sp>
      <p:sp>
        <p:nvSpPr>
          <p:cNvPr id="3" name="Subtitle 2">
            <a:extLst>
              <a:ext uri="{FF2B5EF4-FFF2-40B4-BE49-F238E27FC236}">
                <a16:creationId xmlns:a16="http://schemas.microsoft.com/office/drawing/2014/main" id="{15B8AB3E-A764-6F00-B214-F8D9C3C6AA03}"/>
              </a:ext>
            </a:extLst>
          </p:cNvPr>
          <p:cNvSpPr>
            <a:spLocks noGrp="1"/>
          </p:cNvSpPr>
          <p:nvPr>
            <p:ph type="subTitle" idx="1"/>
          </p:nvPr>
        </p:nvSpPr>
        <p:spPr>
          <a:xfrm>
            <a:off x="683392" y="1254347"/>
            <a:ext cx="6294921" cy="5444836"/>
          </a:xfrm>
        </p:spPr>
        <p:txBody>
          <a:bodyPr>
            <a:normAutofit fontScale="77500" lnSpcReduction="20000"/>
          </a:bodyPr>
          <a:lstStyle/>
          <a:p>
            <a:pPr marL="342900" indent="-342900" algn="l">
              <a:buFont typeface="+mj-lt"/>
              <a:buAutoNum type="arabicPeriod"/>
            </a:pPr>
            <a:endParaRPr lang="en-US" sz="2400" dirty="0">
              <a:latin typeface="Times New Roman" panose="02020603050405020304" pitchFamily="18" charset="0"/>
              <a:cs typeface="Times New Roman" panose="02020603050405020304" pitchFamily="18" charset="0"/>
            </a:endParaRPr>
          </a:p>
          <a:p>
            <a:pPr marL="342900" indent="-342900" algn="l">
              <a:buFont typeface="+mj-lt"/>
              <a:buAutoNum type="arabicPeriod"/>
            </a:pPr>
            <a:r>
              <a:rPr lang="en-US" sz="2700" dirty="0">
                <a:latin typeface="Times New Roman" panose="02020603050405020304" pitchFamily="18" charset="0"/>
                <a:cs typeface="Times New Roman" panose="02020603050405020304" pitchFamily="18" charset="0"/>
              </a:rPr>
              <a:t>Introduction  </a:t>
            </a:r>
          </a:p>
          <a:p>
            <a:pPr marL="342900" indent="-342900" algn="l">
              <a:buFont typeface="+mj-lt"/>
              <a:buAutoNum type="arabicPeriod"/>
            </a:pPr>
            <a:r>
              <a:rPr lang="en-US" sz="2700" dirty="0">
                <a:latin typeface="Times New Roman" panose="02020603050405020304" pitchFamily="18" charset="0"/>
                <a:cs typeface="Times New Roman" panose="02020603050405020304" pitchFamily="18" charset="0"/>
              </a:rPr>
              <a:t>Objectives</a:t>
            </a:r>
          </a:p>
          <a:p>
            <a:pPr marL="342900" indent="-342900" algn="l">
              <a:buFont typeface="+mj-lt"/>
              <a:buAutoNum type="arabicPeriod"/>
            </a:pPr>
            <a:r>
              <a:rPr lang="en-US" sz="2700" dirty="0">
                <a:latin typeface="Times New Roman" panose="02020603050405020304" pitchFamily="18" charset="0"/>
                <a:cs typeface="Times New Roman" panose="02020603050405020304" pitchFamily="18" charset="0"/>
              </a:rPr>
              <a:t>Vendor’s Products/Service</a:t>
            </a:r>
          </a:p>
          <a:p>
            <a:pPr marL="342900" indent="-342900" algn="l">
              <a:buFont typeface="+mj-lt"/>
              <a:buAutoNum type="arabicPeriod"/>
            </a:pPr>
            <a:r>
              <a:rPr lang="en-US" sz="2700" dirty="0">
                <a:latin typeface="Times New Roman" panose="02020603050405020304" pitchFamily="18" charset="0"/>
                <a:cs typeface="Times New Roman" panose="02020603050405020304" pitchFamily="18" charset="0"/>
              </a:rPr>
              <a:t>Use case Diagram</a:t>
            </a:r>
          </a:p>
          <a:p>
            <a:pPr marL="342900" indent="-342900" algn="l">
              <a:buFont typeface="+mj-lt"/>
              <a:buAutoNum type="arabicPeriod"/>
            </a:pPr>
            <a:r>
              <a:rPr lang="en-US" sz="2700" dirty="0">
                <a:latin typeface="Times New Roman" panose="02020603050405020304" pitchFamily="18" charset="0"/>
                <a:cs typeface="Times New Roman" panose="02020603050405020304" pitchFamily="18" charset="0"/>
              </a:rPr>
              <a:t>Schema Diagram</a:t>
            </a:r>
          </a:p>
          <a:p>
            <a:pPr marL="342900" indent="-342900" algn="l">
              <a:buFont typeface="+mj-lt"/>
              <a:buAutoNum type="arabicPeriod"/>
            </a:pPr>
            <a:r>
              <a:rPr lang="en-US" sz="2700" dirty="0">
                <a:latin typeface="Times New Roman" panose="02020603050405020304" pitchFamily="18" charset="0"/>
                <a:cs typeface="Times New Roman" panose="02020603050405020304" pitchFamily="18" charset="0"/>
              </a:rPr>
              <a:t>Local Market Analysis</a:t>
            </a:r>
          </a:p>
          <a:p>
            <a:pPr marL="342900" indent="-342900" algn="l">
              <a:buFont typeface="+mj-lt"/>
              <a:buAutoNum type="arabicPeriod"/>
            </a:pPr>
            <a:r>
              <a:rPr lang="en-US" sz="2700" dirty="0">
                <a:latin typeface="Times New Roman" panose="02020603050405020304" pitchFamily="18" charset="0"/>
                <a:cs typeface="Times New Roman" panose="02020603050405020304" pitchFamily="18" charset="0"/>
              </a:rPr>
              <a:t>Website Feature</a:t>
            </a:r>
          </a:p>
          <a:p>
            <a:pPr marL="342900" indent="-342900" algn="l">
              <a:buFont typeface="+mj-lt"/>
              <a:buAutoNum type="arabicPeriod"/>
            </a:pPr>
            <a:r>
              <a:rPr lang="en-US" sz="2700" dirty="0">
                <a:latin typeface="Times New Roman" panose="02020603050405020304" pitchFamily="18" charset="0"/>
                <a:cs typeface="Times New Roman" panose="02020603050405020304" pitchFamily="18" charset="0"/>
              </a:rPr>
              <a:t>Payment Getaway Integration</a:t>
            </a:r>
          </a:p>
          <a:p>
            <a:pPr marL="342900" indent="-342900" algn="l">
              <a:buFont typeface="+mj-lt"/>
              <a:buAutoNum type="arabicPeriod"/>
            </a:pPr>
            <a:r>
              <a:rPr lang="en-US" sz="2700" dirty="0">
                <a:latin typeface="Times New Roman" panose="02020603050405020304" pitchFamily="18" charset="0"/>
                <a:cs typeface="Times New Roman" panose="02020603050405020304" pitchFamily="18" charset="0"/>
              </a:rPr>
              <a:t>Marketing and Promotion</a:t>
            </a:r>
          </a:p>
          <a:p>
            <a:pPr marL="342900" indent="-342900" algn="l">
              <a:buFont typeface="+mj-lt"/>
              <a:buAutoNum type="arabicPeriod"/>
            </a:pPr>
            <a:r>
              <a:rPr lang="en-US" sz="2700" dirty="0">
                <a:latin typeface="Times New Roman" panose="02020603050405020304" pitchFamily="18" charset="0"/>
                <a:cs typeface="Times New Roman" panose="02020603050405020304" pitchFamily="18" charset="0"/>
              </a:rPr>
              <a:t>Customer Support</a:t>
            </a:r>
          </a:p>
          <a:p>
            <a:pPr marL="342900" indent="-342900" algn="l">
              <a:buFont typeface="+mj-lt"/>
              <a:buAutoNum type="arabicPeriod"/>
            </a:pPr>
            <a:r>
              <a:rPr lang="en-US" sz="2700" dirty="0">
                <a:latin typeface="Times New Roman" panose="02020603050405020304" pitchFamily="18" charset="0"/>
                <a:cs typeface="Times New Roman" panose="02020603050405020304" pitchFamily="18" charset="0"/>
              </a:rPr>
              <a:t>Analytics and Reporting</a:t>
            </a:r>
          </a:p>
          <a:p>
            <a:pPr marL="342900" indent="-342900" algn="l">
              <a:buFont typeface="+mj-lt"/>
              <a:buAutoNum type="arabicPeriod"/>
            </a:pPr>
            <a:r>
              <a:rPr lang="en-US" sz="2700" dirty="0">
                <a:latin typeface="Times New Roman" panose="02020603050405020304" pitchFamily="18" charset="0"/>
                <a:cs typeface="Times New Roman" panose="02020603050405020304" pitchFamily="18" charset="0"/>
              </a:rPr>
              <a:t>Demo Receipt</a:t>
            </a:r>
          </a:p>
          <a:p>
            <a:pPr marL="342900" indent="-342900" algn="l">
              <a:buFont typeface="+mj-lt"/>
              <a:buAutoNum type="arabicPeriod"/>
            </a:pPr>
            <a:r>
              <a:rPr lang="en-US" sz="2700" dirty="0">
                <a:latin typeface="Times New Roman" panose="02020603050405020304" pitchFamily="18" charset="0"/>
                <a:cs typeface="Times New Roman" panose="02020603050405020304" pitchFamily="18" charset="0"/>
              </a:rPr>
              <a:t>Technology that we have used </a:t>
            </a:r>
          </a:p>
          <a:p>
            <a:pPr marL="342900" indent="-342900" algn="l">
              <a:buFont typeface="+mj-lt"/>
              <a:buAutoNum type="arabicPeriod"/>
            </a:pPr>
            <a:endParaRPr lang="en-US" sz="2400" dirty="0">
              <a:latin typeface="Times New Roman" panose="02020603050405020304" pitchFamily="18" charset="0"/>
              <a:cs typeface="Times New Roman" panose="02020603050405020304" pitchFamily="18" charset="0"/>
            </a:endParaRPr>
          </a:p>
          <a:p>
            <a:pPr marL="342900" indent="-342900" algn="l">
              <a:buFont typeface="+mj-lt"/>
              <a:buAutoNum type="arabicPeriod"/>
            </a:pPr>
            <a:endParaRPr lang="en-US" sz="2400" dirty="0">
              <a:latin typeface="Times New Roman" panose="02020603050405020304" pitchFamily="18" charset="0"/>
              <a:cs typeface="Times New Roman" panose="02020603050405020304" pitchFamily="18" charset="0"/>
            </a:endParaRPr>
          </a:p>
          <a:p>
            <a:pPr marL="342900" indent="-342900" algn="l">
              <a:buFont typeface="+mj-lt"/>
              <a:buAutoNum type="arabicPeriod"/>
            </a:pPr>
            <a:endParaRPr lang="en-US" sz="2400" dirty="0">
              <a:latin typeface="Times New Roman" panose="02020603050405020304" pitchFamily="18" charset="0"/>
              <a:cs typeface="Times New Roman" panose="02020603050405020304" pitchFamily="18" charset="0"/>
            </a:endParaRPr>
          </a:p>
          <a:p>
            <a:pPr marL="342900" indent="-342900" algn="l">
              <a:buFont typeface="+mj-lt"/>
              <a:buAutoNum type="arabicPeriod"/>
            </a:pPr>
            <a:endParaRPr lang="en-US" sz="2400" dirty="0">
              <a:latin typeface="Times New Roman" panose="02020603050405020304" pitchFamily="18" charset="0"/>
              <a:cs typeface="Times New Roman" panose="02020603050405020304" pitchFamily="18" charset="0"/>
            </a:endParaRPr>
          </a:p>
          <a:p>
            <a:pPr marL="342900" indent="-342900" algn="l">
              <a:buFont typeface="+mj-lt"/>
              <a:buAutoNum type="arabicPeriod"/>
            </a:pPr>
            <a:endParaRPr lang="en-US" sz="2400" dirty="0">
              <a:latin typeface="Times New Roman" panose="02020603050405020304" pitchFamily="18" charset="0"/>
              <a:cs typeface="Times New Roman" panose="02020603050405020304" pitchFamily="18" charset="0"/>
            </a:endParaRPr>
          </a:p>
          <a:p>
            <a:pPr algn="l"/>
            <a:endParaRPr lang="en-US" dirty="0"/>
          </a:p>
          <a:p>
            <a:pPr marL="342900" indent="-342900" algn="l">
              <a:buFont typeface="+mj-lt"/>
              <a:buAutoNum type="arabicPeriod"/>
            </a:pPr>
            <a:endParaRPr lang="en-US" dirty="0"/>
          </a:p>
          <a:p>
            <a:pPr marL="342900" indent="-342900" algn="l">
              <a:buFont typeface="+mj-lt"/>
              <a:buAutoNum type="arabicPeriod"/>
            </a:pPr>
            <a:endParaRPr lang="en-US" dirty="0"/>
          </a:p>
          <a:p>
            <a:pPr marL="342900" indent="-342900" algn="l">
              <a:buFont typeface="+mj-lt"/>
              <a:buAutoNum type="arabicPeriod"/>
            </a:pPr>
            <a:endParaRPr lang="en-US" dirty="0"/>
          </a:p>
          <a:p>
            <a:pPr marL="342900" indent="-342900" algn="l">
              <a:buFont typeface="+mj-lt"/>
              <a:buAutoNum type="arabicPeriod"/>
            </a:pPr>
            <a:endParaRPr lang="en-US" dirty="0"/>
          </a:p>
        </p:txBody>
      </p:sp>
      <p:sp>
        <p:nvSpPr>
          <p:cNvPr id="5" name="Slide Number Placeholder 4">
            <a:extLst>
              <a:ext uri="{FF2B5EF4-FFF2-40B4-BE49-F238E27FC236}">
                <a16:creationId xmlns:a16="http://schemas.microsoft.com/office/drawing/2014/main" id="{40FA38A0-4177-4B84-DE8F-9D6968A0F9C4}"/>
              </a:ext>
            </a:extLst>
          </p:cNvPr>
          <p:cNvSpPr>
            <a:spLocks noGrp="1"/>
          </p:cNvSpPr>
          <p:nvPr>
            <p:ph type="sldNum" sz="quarter" idx="12"/>
          </p:nvPr>
        </p:nvSpPr>
        <p:spPr/>
        <p:txBody>
          <a:bodyPr/>
          <a:lstStyle/>
          <a:p>
            <a:fld id="{848E6F08-8411-4DC4-957F-55608F059AFD}" type="slidenum">
              <a:rPr lang="en-US" sz="1200" b="1" smtClean="0"/>
              <a:t>2</a:t>
            </a:fld>
            <a:endParaRPr lang="en-US" sz="1200" b="1" dirty="0"/>
          </a:p>
        </p:txBody>
      </p:sp>
    </p:spTree>
    <p:extLst>
      <p:ext uri="{BB962C8B-B14F-4D97-AF65-F5344CB8AC3E}">
        <p14:creationId xmlns:p14="http://schemas.microsoft.com/office/powerpoint/2010/main" val="3125735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3F540-524A-7B92-767E-CBF8A90A1E7C}"/>
              </a:ext>
            </a:extLst>
          </p:cNvPr>
          <p:cNvSpPr>
            <a:spLocks noGrp="1"/>
          </p:cNvSpPr>
          <p:nvPr>
            <p:ph type="ctrTitle"/>
          </p:nvPr>
        </p:nvSpPr>
        <p:spPr>
          <a:xfrm>
            <a:off x="837397" y="231006"/>
            <a:ext cx="4235117" cy="1086252"/>
          </a:xfrm>
        </p:spPr>
        <p:txBody>
          <a:bodyPr/>
          <a:lstStyle/>
          <a:p>
            <a:pPr marL="685800" indent="-685800" algn="l">
              <a:buFont typeface="Wingdings" panose="05000000000000000000" pitchFamily="2" charset="2"/>
              <a:buChar char="Ø"/>
            </a:pPr>
            <a:r>
              <a:rPr lang="en-US" sz="3600" b="1" u="sng" dirty="0">
                <a:latin typeface="Times New Roman" panose="02020603050405020304" pitchFamily="18" charset="0"/>
                <a:cs typeface="Times New Roman" panose="02020603050405020304" pitchFamily="18" charset="0"/>
              </a:rPr>
              <a:t>Introduction</a:t>
            </a:r>
            <a:r>
              <a:rPr lang="en-US" b="1" dirty="0">
                <a:latin typeface="Times New Roman" panose="02020603050405020304" pitchFamily="18" charset="0"/>
                <a:cs typeface="Times New Roman" panose="02020603050405020304" pitchFamily="18" charset="0"/>
              </a:rPr>
              <a:t> </a:t>
            </a:r>
          </a:p>
        </p:txBody>
      </p:sp>
      <p:sp>
        <p:nvSpPr>
          <p:cNvPr id="3" name="Subtitle 2">
            <a:extLst>
              <a:ext uri="{FF2B5EF4-FFF2-40B4-BE49-F238E27FC236}">
                <a16:creationId xmlns:a16="http://schemas.microsoft.com/office/drawing/2014/main" id="{15B8AB3E-A764-6F00-B214-F8D9C3C6AA03}"/>
              </a:ext>
            </a:extLst>
          </p:cNvPr>
          <p:cNvSpPr>
            <a:spLocks noGrp="1"/>
          </p:cNvSpPr>
          <p:nvPr>
            <p:ph type="subTitle" idx="1"/>
          </p:nvPr>
        </p:nvSpPr>
        <p:spPr>
          <a:xfrm>
            <a:off x="837397" y="1283069"/>
            <a:ext cx="8635376" cy="5123417"/>
          </a:xfrm>
        </p:spPr>
        <p:txBody>
          <a:bodyPr>
            <a:normAutofit fontScale="77500" lnSpcReduction="20000"/>
          </a:bodyPr>
          <a:lstStyle/>
          <a:p>
            <a:pPr marL="285750" indent="-285750" algn="l" fontAlgn="auto">
              <a:spcAft>
                <a:spcPts val="0"/>
              </a:spcAft>
              <a:buFont typeface="Wingdings" panose="05000000000000000000" pitchFamily="2" charset="2"/>
              <a:buChar char="Ø"/>
              <a:defRPr/>
            </a:pPr>
            <a:r>
              <a:rPr lang="en-US" sz="3200" b="1" dirty="0">
                <a:solidFill>
                  <a:schemeClr val="accent1"/>
                </a:solidFill>
                <a:latin typeface="Times New Roman" panose="02020603050405020304" pitchFamily="18" charset="0"/>
                <a:cs typeface="Times New Roman" panose="02020603050405020304" pitchFamily="18" charset="0"/>
              </a:rPr>
              <a:t>Idea</a:t>
            </a:r>
          </a:p>
          <a:p>
            <a:pPr marL="285750" indent="-285750" algn="l" fontAlgn="auto">
              <a:spcAft>
                <a:spcPts val="0"/>
              </a:spcAft>
              <a:buFont typeface="Wingdings 3" charset="2"/>
              <a:buNone/>
              <a:defRPr/>
            </a:pPr>
            <a:r>
              <a:rPr lang="en-US" sz="2400" dirty="0">
                <a:latin typeface="Times New Roman" panose="02020603050405020304" pitchFamily="18" charset="0"/>
                <a:cs typeface="Times New Roman" panose="02020603050405020304" pitchFamily="18" charset="0"/>
              </a:rPr>
              <a:t>    Our mission is to provide a platform for local vendors can sell their products online, reaching a wider audience and increasing their sales.</a:t>
            </a:r>
            <a:endParaRPr lang="en-US" sz="3200" b="1" dirty="0">
              <a:latin typeface="Times New Roman" panose="02020603050405020304" pitchFamily="18" charset="0"/>
              <a:cs typeface="Times New Roman" pitchFamily="18" charset="0"/>
            </a:endParaRPr>
          </a:p>
          <a:p>
            <a:pPr marL="285750" indent="-285750" algn="l" fontAlgn="auto">
              <a:spcAft>
                <a:spcPts val="0"/>
              </a:spcAft>
              <a:buSzPct val="100000"/>
              <a:buFont typeface="Wingdings 3" charset="2"/>
              <a:buNone/>
              <a:defRPr/>
            </a:pP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Local vendors are a growing segment of the market, with a demand for unique,    locally-made products. There is a gap in the market for an online platform that connects these vendors with customers. A few competitors exist, but none specifically cater to local vendors</a:t>
            </a:r>
            <a:r>
              <a:rPr lang="en-US" sz="2400" dirty="0"/>
              <a:t>.</a:t>
            </a:r>
          </a:p>
          <a:p>
            <a:pPr marL="285750" indent="-285750" algn="l" fontAlgn="auto">
              <a:spcAft>
                <a:spcPts val="0"/>
              </a:spcAft>
              <a:buClr>
                <a:srgbClr val="92D050"/>
              </a:buClr>
              <a:buSzPct val="103000"/>
              <a:buFont typeface="Wingdings 3" charset="2"/>
              <a:buNone/>
              <a:defRPr/>
            </a:pPr>
            <a:endParaRPr lang="en-US" sz="2400" dirty="0"/>
          </a:p>
          <a:p>
            <a:pPr marL="285750" indent="-285750" algn="just" fontAlgn="auto">
              <a:spcAft>
                <a:spcPts val="0"/>
              </a:spcAft>
              <a:buFont typeface="Wingdings" panose="05000000000000000000" pitchFamily="2" charset="2"/>
              <a:buChar char="Ø"/>
              <a:defRPr/>
            </a:pPr>
            <a:r>
              <a:rPr lang="en-US" sz="3200" b="1" i="0" dirty="0">
                <a:solidFill>
                  <a:schemeClr val="accent1"/>
                </a:solidFill>
                <a:effectLst/>
                <a:latin typeface="Times New Roman" panose="02020603050405020304" pitchFamily="18" charset="0"/>
                <a:cs typeface="Times New Roman" panose="02020603050405020304" pitchFamily="18" charset="0"/>
              </a:rPr>
              <a:t>Need for an E-Commerce Website in Today's </a:t>
            </a:r>
            <a:r>
              <a:rPr lang="en-US" sz="3200" b="1" i="0">
                <a:solidFill>
                  <a:schemeClr val="accent1"/>
                </a:solidFill>
                <a:effectLst/>
                <a:latin typeface="Times New Roman" panose="02020603050405020304" pitchFamily="18" charset="0"/>
                <a:cs typeface="Times New Roman" panose="02020603050405020304" pitchFamily="18" charset="0"/>
              </a:rPr>
              <a:t>Digital Era</a:t>
            </a:r>
            <a:endParaRPr lang="en-US" sz="3200" b="1" i="0" dirty="0">
              <a:solidFill>
                <a:schemeClr val="accent1"/>
              </a:solidFill>
              <a:effectLst/>
              <a:latin typeface="Times New Roman" panose="02020603050405020304" pitchFamily="18" charset="0"/>
              <a:cs typeface="Times New Roman" panose="02020603050405020304" pitchFamily="18" charset="0"/>
            </a:endParaRPr>
          </a:p>
          <a:p>
            <a:pPr marL="285750" indent="-285750" algn="just" fontAlgn="auto">
              <a:spcAft>
                <a:spcPts val="0"/>
              </a:spcAft>
              <a:buFont typeface="Arial" panose="020B0604020202020204" pitchFamily="34" charset="0"/>
              <a:buChar char="•"/>
              <a:defRPr/>
            </a:pPr>
            <a:r>
              <a:rPr lang="en-US" sz="2400" i="0" dirty="0">
                <a:effectLst/>
                <a:latin typeface="Times New Roman" panose="02020603050405020304" pitchFamily="18" charset="0"/>
                <a:cs typeface="Times New Roman" panose="02020603050405020304" pitchFamily="18" charset="0"/>
              </a:rPr>
              <a:t>Global Reach</a:t>
            </a:r>
          </a:p>
          <a:p>
            <a:pPr marL="285750" indent="-285750" algn="just" fontAlgn="auto">
              <a:spcAft>
                <a:spcPts val="0"/>
              </a:spcAft>
              <a:buFont typeface="Arial" panose="020B0604020202020204" pitchFamily="34" charset="0"/>
              <a:buChar char="•"/>
              <a:defRPr/>
            </a:pPr>
            <a:r>
              <a:rPr lang="en-US" sz="2400" i="0" dirty="0">
                <a:effectLst/>
                <a:latin typeface="Times New Roman" panose="02020603050405020304" pitchFamily="18" charset="0"/>
                <a:cs typeface="Times New Roman" panose="02020603050405020304" pitchFamily="18" charset="0"/>
              </a:rPr>
              <a:t>Convenience</a:t>
            </a:r>
            <a:endParaRPr lang="en-US" sz="2400" dirty="0">
              <a:latin typeface="Times New Roman" panose="02020603050405020304" pitchFamily="18" charset="0"/>
              <a:cs typeface="Times New Roman" panose="02020603050405020304" pitchFamily="18" charset="0"/>
            </a:endParaRPr>
          </a:p>
          <a:p>
            <a:pPr marL="285750" indent="-285750" algn="just" fontAlgn="auto">
              <a:spcAft>
                <a:spcPts val="0"/>
              </a:spcAft>
              <a:buFont typeface="Arial" panose="020B0604020202020204" pitchFamily="34" charset="0"/>
              <a:buChar char="•"/>
              <a:defRPr/>
            </a:pPr>
            <a:r>
              <a:rPr lang="en-US" sz="2400" i="0" dirty="0">
                <a:effectLst/>
                <a:latin typeface="Times New Roman" panose="02020603050405020304" pitchFamily="18" charset="0"/>
                <a:cs typeface="Times New Roman" panose="02020603050405020304" pitchFamily="18" charset="0"/>
              </a:rPr>
              <a:t>24/7 Accessibility</a:t>
            </a:r>
          </a:p>
          <a:p>
            <a:pPr marL="285750" indent="-285750" algn="just" fontAlgn="auto">
              <a:spcAft>
                <a:spcPts val="0"/>
              </a:spcAft>
              <a:buFont typeface="Arial" panose="020B0604020202020204" pitchFamily="34" charset="0"/>
              <a:buChar char="•"/>
              <a:defRPr/>
            </a:pPr>
            <a:r>
              <a:rPr lang="en-US" sz="2400" i="0" dirty="0">
                <a:effectLst/>
                <a:latin typeface="Times New Roman" panose="02020603050405020304" pitchFamily="18" charset="0"/>
                <a:cs typeface="Times New Roman" panose="02020603050405020304" pitchFamily="18" charset="0"/>
              </a:rPr>
              <a:t>Digital Marketing Opportunities</a:t>
            </a:r>
          </a:p>
          <a:p>
            <a:pPr marL="285750" indent="-285750" algn="just" fontAlgn="auto">
              <a:spcAft>
                <a:spcPts val="0"/>
              </a:spcAft>
              <a:buFont typeface="Arial" panose="020B0604020202020204" pitchFamily="34" charset="0"/>
              <a:buChar char="•"/>
              <a:defRPr/>
            </a:pPr>
            <a:r>
              <a:rPr lang="en-US" sz="2400" i="0" dirty="0">
                <a:effectLst/>
                <a:latin typeface="Times New Roman" panose="02020603050405020304" pitchFamily="18" charset="0"/>
                <a:cs typeface="Times New Roman" panose="02020603050405020304" pitchFamily="18" charset="0"/>
              </a:rPr>
              <a:t>Competitive Edge</a:t>
            </a:r>
            <a:endParaRPr lang="en-US" sz="2400" dirty="0">
              <a:latin typeface="Times New Roman" panose="02020603050405020304" pitchFamily="18" charset="0"/>
              <a:cs typeface="Times New Roman" panose="02020603050405020304" pitchFamily="18" charset="0"/>
            </a:endParaRPr>
          </a:p>
          <a:p>
            <a:pPr marL="285750" indent="-285750" algn="just" fontAlgn="auto">
              <a:spcAft>
                <a:spcPts val="0"/>
              </a:spcAft>
              <a:buFont typeface="Arial" panose="020B0604020202020204" pitchFamily="34" charset="0"/>
              <a:buChar char="•"/>
              <a:defRPr/>
            </a:pPr>
            <a:r>
              <a:rPr lang="en-US" sz="2400" i="0" dirty="0">
                <a:effectLst/>
                <a:latin typeface="Times New Roman" panose="02020603050405020304" pitchFamily="18" charset="0"/>
                <a:cs typeface="Times New Roman" panose="02020603050405020304" pitchFamily="18" charset="0"/>
              </a:rPr>
              <a:t>Adaptation to Changing Consumer Behavior</a:t>
            </a:r>
            <a:endParaRPr lang="en-US" sz="2400" dirty="0">
              <a:latin typeface="Times New Roman" panose="02020603050405020304" pitchFamily="18" charset="0"/>
              <a:cs typeface="Times New Roman" panose="02020603050405020304" pitchFamily="18" charset="0"/>
            </a:endParaRPr>
          </a:p>
          <a:p>
            <a:pPr marL="285750" indent="-285750" algn="just" fontAlgn="auto">
              <a:spcAft>
                <a:spcPts val="0"/>
              </a:spcAft>
              <a:buFont typeface="Arial" panose="020B0604020202020204" pitchFamily="34" charset="0"/>
              <a:buChar char="•"/>
              <a:defRPr/>
            </a:pPr>
            <a:endParaRPr lang="en-US" sz="2400" dirty="0"/>
          </a:p>
          <a:p>
            <a:pPr marL="342900" indent="-342900" algn="l" fontAlgn="auto">
              <a:spcAft>
                <a:spcPts val="0"/>
              </a:spcAft>
              <a:buFont typeface="+mj-lt"/>
              <a:buAutoNum type="arabicPeriod"/>
              <a:defRPr/>
            </a:pPr>
            <a:endParaRPr lang="en-US" sz="2400" dirty="0"/>
          </a:p>
          <a:p>
            <a:pPr marL="342900" indent="-342900" algn="l" fontAlgn="auto">
              <a:spcAft>
                <a:spcPts val="0"/>
              </a:spcAft>
              <a:buFont typeface="+mj-lt"/>
              <a:buAutoNum type="arabicPeriod"/>
              <a:defRPr/>
            </a:pPr>
            <a:endParaRPr lang="en-US" sz="2400" dirty="0"/>
          </a:p>
          <a:p>
            <a:pPr marL="342900" indent="-342900" algn="l" fontAlgn="auto">
              <a:spcAft>
                <a:spcPts val="0"/>
              </a:spcAft>
              <a:buFont typeface="+mj-lt"/>
              <a:buAutoNum type="arabicPeriod"/>
              <a:defRPr/>
            </a:pPr>
            <a:endParaRPr lang="en-US" sz="2400" dirty="0"/>
          </a:p>
        </p:txBody>
      </p:sp>
      <p:sp>
        <p:nvSpPr>
          <p:cNvPr id="4" name="Slide Number Placeholder 3">
            <a:extLst>
              <a:ext uri="{FF2B5EF4-FFF2-40B4-BE49-F238E27FC236}">
                <a16:creationId xmlns:a16="http://schemas.microsoft.com/office/drawing/2014/main" id="{052BE9C2-7A92-90DC-77B7-05A98BCAFB6F}"/>
              </a:ext>
            </a:extLst>
          </p:cNvPr>
          <p:cNvSpPr>
            <a:spLocks noGrp="1"/>
          </p:cNvSpPr>
          <p:nvPr>
            <p:ph type="sldNum" sz="quarter" idx="12"/>
          </p:nvPr>
        </p:nvSpPr>
        <p:spPr>
          <a:xfrm>
            <a:off x="8559841" y="6041361"/>
            <a:ext cx="683339" cy="365125"/>
          </a:xfrm>
        </p:spPr>
        <p:txBody>
          <a:bodyPr/>
          <a:lstStyle/>
          <a:p>
            <a:fld id="{848E6F08-8411-4DC4-957F-55608F059AFD}" type="slidenum">
              <a:rPr lang="en-US" sz="1200" b="1" smtClean="0"/>
              <a:t>3</a:t>
            </a:fld>
            <a:endParaRPr lang="en-US" sz="1200" b="1" dirty="0"/>
          </a:p>
        </p:txBody>
      </p:sp>
    </p:spTree>
    <p:extLst>
      <p:ext uri="{BB962C8B-B14F-4D97-AF65-F5344CB8AC3E}">
        <p14:creationId xmlns:p14="http://schemas.microsoft.com/office/powerpoint/2010/main" val="3067610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3F540-524A-7B92-767E-CBF8A90A1E7C}"/>
              </a:ext>
            </a:extLst>
          </p:cNvPr>
          <p:cNvSpPr>
            <a:spLocks noGrp="1"/>
          </p:cNvSpPr>
          <p:nvPr>
            <p:ph type="ctrTitle"/>
          </p:nvPr>
        </p:nvSpPr>
        <p:spPr>
          <a:xfrm>
            <a:off x="664143" y="0"/>
            <a:ext cx="6469068" cy="1336509"/>
          </a:xfrm>
        </p:spPr>
        <p:txBody>
          <a:bodyPr/>
          <a:lstStyle/>
          <a:p>
            <a:pPr marL="342900" indent="-342900" algn="l">
              <a:buFont typeface="Wingdings" panose="05000000000000000000" pitchFamily="2" charset="2"/>
              <a:buChar char="Ø"/>
            </a:pPr>
            <a:r>
              <a:rPr lang="en-US" sz="3600" b="1" i="0" u="sng" dirty="0">
                <a:effectLst/>
                <a:latin typeface="Times New Roman" panose="02020603050405020304" pitchFamily="18" charset="0"/>
                <a:cs typeface="Times New Roman" panose="02020603050405020304" pitchFamily="18" charset="0"/>
              </a:rPr>
              <a:t>Objectives</a:t>
            </a:r>
            <a:r>
              <a:rPr lang="en-US" sz="3600" b="1" i="0" dirty="0">
                <a:effectLst/>
                <a:latin typeface="Times New Roman" panose="02020603050405020304" pitchFamily="18" charset="0"/>
                <a:cs typeface="Times New Roman" panose="02020603050405020304" pitchFamily="18" charset="0"/>
              </a:rPr>
              <a:t> </a:t>
            </a:r>
            <a:endParaRPr lang="en-US" sz="36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15B8AB3E-A764-6F00-B214-F8D9C3C6AA03}"/>
              </a:ext>
            </a:extLst>
          </p:cNvPr>
          <p:cNvSpPr>
            <a:spLocks noGrp="1"/>
          </p:cNvSpPr>
          <p:nvPr>
            <p:ph type="subTitle" idx="1"/>
          </p:nvPr>
        </p:nvSpPr>
        <p:spPr>
          <a:xfrm>
            <a:off x="776438" y="1526305"/>
            <a:ext cx="6607030" cy="3477210"/>
          </a:xfrm>
        </p:spPr>
        <p:txBody>
          <a:bodyPr>
            <a:normAutofit/>
          </a:bodyPr>
          <a:lstStyle/>
          <a:p>
            <a:pPr algn="l"/>
            <a:r>
              <a:rPr lang="en-US" sz="1900" b="0" i="0" dirty="0">
                <a:solidFill>
                  <a:srgbClr val="374151"/>
                </a:solidFill>
                <a:effectLst/>
                <a:latin typeface="Times New Roman" panose="02020603050405020304" pitchFamily="18" charset="0"/>
                <a:cs typeface="Times New Roman" panose="02020603050405020304" pitchFamily="18" charset="0"/>
              </a:rPr>
              <a:t>Clearly state the objectives of the e-commerce website</a:t>
            </a:r>
          </a:p>
          <a:p>
            <a:pPr algn="l">
              <a:buFont typeface="Arial" panose="020B0604020202020204" pitchFamily="34" charset="0"/>
              <a:buChar char="•"/>
            </a:pPr>
            <a:r>
              <a:rPr lang="en-US" sz="1900" b="0" i="0" dirty="0">
                <a:solidFill>
                  <a:srgbClr val="374151"/>
                </a:solidFill>
                <a:effectLst/>
                <a:latin typeface="Times New Roman" panose="02020603050405020304" pitchFamily="18" charset="0"/>
                <a:cs typeface="Times New Roman" panose="02020603050405020304" pitchFamily="18" charset="0"/>
              </a:rPr>
              <a:t>Increase sales and revenue.</a:t>
            </a:r>
          </a:p>
          <a:p>
            <a:pPr algn="l">
              <a:buFont typeface="Arial" panose="020B0604020202020204" pitchFamily="34" charset="0"/>
              <a:buChar char="•"/>
            </a:pPr>
            <a:r>
              <a:rPr lang="en-US" sz="1900" dirty="0">
                <a:solidFill>
                  <a:srgbClr val="374151"/>
                </a:solidFill>
                <a:latin typeface="Times New Roman" panose="02020603050405020304" pitchFamily="18" charset="0"/>
                <a:cs typeface="Times New Roman" panose="02020603050405020304" pitchFamily="18" charset="0"/>
              </a:rPr>
              <a:t>Connect local vender each other.</a:t>
            </a:r>
          </a:p>
          <a:p>
            <a:pPr algn="l">
              <a:buFont typeface="Arial" panose="020B0604020202020204" pitchFamily="34" charset="0"/>
              <a:buChar char="•"/>
            </a:pPr>
            <a:r>
              <a:rPr lang="en-US" sz="1900" b="0" i="0" dirty="0">
                <a:solidFill>
                  <a:srgbClr val="374151"/>
                </a:solidFill>
                <a:effectLst/>
                <a:latin typeface="Times New Roman" panose="02020603050405020304" pitchFamily="18" charset="0"/>
                <a:cs typeface="Times New Roman" panose="02020603050405020304" pitchFamily="18" charset="0"/>
              </a:rPr>
              <a:t>Connect c</a:t>
            </a:r>
            <a:r>
              <a:rPr lang="en-US" sz="1900" dirty="0">
                <a:solidFill>
                  <a:srgbClr val="374151"/>
                </a:solidFill>
                <a:latin typeface="Times New Roman" panose="02020603050405020304" pitchFamily="18" charset="0"/>
                <a:cs typeface="Times New Roman" panose="02020603050405020304" pitchFamily="18" charset="0"/>
              </a:rPr>
              <a:t>onsumer to vendor at local level.</a:t>
            </a:r>
            <a:endParaRPr lang="en-US" sz="1900" b="0" i="0" dirty="0">
              <a:solidFill>
                <a:srgbClr val="37415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900" b="0" i="0" dirty="0">
                <a:solidFill>
                  <a:srgbClr val="374151"/>
                </a:solidFill>
                <a:effectLst/>
                <a:latin typeface="Times New Roman" panose="02020603050405020304" pitchFamily="18" charset="0"/>
                <a:cs typeface="Times New Roman" panose="02020603050405020304" pitchFamily="18" charset="0"/>
              </a:rPr>
              <a:t>Expand customer reach.</a:t>
            </a:r>
          </a:p>
          <a:p>
            <a:pPr algn="l">
              <a:buFont typeface="Arial" panose="020B0604020202020204" pitchFamily="34" charset="0"/>
              <a:buChar char="•"/>
            </a:pPr>
            <a:r>
              <a:rPr lang="en-US" sz="1900" b="0" i="0" dirty="0">
                <a:solidFill>
                  <a:srgbClr val="374151"/>
                </a:solidFill>
                <a:effectLst/>
                <a:latin typeface="Times New Roman" panose="02020603050405020304" pitchFamily="18" charset="0"/>
                <a:cs typeface="Times New Roman" panose="02020603050405020304" pitchFamily="18" charset="0"/>
              </a:rPr>
              <a:t>Enhance customer experience.</a:t>
            </a:r>
          </a:p>
          <a:p>
            <a:pPr algn="l">
              <a:buFont typeface="Arial" panose="020B0604020202020204" pitchFamily="34" charset="0"/>
              <a:buChar char="•"/>
            </a:pPr>
            <a:r>
              <a:rPr lang="en-US" sz="1900" b="0" i="0" dirty="0">
                <a:solidFill>
                  <a:srgbClr val="374151"/>
                </a:solidFill>
                <a:effectLst/>
                <a:latin typeface="Times New Roman" panose="02020603050405020304" pitchFamily="18" charset="0"/>
                <a:cs typeface="Times New Roman" panose="02020603050405020304" pitchFamily="18" charset="0"/>
              </a:rPr>
              <a:t>Streamline business operations.</a:t>
            </a:r>
          </a:p>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A9AF2F7A-8093-4223-B5B0-8DD813DF230E}"/>
              </a:ext>
            </a:extLst>
          </p:cNvPr>
          <p:cNvSpPr>
            <a:spLocks noGrp="1"/>
          </p:cNvSpPr>
          <p:nvPr>
            <p:ph type="sldNum" sz="quarter" idx="12"/>
          </p:nvPr>
        </p:nvSpPr>
        <p:spPr/>
        <p:txBody>
          <a:bodyPr/>
          <a:lstStyle/>
          <a:p>
            <a:fld id="{848E6F08-8411-4DC4-957F-55608F059AFD}" type="slidenum">
              <a:rPr lang="en-US" sz="1200" b="1" smtClean="0"/>
              <a:t>4</a:t>
            </a:fld>
            <a:endParaRPr lang="en-US" sz="1200" b="1" dirty="0"/>
          </a:p>
        </p:txBody>
      </p:sp>
      <p:pic>
        <p:nvPicPr>
          <p:cNvPr id="5" name="Picture 4" descr="WhatsApp Image 2023-12-07 at 6.58.40 AM.jpeg">
            <a:extLst>
              <a:ext uri="{FF2B5EF4-FFF2-40B4-BE49-F238E27FC236}">
                <a16:creationId xmlns:a16="http://schemas.microsoft.com/office/drawing/2014/main" id="{D8097130-998E-038C-60A7-64B2405E7B4D}"/>
              </a:ext>
            </a:extLst>
          </p:cNvPr>
          <p:cNvPicPr>
            <a:picLocks noChangeAspect="1"/>
          </p:cNvPicPr>
          <p:nvPr/>
        </p:nvPicPr>
        <p:blipFill>
          <a:blip r:embed="rId2"/>
          <a:stretch>
            <a:fillRect/>
          </a:stretch>
        </p:blipFill>
        <p:spPr>
          <a:xfrm>
            <a:off x="4237955" y="3621138"/>
            <a:ext cx="4694377" cy="3144346"/>
          </a:xfrm>
          <a:prstGeom prst="rect">
            <a:avLst/>
          </a:prstGeom>
          <a:ln>
            <a:noFill/>
          </a:ln>
          <a:effectLst>
            <a:softEdge rad="112500"/>
          </a:effectLst>
        </p:spPr>
      </p:pic>
    </p:spTree>
    <p:extLst>
      <p:ext uri="{BB962C8B-B14F-4D97-AF65-F5344CB8AC3E}">
        <p14:creationId xmlns:p14="http://schemas.microsoft.com/office/powerpoint/2010/main" val="44514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0D5B9A37-CE71-ABC1-A2BA-3C939B258653}"/>
              </a:ext>
            </a:extLst>
          </p:cNvPr>
          <p:cNvSpPr>
            <a:spLocks noGrp="1"/>
          </p:cNvSpPr>
          <p:nvPr>
            <p:ph type="title"/>
          </p:nvPr>
        </p:nvSpPr>
        <p:spPr>
          <a:xfrm>
            <a:off x="205483" y="609600"/>
            <a:ext cx="9068519" cy="1320800"/>
          </a:xfrm>
        </p:spPr>
        <p:txBody>
          <a:bodyPr>
            <a:normAutofit/>
          </a:bodyPr>
          <a:lstStyle/>
          <a:p>
            <a:pPr marL="571500" indent="-571500">
              <a:buFont typeface="Wingdings" panose="05000000000000000000" pitchFamily="2" charset="2"/>
              <a:buChar char="Ø"/>
            </a:pPr>
            <a:r>
              <a:rPr lang="en-US" b="1" i="0" u="sng" dirty="0">
                <a:effectLst/>
                <a:latin typeface="Times New Roman" panose="02020603050405020304" pitchFamily="18" charset="0"/>
                <a:cs typeface="Times New Roman" panose="02020603050405020304" pitchFamily="18" charset="0"/>
              </a:rPr>
              <a:t>Vendor's Products/Services</a:t>
            </a:r>
            <a:endParaRPr lang="en-US" altLang="en-US"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336612E-96B8-08DB-6E1F-6CDBB96D0663}"/>
              </a:ext>
            </a:extLst>
          </p:cNvPr>
          <p:cNvSpPr>
            <a:spLocks noGrp="1"/>
          </p:cNvSpPr>
          <p:nvPr>
            <p:ph idx="1"/>
          </p:nvPr>
        </p:nvSpPr>
        <p:spPr>
          <a:xfrm>
            <a:off x="638175" y="1728788"/>
            <a:ext cx="8596313" cy="4292600"/>
          </a:xfrm>
        </p:spPr>
        <p:txBody>
          <a:bodyPr rtlCol="0">
            <a:normAutofit/>
          </a:bodyPr>
          <a:lstStyle/>
          <a:p>
            <a:pPr algn="l">
              <a:buFont typeface="+mj-lt"/>
              <a:buAutoNum type="arabicPeriod"/>
            </a:pPr>
            <a:endParaRPr lang="en-US" b="0"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Fresh Produce Section</a:t>
            </a:r>
          </a:p>
          <a:p>
            <a:pPr algn="l">
              <a:buFont typeface="Arial" panose="020B0604020202020204" pitchFamily="34" charset="0"/>
              <a:buChar char="•"/>
            </a:pPr>
            <a:r>
              <a:rPr lang="en-US" b="1" i="0" dirty="0">
                <a:solidFill>
                  <a:srgbClr val="374151"/>
                </a:solidFill>
                <a:effectLst/>
                <a:latin typeface="Söhne"/>
              </a:rPr>
              <a:t>Bakery Delights</a:t>
            </a:r>
            <a:endParaRPr lang="en-US" b="0"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Hardware Essentials</a:t>
            </a:r>
            <a:endParaRPr lang="en-US" b="0"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Local Artisan Crafts</a:t>
            </a:r>
            <a:endParaRPr lang="en-US" b="0"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Daily Groceries</a:t>
            </a:r>
            <a:endParaRPr lang="en-US" b="0"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Floral Arrangements</a:t>
            </a:r>
            <a:endParaRPr lang="en-US" b="0" i="0" dirty="0">
              <a:solidFill>
                <a:srgbClr val="374151"/>
              </a:solidFill>
              <a:effectLst/>
              <a:latin typeface="Söhne"/>
            </a:endParaRPr>
          </a:p>
          <a:p>
            <a:pPr marL="0" indent="0">
              <a:buNone/>
            </a:pPr>
            <a:br>
              <a:rPr lang="en-US" b="0" i="0" dirty="0">
                <a:solidFill>
                  <a:srgbClr val="374151"/>
                </a:solidFill>
                <a:effectLst/>
                <a:latin typeface="Söhne"/>
              </a:rPr>
            </a:br>
            <a:endParaRPr lang="en-US" dirty="0">
              <a:solidFill>
                <a:schemeClr val="tx1">
                  <a:lumMod val="75000"/>
                  <a:lumOff val="25000"/>
                </a:schemeClr>
              </a:solidFill>
            </a:endParaRPr>
          </a:p>
        </p:txBody>
      </p:sp>
      <p:sp>
        <p:nvSpPr>
          <p:cNvPr id="9220" name="Slide Number Placeholder 3">
            <a:extLst>
              <a:ext uri="{FF2B5EF4-FFF2-40B4-BE49-F238E27FC236}">
                <a16:creationId xmlns:a16="http://schemas.microsoft.com/office/drawing/2014/main" id="{6CABB71B-C317-3111-697C-A1737D9A4A3D}"/>
              </a:ext>
            </a:extLst>
          </p:cNvPr>
          <p:cNvSpPr>
            <a:spLocks noGrp="1"/>
          </p:cNvSpPr>
          <p:nvPr>
            <p:ph type="sldNum" sz="quarter" idx="12"/>
          </p:nvPr>
        </p:nvSpPr>
        <p:spPr bwMode="auto">
          <a:xfrm>
            <a:off x="8543393" y="6042243"/>
            <a:ext cx="683339"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fld id="{B3D81504-FC90-44D5-B7F6-0A3ECF833999}" type="slidenum">
              <a:rPr lang="en-US" altLang="en-US" sz="1200" b="1">
                <a:solidFill>
                  <a:schemeClr val="accent1"/>
                </a:solidFill>
              </a:rPr>
              <a:pPr/>
              <a:t>5</a:t>
            </a:fld>
            <a:endParaRPr lang="en-US" altLang="en-US" sz="1200" b="1" dirty="0">
              <a:solidFill>
                <a:schemeClr val="accent1"/>
              </a:solidFill>
            </a:endParaRPr>
          </a:p>
        </p:txBody>
      </p:sp>
      <p:pic>
        <p:nvPicPr>
          <p:cNvPr id="4" name="Picture 3">
            <a:extLst>
              <a:ext uri="{FF2B5EF4-FFF2-40B4-BE49-F238E27FC236}">
                <a16:creationId xmlns:a16="http://schemas.microsoft.com/office/drawing/2014/main" id="{A730C8FC-BA49-486F-9A07-336C038F2F12}"/>
              </a:ext>
            </a:extLst>
          </p:cNvPr>
          <p:cNvPicPr>
            <a:picLocks noChangeAspect="1"/>
          </p:cNvPicPr>
          <p:nvPr/>
        </p:nvPicPr>
        <p:blipFill>
          <a:blip r:embed="rId2"/>
          <a:stretch>
            <a:fillRect/>
          </a:stretch>
        </p:blipFill>
        <p:spPr>
          <a:xfrm>
            <a:off x="3544585" y="1334955"/>
            <a:ext cx="2800556" cy="1396506"/>
          </a:xfrm>
          <a:prstGeom prst="rect">
            <a:avLst/>
          </a:prstGeom>
        </p:spPr>
      </p:pic>
      <p:pic>
        <p:nvPicPr>
          <p:cNvPr id="7" name="Picture 6">
            <a:extLst>
              <a:ext uri="{FF2B5EF4-FFF2-40B4-BE49-F238E27FC236}">
                <a16:creationId xmlns:a16="http://schemas.microsoft.com/office/drawing/2014/main" id="{4BB9DC0D-24CE-C4D8-1683-0E2BE88C9CEC}"/>
              </a:ext>
            </a:extLst>
          </p:cNvPr>
          <p:cNvPicPr>
            <a:picLocks noChangeAspect="1"/>
          </p:cNvPicPr>
          <p:nvPr/>
        </p:nvPicPr>
        <p:blipFill>
          <a:blip r:embed="rId3"/>
          <a:stretch>
            <a:fillRect/>
          </a:stretch>
        </p:blipFill>
        <p:spPr>
          <a:xfrm>
            <a:off x="6430506" y="1296316"/>
            <a:ext cx="2495492" cy="1473784"/>
          </a:xfrm>
          <a:prstGeom prst="rect">
            <a:avLst/>
          </a:prstGeom>
        </p:spPr>
      </p:pic>
      <p:pic>
        <p:nvPicPr>
          <p:cNvPr id="9" name="Picture 8">
            <a:extLst>
              <a:ext uri="{FF2B5EF4-FFF2-40B4-BE49-F238E27FC236}">
                <a16:creationId xmlns:a16="http://schemas.microsoft.com/office/drawing/2014/main" id="{16D01E85-37E7-92D7-8686-46EC92AA8C0D}"/>
              </a:ext>
            </a:extLst>
          </p:cNvPr>
          <p:cNvPicPr>
            <a:picLocks noChangeAspect="1"/>
          </p:cNvPicPr>
          <p:nvPr/>
        </p:nvPicPr>
        <p:blipFill>
          <a:blip r:embed="rId4"/>
          <a:stretch>
            <a:fillRect/>
          </a:stretch>
        </p:blipFill>
        <p:spPr>
          <a:xfrm>
            <a:off x="3544585" y="2770100"/>
            <a:ext cx="2800556" cy="1495374"/>
          </a:xfrm>
          <a:prstGeom prst="rect">
            <a:avLst/>
          </a:prstGeom>
        </p:spPr>
      </p:pic>
      <p:pic>
        <p:nvPicPr>
          <p:cNvPr id="11" name="Picture 10">
            <a:extLst>
              <a:ext uri="{FF2B5EF4-FFF2-40B4-BE49-F238E27FC236}">
                <a16:creationId xmlns:a16="http://schemas.microsoft.com/office/drawing/2014/main" id="{B1277118-F00B-DB99-9833-963727C9BEE1}"/>
              </a:ext>
            </a:extLst>
          </p:cNvPr>
          <p:cNvPicPr>
            <a:picLocks noChangeAspect="1"/>
          </p:cNvPicPr>
          <p:nvPr/>
        </p:nvPicPr>
        <p:blipFill>
          <a:blip r:embed="rId5"/>
          <a:stretch>
            <a:fillRect/>
          </a:stretch>
        </p:blipFill>
        <p:spPr>
          <a:xfrm>
            <a:off x="6434864" y="2790955"/>
            <a:ext cx="2491134" cy="1473784"/>
          </a:xfrm>
          <a:prstGeom prst="rect">
            <a:avLst/>
          </a:prstGeom>
        </p:spPr>
      </p:pic>
      <p:pic>
        <p:nvPicPr>
          <p:cNvPr id="13" name="Picture 12">
            <a:extLst>
              <a:ext uri="{FF2B5EF4-FFF2-40B4-BE49-F238E27FC236}">
                <a16:creationId xmlns:a16="http://schemas.microsoft.com/office/drawing/2014/main" id="{B4050980-5000-35BA-A02E-4F62060D86C8}"/>
              </a:ext>
            </a:extLst>
          </p:cNvPr>
          <p:cNvPicPr>
            <a:picLocks noChangeAspect="1"/>
          </p:cNvPicPr>
          <p:nvPr/>
        </p:nvPicPr>
        <p:blipFill>
          <a:blip r:embed="rId6"/>
          <a:stretch>
            <a:fillRect/>
          </a:stretch>
        </p:blipFill>
        <p:spPr>
          <a:xfrm>
            <a:off x="3544585" y="4304113"/>
            <a:ext cx="2577014" cy="1549086"/>
          </a:xfrm>
          <a:prstGeom prst="rect">
            <a:avLst/>
          </a:prstGeom>
        </p:spPr>
      </p:pic>
      <p:pic>
        <p:nvPicPr>
          <p:cNvPr id="15" name="Picture 14">
            <a:extLst>
              <a:ext uri="{FF2B5EF4-FFF2-40B4-BE49-F238E27FC236}">
                <a16:creationId xmlns:a16="http://schemas.microsoft.com/office/drawing/2014/main" id="{B019BAFB-54C3-4D78-A2E1-25B8983DF416}"/>
              </a:ext>
            </a:extLst>
          </p:cNvPr>
          <p:cNvPicPr>
            <a:picLocks noChangeAspect="1"/>
          </p:cNvPicPr>
          <p:nvPr/>
        </p:nvPicPr>
        <p:blipFill>
          <a:blip r:embed="rId7"/>
          <a:stretch>
            <a:fillRect/>
          </a:stretch>
        </p:blipFill>
        <p:spPr>
          <a:xfrm>
            <a:off x="6217500" y="4304113"/>
            <a:ext cx="2921087" cy="160419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3F540-524A-7B92-767E-CBF8A90A1E7C}"/>
              </a:ext>
            </a:extLst>
          </p:cNvPr>
          <p:cNvSpPr>
            <a:spLocks noGrp="1"/>
          </p:cNvSpPr>
          <p:nvPr>
            <p:ph type="ctrTitle"/>
          </p:nvPr>
        </p:nvSpPr>
        <p:spPr>
          <a:xfrm>
            <a:off x="874187" y="0"/>
            <a:ext cx="6469068" cy="1336509"/>
          </a:xfrm>
        </p:spPr>
        <p:txBody>
          <a:bodyPr/>
          <a:lstStyle/>
          <a:p>
            <a:pPr marL="685800" indent="-685800" algn="l">
              <a:buFont typeface="Wingdings" panose="05000000000000000000" pitchFamily="2" charset="2"/>
              <a:buChar char="Ø"/>
            </a:pPr>
            <a:r>
              <a:rPr lang="en-US" sz="3600" b="1" i="0" u="sng" dirty="0">
                <a:effectLst/>
                <a:latin typeface="Times New Roman" panose="02020603050405020304" pitchFamily="18" charset="0"/>
                <a:cs typeface="Times New Roman" panose="02020603050405020304" pitchFamily="18" charset="0"/>
              </a:rPr>
              <a:t>Use Case Diagram</a:t>
            </a:r>
            <a:endParaRPr lang="en-US" sz="3600" u="sng"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503516A2-CD2B-BCB8-FF6D-80818C9F604F}"/>
              </a:ext>
            </a:extLst>
          </p:cNvPr>
          <p:cNvSpPr>
            <a:spLocks noGrp="1"/>
          </p:cNvSpPr>
          <p:nvPr>
            <p:ph type="sldNum" sz="quarter" idx="12"/>
          </p:nvPr>
        </p:nvSpPr>
        <p:spPr/>
        <p:txBody>
          <a:bodyPr/>
          <a:lstStyle/>
          <a:p>
            <a:fld id="{848E6F08-8411-4DC4-957F-55608F059AFD}" type="slidenum">
              <a:rPr lang="en-US" sz="1200" b="1" smtClean="0"/>
              <a:t>6</a:t>
            </a:fld>
            <a:endParaRPr lang="en-US" sz="1200" b="1" dirty="0"/>
          </a:p>
        </p:txBody>
      </p:sp>
      <p:sp>
        <p:nvSpPr>
          <p:cNvPr id="4" name="AutoShape 2" descr="E-COMMERCE WEBSITE Use case [classic]">
            <a:extLst>
              <a:ext uri="{FF2B5EF4-FFF2-40B4-BE49-F238E27FC236}">
                <a16:creationId xmlns:a16="http://schemas.microsoft.com/office/drawing/2014/main" id="{6E62B536-521C-9926-7C88-0D468BF0DB3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4" name="Picture 13">
            <a:extLst>
              <a:ext uri="{FF2B5EF4-FFF2-40B4-BE49-F238E27FC236}">
                <a16:creationId xmlns:a16="http://schemas.microsoft.com/office/drawing/2014/main" id="{6543BD7A-A22F-496D-ED14-92EE2CCC23FC}"/>
              </a:ext>
            </a:extLst>
          </p:cNvPr>
          <p:cNvPicPr>
            <a:picLocks noChangeAspect="1"/>
          </p:cNvPicPr>
          <p:nvPr/>
        </p:nvPicPr>
        <p:blipFill>
          <a:blip r:embed="rId2"/>
          <a:stretch>
            <a:fillRect/>
          </a:stretch>
        </p:blipFill>
        <p:spPr>
          <a:xfrm>
            <a:off x="668641" y="1533566"/>
            <a:ext cx="8802618" cy="4385972"/>
          </a:xfrm>
          <a:prstGeom prst="rect">
            <a:avLst/>
          </a:prstGeom>
        </p:spPr>
      </p:pic>
    </p:spTree>
    <p:extLst>
      <p:ext uri="{BB962C8B-B14F-4D97-AF65-F5344CB8AC3E}">
        <p14:creationId xmlns:p14="http://schemas.microsoft.com/office/powerpoint/2010/main" val="3558046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3F540-524A-7B92-767E-CBF8A90A1E7C}"/>
              </a:ext>
            </a:extLst>
          </p:cNvPr>
          <p:cNvSpPr>
            <a:spLocks noGrp="1"/>
          </p:cNvSpPr>
          <p:nvPr>
            <p:ph type="ctrTitle"/>
          </p:nvPr>
        </p:nvSpPr>
        <p:spPr>
          <a:xfrm>
            <a:off x="-1351191" y="-52238"/>
            <a:ext cx="6469068" cy="864870"/>
          </a:xfrm>
        </p:spPr>
        <p:txBody>
          <a:bodyPr/>
          <a:lstStyle/>
          <a:p>
            <a:pPr marL="685800" indent="-685800">
              <a:buFont typeface="Wingdings" panose="05000000000000000000" pitchFamily="2" charset="2"/>
              <a:buChar char="Ø"/>
            </a:pPr>
            <a:r>
              <a:rPr lang="en-US" sz="3600" b="1" i="0" u="sng" dirty="0">
                <a:effectLst/>
                <a:latin typeface="Times New Roman" panose="02020603050405020304" pitchFamily="18" charset="0"/>
                <a:cs typeface="Times New Roman" panose="02020603050405020304" pitchFamily="18" charset="0"/>
              </a:rPr>
              <a:t>Schema Diagram</a:t>
            </a:r>
            <a:endParaRPr lang="en-US" sz="3600" u="sng"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15B8AB3E-A764-6F00-B214-F8D9C3C6AA03}"/>
              </a:ext>
            </a:extLst>
          </p:cNvPr>
          <p:cNvSpPr>
            <a:spLocks noGrp="1"/>
          </p:cNvSpPr>
          <p:nvPr>
            <p:ph type="subTitle" idx="1"/>
          </p:nvPr>
        </p:nvSpPr>
        <p:spPr>
          <a:xfrm>
            <a:off x="1883343" y="2002056"/>
            <a:ext cx="6607030" cy="3108959"/>
          </a:xfrm>
        </p:spPr>
        <p:txBody>
          <a:bodyPr>
            <a:normAutofit/>
          </a:bodyPr>
          <a:lstStyle/>
          <a:p>
            <a:pPr algn="l"/>
            <a:endParaRPr lang="en-US" sz="2400"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503516A2-CD2B-BCB8-FF6D-80818C9F604F}"/>
              </a:ext>
            </a:extLst>
          </p:cNvPr>
          <p:cNvSpPr>
            <a:spLocks noGrp="1"/>
          </p:cNvSpPr>
          <p:nvPr>
            <p:ph type="sldNum" sz="quarter" idx="12"/>
          </p:nvPr>
        </p:nvSpPr>
        <p:spPr/>
        <p:txBody>
          <a:bodyPr/>
          <a:lstStyle/>
          <a:p>
            <a:fld id="{848E6F08-8411-4DC4-957F-55608F059AFD}" type="slidenum">
              <a:rPr lang="en-US" sz="1200" b="1" smtClean="0"/>
              <a:t>7</a:t>
            </a:fld>
            <a:endParaRPr lang="en-US" sz="1200" b="1" dirty="0"/>
          </a:p>
        </p:txBody>
      </p:sp>
      <p:pic>
        <p:nvPicPr>
          <p:cNvPr id="5" name="Picture 4">
            <a:extLst>
              <a:ext uri="{FF2B5EF4-FFF2-40B4-BE49-F238E27FC236}">
                <a16:creationId xmlns:a16="http://schemas.microsoft.com/office/drawing/2014/main" id="{6C08B451-7A8D-D61C-9919-1476CD8943BC}"/>
              </a:ext>
            </a:extLst>
          </p:cNvPr>
          <p:cNvPicPr>
            <a:picLocks noChangeAspect="1"/>
          </p:cNvPicPr>
          <p:nvPr/>
        </p:nvPicPr>
        <p:blipFill>
          <a:blip r:embed="rId2"/>
          <a:stretch>
            <a:fillRect/>
          </a:stretch>
        </p:blipFill>
        <p:spPr>
          <a:xfrm>
            <a:off x="914400" y="946205"/>
            <a:ext cx="7847937" cy="5460281"/>
          </a:xfrm>
          <a:prstGeom prst="rect">
            <a:avLst/>
          </a:prstGeom>
        </p:spPr>
      </p:pic>
    </p:spTree>
    <p:extLst>
      <p:ext uri="{BB962C8B-B14F-4D97-AF65-F5344CB8AC3E}">
        <p14:creationId xmlns:p14="http://schemas.microsoft.com/office/powerpoint/2010/main" val="1530081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3F540-524A-7B92-767E-CBF8A90A1E7C}"/>
              </a:ext>
            </a:extLst>
          </p:cNvPr>
          <p:cNvSpPr>
            <a:spLocks noGrp="1"/>
          </p:cNvSpPr>
          <p:nvPr>
            <p:ph type="ctrTitle"/>
          </p:nvPr>
        </p:nvSpPr>
        <p:spPr>
          <a:xfrm>
            <a:off x="710322" y="-1298540"/>
            <a:ext cx="10155544" cy="2193160"/>
          </a:xfrm>
        </p:spPr>
        <p:txBody>
          <a:bodyPr/>
          <a:lstStyle/>
          <a:p>
            <a:pPr marL="685800" indent="-685800" algn="l">
              <a:buFont typeface="Wingdings" panose="05000000000000000000" pitchFamily="2" charset="2"/>
              <a:buChar char="Ø"/>
            </a:pPr>
            <a:r>
              <a:rPr lang="en-US" sz="3600" b="1" i="0" u="sng" dirty="0">
                <a:effectLst/>
                <a:latin typeface="Times New Roman" panose="02020603050405020304" pitchFamily="18" charset="0"/>
                <a:cs typeface="Times New Roman" panose="02020603050405020304" pitchFamily="18" charset="0"/>
              </a:rPr>
              <a:t>Local Market Analysis</a:t>
            </a:r>
            <a:br>
              <a:rPr lang="en-US" sz="2400" b="1" i="0" dirty="0">
                <a:effectLst/>
                <a:latin typeface="Times New Roman" panose="02020603050405020304" pitchFamily="18" charset="0"/>
                <a:cs typeface="Times New Roman" panose="02020603050405020304" pitchFamily="18" charset="0"/>
              </a:rPr>
            </a:br>
            <a:r>
              <a:rPr lang="en-US" sz="2400" dirty="0">
                <a:solidFill>
                  <a:srgbClr val="FFFFFF"/>
                </a:solidFill>
                <a:latin typeface="Times New Roman" panose="02020603050405020304" pitchFamily="18" charset="0"/>
                <a:ea typeface="Inter" pitchFamily="34" charset="-122"/>
                <a:cs typeface="Times New Roman" panose="02020603050405020304" pitchFamily="18" charset="0"/>
              </a:rPr>
              <a:t> The Shop</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15B8AB3E-A764-6F00-B214-F8D9C3C6AA03}"/>
              </a:ext>
            </a:extLst>
          </p:cNvPr>
          <p:cNvSpPr>
            <a:spLocks noGrp="1"/>
          </p:cNvSpPr>
          <p:nvPr>
            <p:ph type="subTitle" idx="1"/>
          </p:nvPr>
        </p:nvSpPr>
        <p:spPr>
          <a:xfrm>
            <a:off x="932353" y="673066"/>
            <a:ext cx="7766936" cy="5511867"/>
          </a:xfrm>
        </p:spPr>
        <p:txBody>
          <a:bodyPr>
            <a:noAutofit/>
          </a:bodyPr>
          <a:lstStyle/>
          <a:p>
            <a:pPr algn="l"/>
            <a:r>
              <a:rPr lang="en-US" sz="1900" b="1" dirty="0">
                <a:solidFill>
                  <a:schemeClr val="accent1"/>
                </a:solidFill>
                <a:effectLst/>
                <a:latin typeface="Times New Roman" panose="02020603050405020304" pitchFamily="18" charset="0"/>
                <a:cs typeface="Times New Roman" panose="02020603050405020304" pitchFamily="18" charset="0"/>
              </a:rPr>
              <a:t>Competitors:</a:t>
            </a:r>
            <a:endParaRPr lang="en-US" sz="1900" b="0" dirty="0">
              <a:solidFill>
                <a:schemeClr val="accent1"/>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1900" b="1" dirty="0">
                <a:solidFill>
                  <a:schemeClr val="accent1"/>
                </a:solidFill>
                <a:effectLst/>
                <a:latin typeface="Times New Roman" panose="02020603050405020304" pitchFamily="18" charset="0"/>
                <a:cs typeface="Times New Roman" panose="02020603050405020304" pitchFamily="18" charset="0"/>
              </a:rPr>
              <a:t>Super Mart Plus:</a:t>
            </a:r>
            <a:endParaRPr lang="en-US" sz="1900" b="0" dirty="0">
              <a:solidFill>
                <a:schemeClr val="accent1"/>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1900" b="0" dirty="0">
                <a:solidFill>
                  <a:srgbClr val="374151"/>
                </a:solidFill>
                <a:effectLst/>
                <a:latin typeface="Times New Roman" panose="02020603050405020304" pitchFamily="18" charset="0"/>
                <a:cs typeface="Times New Roman" panose="02020603050405020304" pitchFamily="18" charset="0"/>
              </a:rPr>
              <a:t>Overview: A large supermarket chain offering a wide range of products, including groceries, electronics, and household items.</a:t>
            </a:r>
          </a:p>
          <a:p>
            <a:pPr marL="742950" lvl="1" indent="-285750" algn="l">
              <a:buFont typeface="+mj-lt"/>
              <a:buAutoNum type="arabicPeriod"/>
            </a:pPr>
            <a:r>
              <a:rPr lang="en-US" sz="1900" b="0" dirty="0">
                <a:solidFill>
                  <a:srgbClr val="374151"/>
                </a:solidFill>
                <a:effectLst/>
                <a:latin typeface="Times New Roman" panose="02020603050405020304" pitchFamily="18" charset="0"/>
                <a:cs typeface="Times New Roman" panose="02020603050405020304" pitchFamily="18" charset="0"/>
              </a:rPr>
              <a:t>Strengths: Extensive product selection, competitive pricing, and loyalty programs.</a:t>
            </a:r>
          </a:p>
          <a:p>
            <a:pPr marL="742950" lvl="1" indent="-285750" algn="l">
              <a:buFont typeface="+mj-lt"/>
              <a:buAutoNum type="arabicPeriod"/>
            </a:pPr>
            <a:r>
              <a:rPr lang="en-US" sz="1900" b="0" dirty="0">
                <a:solidFill>
                  <a:srgbClr val="374151"/>
                </a:solidFill>
                <a:effectLst/>
                <a:latin typeface="Times New Roman" panose="02020603050405020304" pitchFamily="18" charset="0"/>
                <a:cs typeface="Times New Roman" panose="02020603050405020304" pitchFamily="18" charset="0"/>
              </a:rPr>
              <a:t>Weaknesses: Limited focus on local, artisanal products; potential for impersonal shopping experience.</a:t>
            </a:r>
          </a:p>
          <a:p>
            <a:pPr algn="l">
              <a:buFont typeface="+mj-lt"/>
              <a:buAutoNum type="arabicPeriod"/>
            </a:pPr>
            <a:r>
              <a:rPr lang="en-US" sz="1900" b="1" dirty="0">
                <a:solidFill>
                  <a:schemeClr val="accent1"/>
                </a:solidFill>
                <a:effectLst/>
                <a:latin typeface="Times New Roman" panose="02020603050405020304" pitchFamily="18" charset="0"/>
                <a:cs typeface="Times New Roman" panose="02020603050405020304" pitchFamily="18" charset="0"/>
              </a:rPr>
              <a:t>Tech Haven Electronics:</a:t>
            </a:r>
            <a:endParaRPr lang="en-US" sz="1900" b="0" dirty="0">
              <a:solidFill>
                <a:schemeClr val="accent1"/>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1900" b="0" dirty="0">
                <a:solidFill>
                  <a:srgbClr val="374151"/>
                </a:solidFill>
                <a:effectLst/>
                <a:latin typeface="Times New Roman" panose="02020603050405020304" pitchFamily="18" charset="0"/>
                <a:cs typeface="Times New Roman" panose="02020603050405020304" pitchFamily="18" charset="0"/>
              </a:rPr>
              <a:t>Overview: Specializes in electronic goods, gadgets, and tech accessories.</a:t>
            </a:r>
          </a:p>
          <a:p>
            <a:pPr marL="742950" lvl="1" indent="-285750" algn="l">
              <a:buFont typeface="+mj-lt"/>
              <a:buAutoNum type="arabicPeriod"/>
            </a:pPr>
            <a:r>
              <a:rPr lang="en-US" sz="1900" b="0" dirty="0">
                <a:solidFill>
                  <a:srgbClr val="374151"/>
                </a:solidFill>
                <a:effectLst/>
                <a:latin typeface="Times New Roman" panose="02020603050405020304" pitchFamily="18" charset="0"/>
                <a:cs typeface="Times New Roman" panose="02020603050405020304" pitchFamily="18" charset="0"/>
              </a:rPr>
              <a:t>Strengths: Knowledgeable staff, exclusive tech offerings, and frequent promotions.</a:t>
            </a:r>
          </a:p>
          <a:p>
            <a:pPr marL="742950" lvl="1" indent="-285750" algn="l">
              <a:buFont typeface="+mj-lt"/>
              <a:buAutoNum type="arabicPeriod"/>
            </a:pPr>
            <a:r>
              <a:rPr lang="en-US" sz="1900" b="0" dirty="0">
                <a:solidFill>
                  <a:srgbClr val="374151"/>
                </a:solidFill>
                <a:effectLst/>
                <a:latin typeface="Times New Roman" panose="02020603050405020304" pitchFamily="18" charset="0"/>
                <a:cs typeface="Times New Roman" panose="02020603050405020304" pitchFamily="18" charset="0"/>
              </a:rPr>
              <a:t>Weaknesses: Limited non-tech product variety, may not cater to diverse needs.</a:t>
            </a:r>
          </a:p>
        </p:txBody>
      </p:sp>
      <p:sp>
        <p:nvSpPr>
          <p:cNvPr id="4" name="Slide Number Placeholder 3">
            <a:extLst>
              <a:ext uri="{FF2B5EF4-FFF2-40B4-BE49-F238E27FC236}">
                <a16:creationId xmlns:a16="http://schemas.microsoft.com/office/drawing/2014/main" id="{5B07EF30-5FC0-7C45-54C6-62E34E048215}"/>
              </a:ext>
            </a:extLst>
          </p:cNvPr>
          <p:cNvSpPr>
            <a:spLocks noGrp="1"/>
          </p:cNvSpPr>
          <p:nvPr>
            <p:ph type="sldNum" sz="quarter" idx="12"/>
          </p:nvPr>
        </p:nvSpPr>
        <p:spPr/>
        <p:txBody>
          <a:bodyPr/>
          <a:lstStyle/>
          <a:p>
            <a:fld id="{848E6F08-8411-4DC4-957F-55608F059AFD}" type="slidenum">
              <a:rPr lang="en-US" sz="1200" b="1" smtClean="0"/>
              <a:t>8</a:t>
            </a:fld>
            <a:endParaRPr lang="en-US" sz="1200" b="1" dirty="0"/>
          </a:p>
        </p:txBody>
      </p:sp>
    </p:spTree>
    <p:extLst>
      <p:ext uri="{BB962C8B-B14F-4D97-AF65-F5344CB8AC3E}">
        <p14:creationId xmlns:p14="http://schemas.microsoft.com/office/powerpoint/2010/main" val="2716997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5B8AB3E-A764-6F00-B214-F8D9C3C6AA03}"/>
              </a:ext>
            </a:extLst>
          </p:cNvPr>
          <p:cNvSpPr>
            <a:spLocks noGrp="1"/>
          </p:cNvSpPr>
          <p:nvPr>
            <p:ph type="subTitle" idx="1"/>
          </p:nvPr>
        </p:nvSpPr>
        <p:spPr>
          <a:xfrm>
            <a:off x="823727" y="0"/>
            <a:ext cx="7766936" cy="1006052"/>
          </a:xfrm>
        </p:spPr>
        <p:txBody>
          <a:bodyPr>
            <a:noAutofit/>
          </a:bodyPr>
          <a:lstStyle/>
          <a:p>
            <a:pPr algn="l"/>
            <a:r>
              <a:rPr lang="en-US" b="1" i="0" dirty="0">
                <a:solidFill>
                  <a:schemeClr val="accent1"/>
                </a:solidFill>
                <a:effectLst/>
                <a:latin typeface="Times New Roman" panose="02020603050405020304" pitchFamily="18" charset="0"/>
                <a:cs typeface="Times New Roman" panose="02020603050405020304" pitchFamily="18" charset="0"/>
              </a:rPr>
              <a:t>3.Nature's Bounty Organic Store:</a:t>
            </a:r>
            <a:endParaRPr lang="en-US" b="0" i="0" dirty="0">
              <a:solidFill>
                <a:schemeClr val="accent1"/>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1800" b="0" dirty="0">
                <a:solidFill>
                  <a:srgbClr val="374151"/>
                </a:solidFill>
                <a:effectLst/>
                <a:latin typeface="Times New Roman" panose="02020603050405020304" pitchFamily="18" charset="0"/>
                <a:cs typeface="Times New Roman" panose="02020603050405020304" pitchFamily="18" charset="0"/>
              </a:rPr>
              <a:t>Overview</a:t>
            </a:r>
            <a:r>
              <a:rPr lang="en-US" sz="1800" b="0" i="1" dirty="0">
                <a:solidFill>
                  <a:srgbClr val="374151"/>
                </a:solidFill>
                <a:effectLst/>
                <a:latin typeface="Times New Roman" panose="02020603050405020304" pitchFamily="18" charset="0"/>
                <a:cs typeface="Times New Roman" panose="02020603050405020304" pitchFamily="18" charset="0"/>
              </a:rPr>
              <a:t>:</a:t>
            </a:r>
            <a:r>
              <a:rPr lang="en-US" sz="1800" b="0" i="0" dirty="0">
                <a:solidFill>
                  <a:srgbClr val="374151"/>
                </a:solidFill>
                <a:effectLst/>
                <a:latin typeface="Times New Roman" panose="02020603050405020304" pitchFamily="18" charset="0"/>
                <a:cs typeface="Times New Roman" panose="02020603050405020304" pitchFamily="18" charset="0"/>
              </a:rPr>
              <a:t> A boutique store emphasizing organic and locally sourced products.</a:t>
            </a:r>
          </a:p>
          <a:p>
            <a:pPr marL="742950" lvl="1" indent="-285750" algn="l">
              <a:buFont typeface="+mj-lt"/>
              <a:buAutoNum type="arabicPeriod"/>
            </a:pPr>
            <a:r>
              <a:rPr lang="en-US" sz="1800" b="0" dirty="0">
                <a:solidFill>
                  <a:srgbClr val="374151"/>
                </a:solidFill>
                <a:effectLst/>
                <a:latin typeface="Times New Roman" panose="02020603050405020304" pitchFamily="18" charset="0"/>
                <a:cs typeface="Times New Roman" panose="02020603050405020304" pitchFamily="18" charset="0"/>
              </a:rPr>
              <a:t>Strengths</a:t>
            </a:r>
            <a:r>
              <a:rPr lang="en-US" sz="1800" b="0" i="1" dirty="0">
                <a:solidFill>
                  <a:srgbClr val="374151"/>
                </a:solidFill>
                <a:effectLst/>
                <a:latin typeface="Times New Roman" panose="02020603050405020304" pitchFamily="18" charset="0"/>
                <a:cs typeface="Times New Roman" panose="02020603050405020304" pitchFamily="18" charset="0"/>
              </a:rPr>
              <a:t>:</a:t>
            </a:r>
            <a:r>
              <a:rPr lang="en-US" sz="1800" b="0" i="0" dirty="0">
                <a:solidFill>
                  <a:srgbClr val="374151"/>
                </a:solidFill>
                <a:effectLst/>
                <a:latin typeface="Times New Roman" panose="02020603050405020304" pitchFamily="18" charset="0"/>
                <a:cs typeface="Times New Roman" panose="02020603050405020304" pitchFamily="18" charset="0"/>
              </a:rPr>
              <a:t> Niche market appeal, emphasis on sustainability, and premium quality.</a:t>
            </a:r>
          </a:p>
          <a:p>
            <a:pPr marL="742950" lvl="1" indent="-285750" algn="l">
              <a:buFont typeface="+mj-lt"/>
              <a:buAutoNum type="arabicPeriod"/>
            </a:pPr>
            <a:r>
              <a:rPr lang="en-US" sz="1800" b="0" dirty="0">
                <a:solidFill>
                  <a:srgbClr val="374151"/>
                </a:solidFill>
                <a:effectLst/>
                <a:latin typeface="Times New Roman" panose="02020603050405020304" pitchFamily="18" charset="0"/>
                <a:cs typeface="Times New Roman" panose="02020603050405020304" pitchFamily="18" charset="0"/>
              </a:rPr>
              <a:t>Weaknesses</a:t>
            </a:r>
            <a:r>
              <a:rPr lang="en-US" sz="1800" b="0" i="1" dirty="0">
                <a:solidFill>
                  <a:srgbClr val="374151"/>
                </a:solidFill>
                <a:effectLst/>
                <a:latin typeface="Times New Roman" panose="02020603050405020304" pitchFamily="18" charset="0"/>
                <a:cs typeface="Times New Roman" panose="02020603050405020304" pitchFamily="18" charset="0"/>
              </a:rPr>
              <a:t>:</a:t>
            </a:r>
            <a:r>
              <a:rPr lang="en-US" sz="1800" b="0" i="0" dirty="0">
                <a:solidFill>
                  <a:srgbClr val="374151"/>
                </a:solidFill>
                <a:effectLst/>
                <a:latin typeface="Times New Roman" panose="02020603050405020304" pitchFamily="18" charset="0"/>
                <a:cs typeface="Times New Roman" panose="02020603050405020304" pitchFamily="18" charset="0"/>
              </a:rPr>
              <a:t> Higher price points may limit mass appeal, smaller product range.</a:t>
            </a:r>
          </a:p>
          <a:p>
            <a:pPr algn="l"/>
            <a:r>
              <a:rPr lang="en-US" b="1" i="0" dirty="0">
                <a:solidFill>
                  <a:schemeClr val="accent1"/>
                </a:solidFill>
                <a:effectLst/>
                <a:latin typeface="Times New Roman" panose="02020603050405020304" pitchFamily="18" charset="0"/>
                <a:cs typeface="Times New Roman" panose="02020603050405020304" pitchFamily="18" charset="0"/>
              </a:rPr>
              <a:t>Market Trends:</a:t>
            </a:r>
            <a:endParaRPr lang="en-US" b="0" i="0" dirty="0">
              <a:solidFill>
                <a:schemeClr val="accent1"/>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b="1" i="0" dirty="0">
                <a:solidFill>
                  <a:schemeClr val="accent1"/>
                </a:solidFill>
                <a:effectLst/>
                <a:latin typeface="Times New Roman" panose="02020603050405020304" pitchFamily="18" charset="0"/>
                <a:cs typeface="Times New Roman" panose="02020603050405020304" pitchFamily="18" charset="0"/>
              </a:rPr>
              <a:t>Rise of Localism</a:t>
            </a:r>
            <a:r>
              <a:rPr lang="en-US" b="1" i="0" dirty="0">
                <a:solidFill>
                  <a:srgbClr val="374151"/>
                </a:solidFill>
                <a:effectLst/>
                <a:latin typeface="Times New Roman" panose="02020603050405020304" pitchFamily="18" charset="0"/>
                <a:cs typeface="Times New Roman" panose="02020603050405020304" pitchFamily="18" charset="0"/>
              </a:rPr>
              <a:t>:</a:t>
            </a:r>
            <a:endParaRPr lang="en-US"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1800" b="0" dirty="0">
                <a:solidFill>
                  <a:srgbClr val="374151"/>
                </a:solidFill>
                <a:effectLst/>
                <a:latin typeface="Times New Roman" panose="02020603050405020304" pitchFamily="18" charset="0"/>
                <a:cs typeface="Times New Roman" panose="02020603050405020304" pitchFamily="18" charset="0"/>
              </a:rPr>
              <a:t>Observation</a:t>
            </a:r>
            <a:r>
              <a:rPr lang="en-US" sz="1800" b="0" i="1" dirty="0">
                <a:solidFill>
                  <a:srgbClr val="374151"/>
                </a:solidFill>
                <a:effectLst/>
                <a:latin typeface="Times New Roman" panose="02020603050405020304" pitchFamily="18" charset="0"/>
                <a:cs typeface="Times New Roman" panose="02020603050405020304" pitchFamily="18" charset="0"/>
              </a:rPr>
              <a:t>:</a:t>
            </a:r>
            <a:r>
              <a:rPr lang="en-US" sz="1800" b="0" i="0" dirty="0">
                <a:solidFill>
                  <a:srgbClr val="374151"/>
                </a:solidFill>
                <a:effectLst/>
                <a:latin typeface="Times New Roman" panose="02020603050405020304" pitchFamily="18" charset="0"/>
                <a:cs typeface="Times New Roman" panose="02020603050405020304" pitchFamily="18" charset="0"/>
              </a:rPr>
              <a:t> Consumers increasingly prefer locally sourced and artisanal products.</a:t>
            </a:r>
          </a:p>
          <a:p>
            <a:pPr marL="742950" lvl="1" indent="-285750" algn="l">
              <a:buFont typeface="+mj-lt"/>
              <a:buAutoNum type="arabicPeriod"/>
            </a:pPr>
            <a:r>
              <a:rPr lang="en-US" sz="1800" b="0" dirty="0">
                <a:solidFill>
                  <a:srgbClr val="374151"/>
                </a:solidFill>
                <a:effectLst/>
                <a:latin typeface="Times New Roman" panose="02020603050405020304" pitchFamily="18" charset="0"/>
                <a:cs typeface="Times New Roman" panose="02020603050405020304" pitchFamily="18" charset="0"/>
              </a:rPr>
              <a:t>Opportunity</a:t>
            </a:r>
            <a:r>
              <a:rPr lang="en-US" sz="1800" b="0" i="1" dirty="0">
                <a:solidFill>
                  <a:srgbClr val="374151"/>
                </a:solidFill>
                <a:effectLst/>
                <a:latin typeface="Times New Roman" panose="02020603050405020304" pitchFamily="18" charset="0"/>
                <a:cs typeface="Times New Roman" panose="02020603050405020304" pitchFamily="18" charset="0"/>
              </a:rPr>
              <a:t>:</a:t>
            </a:r>
            <a:r>
              <a:rPr lang="en-US" sz="1800" b="0" i="0" dirty="0">
                <a:solidFill>
                  <a:srgbClr val="374151"/>
                </a:solidFill>
                <a:effectLst/>
                <a:latin typeface="Times New Roman" panose="02020603050405020304" pitchFamily="18" charset="0"/>
                <a:cs typeface="Times New Roman" panose="02020603050405020304" pitchFamily="18" charset="0"/>
              </a:rPr>
              <a:t> The local vendor can capitalize on this trend by promoting their existing range of locally produced goods and expanding partnerships with local artisans.</a:t>
            </a:r>
          </a:p>
          <a:p>
            <a:pPr algn="l">
              <a:buFont typeface="+mj-lt"/>
              <a:buAutoNum type="arabicPeriod"/>
            </a:pPr>
            <a:r>
              <a:rPr lang="en-US" b="1" i="0" dirty="0">
                <a:solidFill>
                  <a:schemeClr val="accent1"/>
                </a:solidFill>
                <a:effectLst/>
                <a:latin typeface="Times New Roman" panose="02020603050405020304" pitchFamily="18" charset="0"/>
                <a:cs typeface="Times New Roman" panose="02020603050405020304" pitchFamily="18" charset="0"/>
              </a:rPr>
              <a:t>Digital Shopping Preferences:</a:t>
            </a:r>
            <a:endParaRPr lang="en-US" b="0" i="0" dirty="0">
              <a:solidFill>
                <a:schemeClr val="accent1"/>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1800" b="0" dirty="0">
                <a:solidFill>
                  <a:srgbClr val="374151"/>
                </a:solidFill>
                <a:effectLst/>
                <a:latin typeface="Times New Roman" panose="02020603050405020304" pitchFamily="18" charset="0"/>
                <a:cs typeface="Times New Roman" panose="02020603050405020304" pitchFamily="18" charset="0"/>
              </a:rPr>
              <a:t>Observation</a:t>
            </a:r>
            <a:r>
              <a:rPr lang="en-US" sz="1800" b="0" i="1" dirty="0">
                <a:solidFill>
                  <a:srgbClr val="374151"/>
                </a:solidFill>
                <a:effectLst/>
                <a:latin typeface="Times New Roman" panose="02020603050405020304" pitchFamily="18" charset="0"/>
                <a:cs typeface="Times New Roman" panose="02020603050405020304" pitchFamily="18" charset="0"/>
              </a:rPr>
              <a:t>:</a:t>
            </a:r>
            <a:r>
              <a:rPr lang="en-US" sz="1800" b="0" i="0" dirty="0">
                <a:solidFill>
                  <a:srgbClr val="374151"/>
                </a:solidFill>
                <a:effectLst/>
                <a:latin typeface="Times New Roman" panose="02020603050405020304" pitchFamily="18" charset="0"/>
                <a:cs typeface="Times New Roman" panose="02020603050405020304" pitchFamily="18" charset="0"/>
              </a:rPr>
              <a:t> A significant shift towards online shopping for convenience and time-saving.</a:t>
            </a:r>
          </a:p>
          <a:p>
            <a:pPr marL="742950" lvl="1" indent="-285750" algn="l">
              <a:buFont typeface="+mj-lt"/>
              <a:buAutoNum type="arabicPeriod"/>
            </a:pPr>
            <a:r>
              <a:rPr lang="en-US" sz="1800" b="0" dirty="0">
                <a:solidFill>
                  <a:srgbClr val="374151"/>
                </a:solidFill>
                <a:effectLst/>
                <a:latin typeface="Times New Roman" panose="02020603050405020304" pitchFamily="18" charset="0"/>
                <a:cs typeface="Times New Roman" panose="02020603050405020304" pitchFamily="18" charset="0"/>
              </a:rPr>
              <a:t>Opportunity</a:t>
            </a:r>
            <a:r>
              <a:rPr lang="en-US" sz="1800" b="0" i="1" dirty="0">
                <a:solidFill>
                  <a:srgbClr val="374151"/>
                </a:solidFill>
                <a:effectLst/>
                <a:latin typeface="Times New Roman" panose="02020603050405020304" pitchFamily="18" charset="0"/>
                <a:cs typeface="Times New Roman" panose="02020603050405020304" pitchFamily="18" charset="0"/>
              </a:rPr>
              <a:t>:</a:t>
            </a:r>
            <a:r>
              <a:rPr lang="en-US" sz="1800" b="0" i="0" dirty="0">
                <a:solidFill>
                  <a:srgbClr val="374151"/>
                </a:solidFill>
                <a:effectLst/>
                <a:latin typeface="Times New Roman" panose="02020603050405020304" pitchFamily="18" charset="0"/>
                <a:cs typeface="Times New Roman" panose="02020603050405020304" pitchFamily="18" charset="0"/>
              </a:rPr>
              <a:t> Investing in an e-commerce platform can tap into this growing trend, allowing the local vendor to reach a wider audience and offer an additional channel for customers.</a:t>
            </a:r>
          </a:p>
        </p:txBody>
      </p:sp>
      <p:sp>
        <p:nvSpPr>
          <p:cNvPr id="4" name="Slide Number Placeholder 3">
            <a:extLst>
              <a:ext uri="{FF2B5EF4-FFF2-40B4-BE49-F238E27FC236}">
                <a16:creationId xmlns:a16="http://schemas.microsoft.com/office/drawing/2014/main" id="{819C264B-7015-2AD4-C470-ECA24C443F35}"/>
              </a:ext>
            </a:extLst>
          </p:cNvPr>
          <p:cNvSpPr>
            <a:spLocks noGrp="1"/>
          </p:cNvSpPr>
          <p:nvPr>
            <p:ph type="sldNum" sz="quarter" idx="12"/>
          </p:nvPr>
        </p:nvSpPr>
        <p:spPr/>
        <p:txBody>
          <a:bodyPr/>
          <a:lstStyle/>
          <a:p>
            <a:fld id="{848E6F08-8411-4DC4-957F-55608F059AFD}" type="slidenum">
              <a:rPr lang="en-US" sz="1200" b="1" smtClean="0"/>
              <a:t>9</a:t>
            </a:fld>
            <a:endParaRPr lang="en-US" sz="1200" b="1" dirty="0"/>
          </a:p>
        </p:txBody>
      </p:sp>
    </p:spTree>
    <p:extLst>
      <p:ext uri="{BB962C8B-B14F-4D97-AF65-F5344CB8AC3E}">
        <p14:creationId xmlns:p14="http://schemas.microsoft.com/office/powerpoint/2010/main" val="177896659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1056</TotalTime>
  <Words>951</Words>
  <Application>Microsoft Office PowerPoint</Application>
  <PresentationFormat>Widescreen</PresentationFormat>
  <Paragraphs>168</Paragraphs>
  <Slides>19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Söhne</vt:lpstr>
      <vt:lpstr>Times New Roman</vt:lpstr>
      <vt:lpstr>Trebuchet MS</vt:lpstr>
      <vt:lpstr>Wingdings</vt:lpstr>
      <vt:lpstr>Wingdings 3</vt:lpstr>
      <vt:lpstr>Facet</vt:lpstr>
      <vt:lpstr>              </vt:lpstr>
      <vt:lpstr>Content</vt:lpstr>
      <vt:lpstr>Introduction </vt:lpstr>
      <vt:lpstr>Objectives </vt:lpstr>
      <vt:lpstr>Vendor's Products/Services</vt:lpstr>
      <vt:lpstr>Use Case Diagram</vt:lpstr>
      <vt:lpstr>Schema Diagram</vt:lpstr>
      <vt:lpstr>Local Market Analysis  The Shop</vt:lpstr>
      <vt:lpstr>PowerPoint Presentation</vt:lpstr>
      <vt:lpstr>PowerPoint Presentation</vt:lpstr>
      <vt:lpstr>Website Features</vt:lpstr>
      <vt:lpstr>Payment Gateway Integration</vt:lpstr>
      <vt:lpstr>Marketing and Promotion</vt:lpstr>
      <vt:lpstr>Customer Support</vt:lpstr>
      <vt:lpstr>Analytics and Reporting</vt:lpstr>
      <vt:lpstr>Demo Receipt</vt:lpstr>
      <vt:lpstr>Technologies that we have used</vt:lpstr>
      <vt:lpstr>Any Question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Chaos in Disaster Data Management</dc:title>
  <dc:creator>shailendra soni</dc:creator>
  <cp:lastModifiedBy>shailendra soni</cp:lastModifiedBy>
  <cp:revision>53</cp:revision>
  <dcterms:created xsi:type="dcterms:W3CDTF">2023-11-28T07:52:18Z</dcterms:created>
  <dcterms:modified xsi:type="dcterms:W3CDTF">2023-12-14T12:00:33Z</dcterms:modified>
</cp:coreProperties>
</file>