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  <p:embeddedFont>
      <p:font typeface="Algerian" panose="04020705040A02060702" pitchFamily="8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657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287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12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817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44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383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996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607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522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66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67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51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01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666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373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08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08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82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69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0955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700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8172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78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3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6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0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3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3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4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2362200" y="195948"/>
            <a:ext cx="89154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based –Smart Security and Safety        Home Automation 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3048000" y="2057400"/>
            <a:ext cx="7098925" cy="120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8000" b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PREPARED FOR THESIS DEFENSE COMMITTEE</a:t>
            </a:r>
            <a:endParaRPr lang="en-US" sz="8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9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Dept</a:t>
            </a:r>
            <a:r>
              <a:rPr lang="en-US" sz="96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 of CSE</a:t>
            </a:r>
            <a:endParaRPr sz="9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96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Course Code: CSC-488(Thesis)</a:t>
            </a:r>
            <a:endParaRPr sz="9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8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8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8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endParaRPr lang="en-US" sz="8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8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US" sz="8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8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6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6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6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4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             			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							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34400" y="4194412"/>
            <a:ext cx="2971800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  <a:endParaRPr lang="en-US" sz="2000" dirty="0" smtClean="0"/>
          </a:p>
          <a:p>
            <a:pPr lvl="0">
              <a:spcBef>
                <a:spcPts val="100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Jannatul Ferdous Shaila(18203022)</a:t>
            </a:r>
          </a:p>
          <a:p>
            <a:pPr lvl="0">
              <a:spcBef>
                <a:spcPts val="100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Ashikur Rahman(18203089</a:t>
            </a: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4391902"/>
            <a:ext cx="3429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100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</a:t>
            </a:r>
            <a:endParaRPr lang="en-US" sz="2000" dirty="0" smtClean="0"/>
          </a:p>
          <a:p>
            <a:pPr lvl="0" algn="ctr">
              <a:spcBef>
                <a:spcPts val="100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Rubayea Ferdows</a:t>
            </a:r>
          </a:p>
          <a:p>
            <a:pPr lvl="0" algn="ctr">
              <a:spcBef>
                <a:spcPts val="100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Asssistant Professor</a:t>
            </a:r>
          </a:p>
          <a:p>
            <a:pPr lvl="0" algn="ctr">
              <a:spcBef>
                <a:spcPts val="100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CSE,IUBAT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1833072" y="8319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idx="1"/>
          </p:nvPr>
        </p:nvSpPr>
        <p:spPr>
          <a:xfrm>
            <a:off x="1674254" y="888642"/>
            <a:ext cx="10367492" cy="579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dirty="0"/>
          </a:p>
        </p:txBody>
      </p:sp>
      <p:sp>
        <p:nvSpPr>
          <p:cNvPr id="221" name="Google Shape;221;p27"/>
          <p:cNvSpPr txBox="1"/>
          <p:nvPr/>
        </p:nvSpPr>
        <p:spPr>
          <a:xfrm>
            <a:off x="2743200" y="1371600"/>
            <a:ext cx="8761444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Smart door lock system is nothing but controlling  door with smart lock using pin number. </a:t>
            </a:r>
            <a:endParaRPr sz="24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 leaked can be identify easily.</a:t>
            </a:r>
            <a:endParaRPr sz="24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 &amp; smoke detection automatically </a:t>
            </a:r>
            <a:endParaRPr sz="24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management system for reduce wasting water &amp; also using for emergency exit.</a:t>
            </a:r>
            <a:endParaRPr sz="24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Service can Display water level &amp; pump on/of according to water level. </a:t>
            </a:r>
            <a:endParaRPr sz="24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Service can generate alert when Gas or Smoke detect  </a:t>
            </a:r>
            <a:endParaRPr sz="24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can automatically shift to fire mode &amp; serve water to emergency exit.</a:t>
            </a:r>
            <a:endParaRPr sz="2400"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1857375" y="83197"/>
            <a:ext cx="8887384" cy="76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8"/>
          <p:cNvSpPr txBox="1">
            <a:spLocks noGrp="1"/>
          </p:cNvSpPr>
          <p:nvPr>
            <p:ph idx="1"/>
          </p:nvPr>
        </p:nvSpPr>
        <p:spPr>
          <a:xfrm>
            <a:off x="1674254" y="1571223"/>
            <a:ext cx="10367492" cy="511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 dirty="0"/>
          </a:p>
        </p:txBody>
      </p:sp>
      <p:sp>
        <p:nvSpPr>
          <p:cNvPr id="228" name="Google Shape;228;p28"/>
          <p:cNvSpPr/>
          <p:nvPr/>
        </p:nvSpPr>
        <p:spPr>
          <a:xfrm>
            <a:off x="4771053" y="962213"/>
            <a:ext cx="2649894" cy="49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Diagram</a:t>
            </a:r>
            <a:endParaRPr dirty="0"/>
          </a:p>
        </p:txBody>
      </p:sp>
      <p:pic>
        <p:nvPicPr>
          <p:cNvPr id="229" name="Google Shape;229;p2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050" y="1781577"/>
            <a:ext cx="8611578" cy="425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857375" y="69549"/>
            <a:ext cx="8887384" cy="76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dirty="0"/>
          </a:p>
        </p:txBody>
      </p:sp>
      <p:sp>
        <p:nvSpPr>
          <p:cNvPr id="235" name="Google Shape;235;p29"/>
          <p:cNvSpPr/>
          <p:nvPr/>
        </p:nvSpPr>
        <p:spPr>
          <a:xfrm>
            <a:off x="4771053" y="962213"/>
            <a:ext cx="2649894" cy="49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dirty="0"/>
          </a:p>
        </p:txBody>
      </p:sp>
      <p:sp>
        <p:nvSpPr>
          <p:cNvPr id="236" name="Google Shape;236;p29"/>
          <p:cNvSpPr/>
          <p:nvPr/>
        </p:nvSpPr>
        <p:spPr>
          <a:xfrm>
            <a:off x="5200650" y="1827808"/>
            <a:ext cx="1790700" cy="457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Power supply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5200650" y="2531263"/>
            <a:ext cx="1790700" cy="323136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R3</a:t>
            </a:r>
            <a:endParaRPr dirty="0"/>
          </a:p>
        </p:txBody>
      </p:sp>
      <p:sp>
        <p:nvSpPr>
          <p:cNvPr id="238" name="Google Shape;238;p29"/>
          <p:cNvSpPr/>
          <p:nvPr/>
        </p:nvSpPr>
        <p:spPr>
          <a:xfrm>
            <a:off x="5414962" y="6121463"/>
            <a:ext cx="1362075" cy="457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Alarm</a:t>
            </a:r>
            <a:endParaRPr dirty="0"/>
          </a:p>
        </p:txBody>
      </p:sp>
      <p:sp>
        <p:nvSpPr>
          <p:cNvPr id="239" name="Google Shape;239;p29"/>
          <p:cNvSpPr/>
          <p:nvPr/>
        </p:nvSpPr>
        <p:spPr>
          <a:xfrm>
            <a:off x="7453312" y="5058177"/>
            <a:ext cx="2019300" cy="70444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Emergency Exit</a:t>
            </a:r>
            <a:endParaRPr dirty="0"/>
          </a:p>
        </p:txBody>
      </p:sp>
      <p:cxnSp>
        <p:nvCxnSpPr>
          <p:cNvPr id="240" name="Google Shape;240;p29"/>
          <p:cNvCxnSpPr>
            <a:stCxn id="237" idx="2"/>
            <a:endCxn id="238" idx="0"/>
          </p:cNvCxnSpPr>
          <p:nvPr/>
        </p:nvCxnSpPr>
        <p:spPr>
          <a:xfrm>
            <a:off x="6096000" y="5762624"/>
            <a:ext cx="0" cy="3588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1" name="Google Shape;241;p29"/>
          <p:cNvSpPr/>
          <p:nvPr/>
        </p:nvSpPr>
        <p:spPr>
          <a:xfrm>
            <a:off x="7453312" y="3674415"/>
            <a:ext cx="2019299" cy="70444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Water level indicator</a:t>
            </a:r>
            <a:endParaRPr dirty="0"/>
          </a:p>
        </p:txBody>
      </p:sp>
      <p:sp>
        <p:nvSpPr>
          <p:cNvPr id="242" name="Google Shape;242;p29"/>
          <p:cNvSpPr/>
          <p:nvPr/>
        </p:nvSpPr>
        <p:spPr>
          <a:xfrm>
            <a:off x="9735109" y="3674415"/>
            <a:ext cx="2019299" cy="70444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Water pump</a:t>
            </a:r>
            <a:endParaRPr dirty="0"/>
          </a:p>
        </p:txBody>
      </p:sp>
      <p:cxnSp>
        <p:nvCxnSpPr>
          <p:cNvPr id="243" name="Google Shape;243;p29"/>
          <p:cNvCxnSpPr>
            <a:stCxn id="242" idx="2"/>
            <a:endCxn id="239" idx="3"/>
          </p:cNvCxnSpPr>
          <p:nvPr/>
        </p:nvCxnSpPr>
        <p:spPr>
          <a:xfrm rot="5400000">
            <a:off x="9593059" y="4258561"/>
            <a:ext cx="1031400" cy="1272000"/>
          </a:xfrm>
          <a:prstGeom prst="bentConnector2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29"/>
          <p:cNvCxnSpPr>
            <a:stCxn id="241" idx="3"/>
            <a:endCxn id="242" idx="1"/>
          </p:cNvCxnSpPr>
          <p:nvPr/>
        </p:nvCxnSpPr>
        <p:spPr>
          <a:xfrm>
            <a:off x="9472611" y="4026638"/>
            <a:ext cx="2625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29"/>
          <p:cNvCxnSpPr>
            <a:stCxn id="241" idx="1"/>
          </p:cNvCxnSpPr>
          <p:nvPr/>
        </p:nvCxnSpPr>
        <p:spPr>
          <a:xfrm rot="10800000">
            <a:off x="6991312" y="4026638"/>
            <a:ext cx="4620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29"/>
          <p:cNvCxnSpPr>
            <a:stCxn id="236" idx="2"/>
            <a:endCxn id="237" idx="0"/>
          </p:cNvCxnSpPr>
          <p:nvPr/>
        </p:nvCxnSpPr>
        <p:spPr>
          <a:xfrm>
            <a:off x="6096000" y="2285008"/>
            <a:ext cx="0" cy="2463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29"/>
          <p:cNvSpPr/>
          <p:nvPr/>
        </p:nvSpPr>
        <p:spPr>
          <a:xfrm>
            <a:off x="1713749" y="4684063"/>
            <a:ext cx="1823065" cy="72633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Smoke / Gas Detector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8" name="Google Shape;248;p29"/>
          <p:cNvCxnSpPr>
            <a:stCxn id="247" idx="2"/>
            <a:endCxn id="238" idx="1"/>
          </p:cNvCxnSpPr>
          <p:nvPr/>
        </p:nvCxnSpPr>
        <p:spPr>
          <a:xfrm rot="-5400000" flipH="1">
            <a:off x="3550332" y="4485350"/>
            <a:ext cx="939600" cy="2789700"/>
          </a:xfrm>
          <a:prstGeom prst="bentConnector2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9" name="Google Shape;249;p29"/>
          <p:cNvSpPr/>
          <p:nvPr/>
        </p:nvSpPr>
        <p:spPr>
          <a:xfrm>
            <a:off x="1713749" y="1560688"/>
            <a:ext cx="1823065" cy="53424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Main Switch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Google Shape;250;p29"/>
          <p:cNvCxnSpPr>
            <a:stCxn id="247" idx="0"/>
            <a:endCxn id="249" idx="2"/>
          </p:cNvCxnSpPr>
          <p:nvPr/>
        </p:nvCxnSpPr>
        <p:spPr>
          <a:xfrm rot="10800000">
            <a:off x="2625282" y="2095063"/>
            <a:ext cx="0" cy="25890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1" name="Google Shape;251;p29"/>
          <p:cNvSpPr txBox="1"/>
          <p:nvPr/>
        </p:nvSpPr>
        <p:spPr>
          <a:xfrm>
            <a:off x="3984387" y="4140749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</a:t>
            </a:r>
            <a:endParaRPr dirty="0"/>
          </a:p>
        </p:txBody>
      </p:sp>
      <p:sp>
        <p:nvSpPr>
          <p:cNvPr id="252" name="Google Shape;252;p29"/>
          <p:cNvSpPr/>
          <p:nvPr/>
        </p:nvSpPr>
        <p:spPr>
          <a:xfrm>
            <a:off x="9363075" y="962213"/>
            <a:ext cx="2133594" cy="1322795"/>
          </a:xfrm>
          <a:prstGeom prst="rect">
            <a:avLst/>
          </a:prstGeom>
          <a:noFill/>
          <a:ln w="28575" cap="flat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Monitor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Google Shape;253;p29"/>
          <p:cNvCxnSpPr>
            <a:stCxn id="241" idx="0"/>
            <a:endCxn id="252" idx="2"/>
          </p:cNvCxnSpPr>
          <p:nvPr/>
        </p:nvCxnSpPr>
        <p:spPr>
          <a:xfrm rot="-5400000">
            <a:off x="8751712" y="1996365"/>
            <a:ext cx="1389300" cy="19668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29"/>
          <p:cNvCxnSpPr>
            <a:stCxn id="242" idx="0"/>
          </p:cNvCxnSpPr>
          <p:nvPr/>
        </p:nvCxnSpPr>
        <p:spPr>
          <a:xfrm rot="10800000">
            <a:off x="10744759" y="2285115"/>
            <a:ext cx="0" cy="138930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5" name="Google Shape;255;p29"/>
          <p:cNvSpPr txBox="1"/>
          <p:nvPr/>
        </p:nvSpPr>
        <p:spPr>
          <a:xfrm>
            <a:off x="8762949" y="2677176"/>
            <a:ext cx="1447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Water level</a:t>
            </a:r>
            <a:endParaRPr dirty="0"/>
          </a:p>
        </p:txBody>
      </p:sp>
      <p:sp>
        <p:nvSpPr>
          <p:cNvPr id="256" name="Google Shape;256;p29"/>
          <p:cNvSpPr txBox="1"/>
          <p:nvPr/>
        </p:nvSpPr>
        <p:spPr>
          <a:xfrm>
            <a:off x="10729860" y="2861842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On/off</a:t>
            </a:r>
            <a:endParaRPr dirty="0"/>
          </a:p>
        </p:txBody>
      </p:sp>
      <p:sp>
        <p:nvSpPr>
          <p:cNvPr id="257" name="Google Shape;257;p29"/>
          <p:cNvSpPr/>
          <p:nvPr/>
        </p:nvSpPr>
        <p:spPr>
          <a:xfrm>
            <a:off x="3126930" y="2861842"/>
            <a:ext cx="1823065" cy="71271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Smart door Lock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Google Shape;258;p29"/>
          <p:cNvCxnSpPr>
            <a:stCxn id="247" idx="3"/>
            <a:endCxn id="257" idx="2"/>
          </p:cNvCxnSpPr>
          <p:nvPr/>
        </p:nvCxnSpPr>
        <p:spPr>
          <a:xfrm rot="10800000" flipH="1">
            <a:off x="3536814" y="3574532"/>
            <a:ext cx="501600" cy="1472700"/>
          </a:xfrm>
          <a:prstGeom prst="bentConnector2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9" name="Google Shape;259;p29"/>
          <p:cNvSpPr txBox="1"/>
          <p:nvPr/>
        </p:nvSpPr>
        <p:spPr>
          <a:xfrm>
            <a:off x="2543007" y="3893903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</a:t>
            </a:r>
            <a:endParaRPr dirty="0"/>
          </a:p>
        </p:txBody>
      </p:sp>
      <p:cxnSp>
        <p:nvCxnSpPr>
          <p:cNvPr id="260" name="Google Shape;260;p29"/>
          <p:cNvCxnSpPr>
            <a:stCxn id="257" idx="3"/>
          </p:cNvCxnSpPr>
          <p:nvPr/>
        </p:nvCxnSpPr>
        <p:spPr>
          <a:xfrm>
            <a:off x="4949995" y="3218200"/>
            <a:ext cx="2622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1857375" y="83197"/>
            <a:ext cx="8887384" cy="76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 dirty="0"/>
          </a:p>
        </p:txBody>
      </p:sp>
      <p:sp>
        <p:nvSpPr>
          <p:cNvPr id="266" name="Google Shape;266;p30"/>
          <p:cNvSpPr/>
          <p:nvPr/>
        </p:nvSpPr>
        <p:spPr>
          <a:xfrm>
            <a:off x="4681331" y="962213"/>
            <a:ext cx="3239472" cy="49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 </a:t>
            </a:r>
            <a:endParaRPr dirty="0"/>
          </a:p>
        </p:txBody>
      </p:sp>
      <p:pic>
        <p:nvPicPr>
          <p:cNvPr id="267" name="Google Shape;267;p30" descr="A picture containing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320" y="1733694"/>
            <a:ext cx="5175359" cy="504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1987618" y="1089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1"/>
          <p:cNvSpPr txBox="1">
            <a:spLocks noGrp="1"/>
          </p:cNvSpPr>
          <p:nvPr>
            <p:ph idx="1"/>
          </p:nvPr>
        </p:nvSpPr>
        <p:spPr>
          <a:xfrm>
            <a:off x="1987618" y="1545465"/>
            <a:ext cx="9516994" cy="477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home automation system has been proven to work satisfactory nowadays. The benefits of home automation typically fall into a few categories, including savings, safety, convenience, and control. Additionally, some consumers purchase home automation for comfort and peace of mind.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2077770" y="173349"/>
            <a:ext cx="8911687" cy="85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2"/>
          <p:cNvSpPr txBox="1">
            <a:spLocks noGrp="1"/>
          </p:cNvSpPr>
          <p:nvPr>
            <p:ph idx="1"/>
          </p:nvPr>
        </p:nvSpPr>
        <p:spPr>
          <a:xfrm>
            <a:off x="2077770" y="1275007"/>
            <a:ext cx="9426842" cy="543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Kodali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R.K., Jain, V., Bose, S. and Boppana, L., 2016, April. IOT based smart security and home    automation system. In </a:t>
            </a:r>
            <a:r>
              <a:rPr lang="en-US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 international conference on computing, communication and automation (ICCCA)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(pp. 1286-1289). IEEE.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Isa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 and Sklavos, N., 2017. Smart Home Automation: GSM Security System Design &amp; Implementation. </a:t>
            </a:r>
            <a:r>
              <a:rPr lang="en-US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Engineering Science &amp; Technology Review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Wadhwani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S., Singh, U., Singh, P. and Dwivedi, S., 2018. Smart home automation and security system using </a:t>
            </a:r>
            <a:r>
              <a:rPr lang="en-US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IOT. </a:t>
            </a:r>
            <a:r>
              <a:rPr lang="en-US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Research Journal of Engineering and Technology (IRJET)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pp.1357-1359.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Chandramohan, J., Nagarajan, R., Satheeshkumar, K., Ajithkumar, N., Gopinath, P.A. and Ranjithkumar, S., 2017. Intelligent smart home automation and security system using </a:t>
            </a:r>
            <a:r>
              <a:rPr lang="en-US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Wi-Fi. </a:t>
            </a:r>
            <a:r>
              <a:rPr lang="en-US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Engineering And Computer Science (IJECS)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pp.20694-20698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Javale, D., Mohsin, M., Nandanwar, S. and Shingate, M., 2013. Home automation and security system using Android ADK. 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International journal of electronics communication and computer technology (IJECCT)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(2), pp.382-385.</a:t>
            </a:r>
            <a:endParaRPr dirty="0"/>
          </a:p>
          <a:p>
            <a:pPr marL="342900" lvl="0" indent="-228600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1987617" y="1089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REFERENCES(CONT.)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3"/>
          <p:cNvSpPr txBox="1">
            <a:spLocks noGrp="1"/>
          </p:cNvSpPr>
          <p:nvPr>
            <p:ph idx="1"/>
          </p:nvPr>
        </p:nvSpPr>
        <p:spPr>
          <a:xfrm>
            <a:off x="1738648" y="1493949"/>
            <a:ext cx="9765964" cy="484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Kaur, S., Singh, R., Khairwal, N. and Jain, P., 2016. Home automation and security system. </a:t>
            </a:r>
            <a:r>
              <a:rPr lang="en-US" sz="3800" i="1" dirty="0">
                <a:latin typeface="Times New Roman"/>
                <a:ea typeface="Times New Roman"/>
                <a:cs typeface="Times New Roman"/>
                <a:sym typeface="Times New Roman"/>
              </a:rPr>
              <a:t>Advanced Computational Intelligence: An International Journal (ASCII)</a:t>
            </a: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3800" i="1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(3), pp.17-23.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 Singh, U. and Ansari, M.A., 2019, October. Smart home automation system using Internet of Things. In </a:t>
            </a:r>
            <a:r>
              <a:rPr lang="en-US" sz="3800" i="1" dirty="0">
                <a:latin typeface="Times New Roman"/>
                <a:ea typeface="Times New Roman"/>
                <a:cs typeface="Times New Roman"/>
                <a:sym typeface="Times New Roman"/>
              </a:rPr>
              <a:t>2019 2nd International Conference on Power Energy, Environment and Intelligent Control (PEEIC)</a:t>
            </a: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 (pp. 144-149). IEEE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Garg, S., Yadav, A., Jamloki, S., Sadana, A. and Tharani, K., 2020. IOT based home automation. </a:t>
            </a:r>
            <a:r>
              <a:rPr lang="en-US" sz="3800" i="1" dirty="0">
                <a:latin typeface="Times New Roman"/>
                <a:ea typeface="Times New Roman"/>
                <a:cs typeface="Times New Roman"/>
                <a:sym typeface="Times New Roman"/>
              </a:rPr>
              <a:t>Journal of Information and Optimization Sciences</a:t>
            </a: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3800" i="1" dirty="0"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(1), pp.261-271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sz="3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Adriano, D.B. and Budi, W.A.C., 2018, December. IOT-based integrated home security and monitoring system. In </a:t>
            </a:r>
            <a:r>
              <a:rPr lang="en-US" sz="3800" i="1" dirty="0">
                <a:latin typeface="Times New Roman"/>
                <a:ea typeface="Times New Roman"/>
                <a:cs typeface="Times New Roman"/>
                <a:sym typeface="Times New Roman"/>
              </a:rPr>
              <a:t>Journal of physics: conference series</a:t>
            </a: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 (Vol. 1140, No. 1, p. 012006). IOP Publishing.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Abdulraheem, A.S., Salih, A.A., Abdulla, A.I., Sadeeq, M.A., Salim, N.O., Abdullah, H., Khalifa, F.M. and Saeed, R.A., 2020. Home automation system based on IOT. </a:t>
            </a:r>
            <a:r>
              <a:rPr lang="en-US" sz="3800" i="1" dirty="0">
                <a:latin typeface="Times New Roman"/>
                <a:ea typeface="Times New Roman"/>
                <a:cs typeface="Times New Roman"/>
                <a:sym typeface="Times New Roman"/>
              </a:rPr>
              <a:t>Technology Reports of Kansai University</a:t>
            </a: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3800" i="1" dirty="0">
                <a:latin typeface="Times New Roman"/>
                <a:ea typeface="Times New Roman"/>
                <a:cs typeface="Times New Roman"/>
                <a:sym typeface="Times New Roman"/>
              </a:rPr>
              <a:t>62</a:t>
            </a: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(5).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342900" lvl="0" indent="-288607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>
            <a:spLocks noGrp="1"/>
          </p:cNvSpPr>
          <p:nvPr>
            <p:ph type="title"/>
          </p:nvPr>
        </p:nvSpPr>
        <p:spPr>
          <a:xfrm>
            <a:off x="2155042" y="2421228"/>
            <a:ext cx="8911687" cy="347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gerian"/>
              <a:buNone/>
            </a:pPr>
            <a:r>
              <a:rPr lang="en-US" sz="9600" b="1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948981" y="199108"/>
            <a:ext cx="8911687" cy="83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TABLE OF </a:t>
            </a:r>
            <a:r>
              <a:rPr lang="en-US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idx="1"/>
          </p:nvPr>
        </p:nvSpPr>
        <p:spPr>
          <a:xfrm>
            <a:off x="2605803" y="2279559"/>
            <a:ext cx="8808656" cy="445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itchFamily="2" charset="2"/>
              <a:buChar char="§"/>
            </a:pP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Wingdings" pitchFamily="2" charset="2"/>
              <a:buChar char="§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Wingdings" pitchFamily="2" charset="2"/>
              <a:buChar char="§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Wingdings" pitchFamily="2" charset="2"/>
              <a:buChar char="§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Font typeface="Wingdings" pitchFamily="2" charset="2"/>
              <a:buChar char="§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774837" y="142741"/>
            <a:ext cx="8911687" cy="90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idx="1"/>
          </p:nvPr>
        </p:nvSpPr>
        <p:spPr>
          <a:xfrm>
            <a:off x="2362200" y="1596981"/>
            <a:ext cx="4942267" cy="457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automate daily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tasks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Money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and energy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saver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Smart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Control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Useful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for old age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people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Improved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home safety and security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dirty="0"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l="1" t="5383" r="-848" b="15269"/>
          <a:stretch/>
        </p:blipFill>
        <p:spPr>
          <a:xfrm>
            <a:off x="7568483" y="1596981"/>
            <a:ext cx="4623517" cy="419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2133600" y="15240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1"/>
          <p:cNvSpPr txBox="1">
            <a:spLocks noGrp="1"/>
          </p:cNvSpPr>
          <p:nvPr>
            <p:ph idx="1"/>
          </p:nvPr>
        </p:nvSpPr>
        <p:spPr>
          <a:xfrm>
            <a:off x="2667000" y="1828800"/>
            <a:ext cx="8915400" cy="446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Home Automation(Security &amp; Safety):</a:t>
            </a:r>
            <a:endParaRPr dirty="0"/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Gas can be leaked anytime , lately many people are dying due to LPG gas leak.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Water supply can be interrupted.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Fire accident can be happen any time.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If there is a fire then people can fall down the stairs in a hurry and get injured.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dirty="0"/>
          </a:p>
          <a:p>
            <a:pPr marL="342900" lvl="0" indent="-165100" algn="l" rtl="0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717162" y="23774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>
            <a:spLocks noGrp="1"/>
          </p:cNvSpPr>
          <p:nvPr>
            <p:ph idx="1"/>
          </p:nvPr>
        </p:nvSpPr>
        <p:spPr>
          <a:xfrm>
            <a:off x="2514600" y="2057400"/>
            <a:ext cx="8915400" cy="447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reduce the sudden accident which occurs because of gas leakage.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 build smart water management system then we use it for water supply.</a:t>
            </a:r>
            <a:endParaRPr dirty="0" smtClean="0"/>
          </a:p>
          <a:p>
            <a:pPr marL="342900">
              <a:buSzPts val="2400"/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security purpose we make a smart door lock system using pin here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Main purpose  is to develop an emergency exit because stair using is more dangerous.</a:t>
            </a:r>
            <a:endParaRPr dirty="0"/>
          </a:p>
          <a:p>
            <a:pPr marL="342900" lvl="0" indent="-165100" algn="l" rtl="0">
              <a:spcBef>
                <a:spcPts val="1000"/>
              </a:spcBef>
              <a:spcAft>
                <a:spcPts val="0"/>
              </a:spcAft>
              <a:buSzPts val="2800"/>
              <a:buFont typeface="Arial" pitchFamily="34" charset="0"/>
              <a:buChar char="•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2379533" y="175110"/>
            <a:ext cx="89118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REVIEW-1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3"/>
          <p:cNvSpPr txBox="1">
            <a:spLocks noGrp="1"/>
          </p:cNvSpPr>
          <p:nvPr>
            <p:ph idx="1"/>
          </p:nvPr>
        </p:nvSpPr>
        <p:spPr>
          <a:xfrm>
            <a:off x="2057400" y="1674253"/>
            <a:ext cx="10027958" cy="4886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IOT Based Smart Security and Home Automation System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Ravi Kishore Kodali , National Institute of Technology Warangal,India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There is an intruder  in the house; to turn On the lights and alarm in the house so that the intruder will be warned.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owner receive voice calls and video calls when a person entering or leaving the house.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finding has done the whether to activate the security system or welcome guest.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2489027" y="217075"/>
            <a:ext cx="8911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REVIEW-2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idx="1"/>
          </p:nvPr>
        </p:nvSpPr>
        <p:spPr>
          <a:xfrm>
            <a:off x="2286000" y="1524000"/>
            <a:ext cx="9710112" cy="506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IOT Based Smart Home Automation and Security System Using Mobile App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A.Z.M. Tahmidul Kabir, Al Mamun Mizan,American International University-Bangladesh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Two way protection in the entrance way door lock, fingerprint and password.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 NodeMCU and mobile application for remote monitoring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detect CFCs used in the AC system to avoid accidents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If  LPG or CFCs gas leaks the system will turn off the main power connection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2514600" y="228600"/>
            <a:ext cx="8911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REVIEW-2 (CONT.)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idx="1"/>
          </p:nvPr>
        </p:nvSpPr>
        <p:spPr>
          <a:xfrm>
            <a:off x="2590800" y="2057400"/>
            <a:ext cx="8915400" cy="382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Only the application user has access to password</a:t>
            </a:r>
            <a:endParaRPr dirty="0"/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If any fire is occurred in that place, then there is no water pump to cool down the fire. </a:t>
            </a:r>
            <a:endParaRPr dirty="0"/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2039133" y="10741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REVIEW-3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6"/>
          <p:cNvSpPr txBox="1">
            <a:spLocks noGrp="1"/>
          </p:cNvSpPr>
          <p:nvPr>
            <p:ph idx="1"/>
          </p:nvPr>
        </p:nvSpPr>
        <p:spPr>
          <a:xfrm>
            <a:off x="2592925" y="1803042"/>
            <a:ext cx="8915400" cy="448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IOT based Monitoring and Control System for Home Automation.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Pavithra.D,M,E,Embeded system Technologies and Ranjith Balakrishnan,Velammal Engineering  College, Surapet Chennai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This work is designed in such a way to avoid the disadvantages of the existing system.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Arial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proposed system supports more elasticity ,comfort capacity and safety.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</TotalTime>
  <Words>675</Words>
  <Application>Microsoft Office PowerPoint</Application>
  <PresentationFormat>Widescreen</PresentationFormat>
  <Paragraphs>148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Century Gothic</vt:lpstr>
      <vt:lpstr>Wingdings 3</vt:lpstr>
      <vt:lpstr>Noto Sans Symbols</vt:lpstr>
      <vt:lpstr>Times New Roman</vt:lpstr>
      <vt:lpstr>Wingdings</vt:lpstr>
      <vt:lpstr>Arial</vt:lpstr>
      <vt:lpstr>Algerian</vt:lpstr>
      <vt:lpstr>Wisp</vt:lpstr>
      <vt:lpstr>IOT based –Smart Security and Safety        Home Automation System </vt:lpstr>
      <vt:lpstr>TABLE OF CONTENTS</vt:lpstr>
      <vt:lpstr>INTRODUCTION</vt:lpstr>
      <vt:lpstr>PROBLEM STATEMENT</vt:lpstr>
      <vt:lpstr>OBJECTIVES</vt:lpstr>
      <vt:lpstr>LITERATURE REVIEW-1</vt:lpstr>
      <vt:lpstr>LITERATURE REVIEW-2</vt:lpstr>
      <vt:lpstr>LITERATURE REVIEW-2 (CONT.)</vt:lpstr>
      <vt:lpstr>LITERATURE REVIEW-3</vt:lpstr>
      <vt:lpstr>METHODOLOGY</vt:lpstr>
      <vt:lpstr>METHODOLOGY</vt:lpstr>
      <vt:lpstr>METHODOLOGY</vt:lpstr>
      <vt:lpstr>METHODOLOGY</vt:lpstr>
      <vt:lpstr>CONCLUSION</vt:lpstr>
      <vt:lpstr>REFERENCES</vt:lpstr>
      <vt:lpstr>REFERENCES(CONT.)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–Smart Security and Safety        Home Automation System</dc:title>
  <dc:creator>Student</dc:creator>
  <cp:lastModifiedBy>Microsoft account</cp:lastModifiedBy>
  <cp:revision>12</cp:revision>
  <dcterms:modified xsi:type="dcterms:W3CDTF">2022-07-26T17:43:47Z</dcterms:modified>
</cp:coreProperties>
</file>