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81" r:id="rId3"/>
    <p:sldId id="282" r:id="rId4"/>
    <p:sldId id="283" r:id="rId5"/>
    <p:sldId id="284" r:id="rId6"/>
    <p:sldId id="285" r:id="rId7"/>
    <p:sldId id="260" r:id="rId8"/>
    <p:sldId id="273" r:id="rId9"/>
    <p:sldId id="286" r:id="rId10"/>
    <p:sldId id="274" r:id="rId11"/>
    <p:sldId id="275" r:id="rId12"/>
    <p:sldId id="276" r:id="rId13"/>
    <p:sldId id="278" r:id="rId14"/>
    <p:sldId id="279"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486403\AppData\Local\Temp\Dtypes.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C3F2B-7309-41A6-B811-E72238C2352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C2BD1393-11F6-43F0-A082-BC676C673F5A}">
      <dgm:prSet phldrT="[Text]" custT="1"/>
      <dgm:spPr/>
      <dgm:t>
        <a:bodyPr/>
        <a:lstStyle/>
        <a:p>
          <a:r>
            <a:rPr lang="en-US" sz="1050" dirty="0"/>
            <a:t>Collect the data &amp;gain the domain knowledge</a:t>
          </a:r>
        </a:p>
      </dgm:t>
    </dgm:pt>
    <dgm:pt modelId="{7FF15694-172C-4DFC-BED4-FAF495CCD023}" type="parTrans" cxnId="{843D0CB1-1984-4D06-9F53-EE84D86C5485}">
      <dgm:prSet/>
      <dgm:spPr/>
      <dgm:t>
        <a:bodyPr/>
        <a:lstStyle/>
        <a:p>
          <a:endParaRPr lang="en-US"/>
        </a:p>
      </dgm:t>
    </dgm:pt>
    <dgm:pt modelId="{59B6DB85-DA62-4A7D-9773-054B76B1CA8F}" type="sibTrans" cxnId="{843D0CB1-1984-4D06-9F53-EE84D86C5485}">
      <dgm:prSet/>
      <dgm:spPr/>
      <dgm:t>
        <a:bodyPr/>
        <a:lstStyle/>
        <a:p>
          <a:endParaRPr lang="en-US"/>
        </a:p>
      </dgm:t>
    </dgm:pt>
    <dgm:pt modelId="{23073FAC-5ADE-43D9-8FCC-CE5D469A6843}">
      <dgm:prSet phldrT="[Text]" custT="1"/>
      <dgm:spPr/>
      <dgm:t>
        <a:bodyPr/>
        <a:lstStyle/>
        <a:p>
          <a:r>
            <a:rPr lang="en-US" sz="900" dirty="0"/>
            <a:t>Confirm data types and their probabilities </a:t>
          </a:r>
        </a:p>
      </dgm:t>
    </dgm:pt>
    <dgm:pt modelId="{1FAF1A52-27EB-408B-A505-4A12A552684D}" type="parTrans" cxnId="{A4BADBEB-EB9C-4640-A20B-581B5AA89397}">
      <dgm:prSet/>
      <dgm:spPr/>
      <dgm:t>
        <a:bodyPr/>
        <a:lstStyle/>
        <a:p>
          <a:endParaRPr lang="en-US"/>
        </a:p>
      </dgm:t>
    </dgm:pt>
    <dgm:pt modelId="{DCC4C9C7-DC81-4452-BD7D-DF1273083C94}" type="sibTrans" cxnId="{A4BADBEB-EB9C-4640-A20B-581B5AA89397}">
      <dgm:prSet/>
      <dgm:spPr/>
      <dgm:t>
        <a:bodyPr/>
        <a:lstStyle/>
        <a:p>
          <a:endParaRPr lang="en-US"/>
        </a:p>
      </dgm:t>
    </dgm:pt>
    <dgm:pt modelId="{E5AFBF73-E9EE-45FC-AF74-7A359C3EF82A}">
      <dgm:prSet phldrT="[Text]" custT="1"/>
      <dgm:spPr/>
      <dgm:t>
        <a:bodyPr/>
        <a:lstStyle/>
        <a:p>
          <a:r>
            <a:rPr lang="en-US" sz="900" dirty="0"/>
            <a:t>Measures of dispersion</a:t>
          </a:r>
        </a:p>
        <a:p>
          <a:r>
            <a:rPr lang="en-US" sz="900" dirty="0"/>
            <a:t>a)Variance </a:t>
          </a:r>
        </a:p>
        <a:p>
          <a:r>
            <a:rPr lang="en-US" sz="900" dirty="0"/>
            <a:t>b)</a:t>
          </a:r>
          <a:r>
            <a:rPr lang="en-US" sz="900" dirty="0" err="1"/>
            <a:t>Std.dev</a:t>
          </a:r>
          <a:endParaRPr lang="en-US" sz="900" dirty="0"/>
        </a:p>
        <a:p>
          <a:r>
            <a:rPr lang="en-US" sz="900" dirty="0"/>
            <a:t>c)Range</a:t>
          </a:r>
        </a:p>
      </dgm:t>
    </dgm:pt>
    <dgm:pt modelId="{B55AEFA3-8707-4F7B-89E0-F63637654D23}" type="parTrans" cxnId="{3287DDCB-092A-4C21-8CBC-5ED8FBB7AB1A}">
      <dgm:prSet/>
      <dgm:spPr/>
      <dgm:t>
        <a:bodyPr/>
        <a:lstStyle/>
        <a:p>
          <a:endParaRPr lang="en-US"/>
        </a:p>
      </dgm:t>
    </dgm:pt>
    <dgm:pt modelId="{6C1FD5CB-1DF2-48AF-823C-80689B705746}" type="sibTrans" cxnId="{3287DDCB-092A-4C21-8CBC-5ED8FBB7AB1A}">
      <dgm:prSet/>
      <dgm:spPr/>
      <dgm:t>
        <a:bodyPr/>
        <a:lstStyle/>
        <a:p>
          <a:endParaRPr lang="en-US"/>
        </a:p>
      </dgm:t>
    </dgm:pt>
    <dgm:pt modelId="{D400CD11-7580-4525-9246-675D33AE0CC7}">
      <dgm:prSet phldrT="[Text]" custT="1"/>
      <dgm:spPr/>
      <dgm:t>
        <a:bodyPr/>
        <a:lstStyle/>
        <a:p>
          <a:r>
            <a:rPr lang="en-US" sz="900" dirty="0"/>
            <a:t>Skewness right &amp;left </a:t>
          </a:r>
          <a:r>
            <a:rPr lang="en-US" sz="900" dirty="0" err="1"/>
            <a:t>kutosis</a:t>
          </a:r>
          <a:endParaRPr lang="en-US" sz="900" dirty="0"/>
        </a:p>
        <a:p>
          <a:r>
            <a:rPr lang="en-US" sz="900" dirty="0"/>
            <a:t>Thinner peak</a:t>
          </a:r>
        </a:p>
        <a:p>
          <a:r>
            <a:rPr lang="en-US" sz="900" dirty="0"/>
            <a:t>Wider peak</a:t>
          </a:r>
        </a:p>
      </dgm:t>
    </dgm:pt>
    <dgm:pt modelId="{0189052C-5367-41D9-96B0-8FC73EA7CB2C}" type="parTrans" cxnId="{F84A2CD5-0D26-4CFD-80A2-41009F71C512}">
      <dgm:prSet/>
      <dgm:spPr/>
      <dgm:t>
        <a:bodyPr/>
        <a:lstStyle/>
        <a:p>
          <a:endParaRPr lang="en-US"/>
        </a:p>
      </dgm:t>
    </dgm:pt>
    <dgm:pt modelId="{A715A5BF-913F-4F73-8DEF-EADB35D64371}" type="sibTrans" cxnId="{F84A2CD5-0D26-4CFD-80A2-41009F71C512}">
      <dgm:prSet/>
      <dgm:spPr/>
      <dgm:t>
        <a:bodyPr/>
        <a:lstStyle/>
        <a:p>
          <a:endParaRPr lang="en-US"/>
        </a:p>
      </dgm:t>
    </dgm:pt>
    <dgm:pt modelId="{A534636F-F8F2-49F2-B3EC-E2A42AFE3D52}">
      <dgm:prSet phldrT="[Text]" custT="1"/>
      <dgm:spPr/>
      <dgm:t>
        <a:bodyPr/>
        <a:lstStyle/>
        <a:p>
          <a:r>
            <a:rPr lang="en-US" sz="900" dirty="0"/>
            <a:t>Graphical representation	1.Histogram</a:t>
          </a:r>
        </a:p>
        <a:p>
          <a:r>
            <a:rPr lang="en-US" sz="900" dirty="0"/>
            <a:t>2.Boxplot</a:t>
          </a:r>
        </a:p>
        <a:p>
          <a:r>
            <a:rPr lang="en-US" sz="900" dirty="0"/>
            <a:t>3.Barplot</a:t>
          </a:r>
        </a:p>
        <a:p>
          <a:r>
            <a:rPr lang="en-US" sz="900" dirty="0"/>
            <a:t>4.Dot plot</a:t>
          </a:r>
        </a:p>
        <a:p>
          <a:r>
            <a:rPr lang="en-US" sz="900" dirty="0"/>
            <a:t>5.Stem &amp;leaf</a:t>
          </a:r>
        </a:p>
      </dgm:t>
    </dgm:pt>
    <dgm:pt modelId="{2F467372-77D1-42B6-97A3-5571646C8BE9}" type="parTrans" cxnId="{015443F6-3FD9-41EB-89B6-2B99052C239D}">
      <dgm:prSet/>
      <dgm:spPr/>
      <dgm:t>
        <a:bodyPr/>
        <a:lstStyle/>
        <a:p>
          <a:endParaRPr lang="en-US"/>
        </a:p>
      </dgm:t>
    </dgm:pt>
    <dgm:pt modelId="{38B003AD-2C99-4008-9ACA-192583A4CD3E}" type="sibTrans" cxnId="{015443F6-3FD9-41EB-89B6-2B99052C239D}">
      <dgm:prSet/>
      <dgm:spPr/>
      <dgm:t>
        <a:bodyPr/>
        <a:lstStyle/>
        <a:p>
          <a:endParaRPr lang="en-US"/>
        </a:p>
      </dgm:t>
    </dgm:pt>
    <dgm:pt modelId="{5D9EEC2E-AB0E-40A1-B20A-858D8A98FD27}">
      <dgm:prSet phldrT="[Text]" custT="1"/>
      <dgm:spPr/>
      <dgm:t>
        <a:bodyPr/>
        <a:lstStyle/>
        <a:p>
          <a:r>
            <a:rPr lang="en-US" sz="900" dirty="0"/>
            <a:t>Measures of central tendency</a:t>
          </a:r>
        </a:p>
        <a:p>
          <a:r>
            <a:rPr lang="en-US" sz="900" dirty="0"/>
            <a:t>1.Mean</a:t>
          </a:r>
        </a:p>
        <a:p>
          <a:r>
            <a:rPr lang="en-US" sz="900" dirty="0"/>
            <a:t>2.Median</a:t>
          </a:r>
        </a:p>
        <a:p>
          <a:r>
            <a:rPr lang="en-US" sz="900" dirty="0"/>
            <a:t>3.Mode</a:t>
          </a:r>
        </a:p>
      </dgm:t>
    </dgm:pt>
    <dgm:pt modelId="{063BEF31-5B1B-45D3-A140-3A891E000E92}" type="parTrans" cxnId="{E01B7898-8DC1-40BA-A7B3-161C37EE0C04}">
      <dgm:prSet/>
      <dgm:spPr/>
      <dgm:t>
        <a:bodyPr/>
        <a:lstStyle/>
        <a:p>
          <a:endParaRPr lang="en-US"/>
        </a:p>
      </dgm:t>
    </dgm:pt>
    <dgm:pt modelId="{C7EECD1D-FCE9-4C86-B946-6621775D22F3}" type="sibTrans" cxnId="{E01B7898-8DC1-40BA-A7B3-161C37EE0C04}">
      <dgm:prSet/>
      <dgm:spPr/>
      <dgm:t>
        <a:bodyPr/>
        <a:lstStyle/>
        <a:p>
          <a:endParaRPr lang="en-US"/>
        </a:p>
      </dgm:t>
    </dgm:pt>
    <dgm:pt modelId="{E65C47D4-89DF-4824-82AB-9D904002FBF3}" type="pres">
      <dgm:prSet presAssocID="{A9EC3F2B-7309-41A6-B811-E72238C2352A}" presName="cycle" presStyleCnt="0">
        <dgm:presLayoutVars>
          <dgm:dir/>
          <dgm:resizeHandles val="exact"/>
        </dgm:presLayoutVars>
      </dgm:prSet>
      <dgm:spPr/>
    </dgm:pt>
    <dgm:pt modelId="{0B98AEE8-5E06-4C62-9E14-8ECE7F077E0C}" type="pres">
      <dgm:prSet presAssocID="{C2BD1393-11F6-43F0-A082-BC676C673F5A}" presName="node" presStyleLbl="node1" presStyleIdx="0" presStyleCnt="6" custScaleX="133562" custScaleY="133414">
        <dgm:presLayoutVars>
          <dgm:bulletEnabled val="1"/>
        </dgm:presLayoutVars>
      </dgm:prSet>
      <dgm:spPr/>
    </dgm:pt>
    <dgm:pt modelId="{0897D9A7-92D2-4163-9B74-FFFE6E6D1226}" type="pres">
      <dgm:prSet presAssocID="{59B6DB85-DA62-4A7D-9773-054B76B1CA8F}" presName="sibTrans" presStyleLbl="sibTrans2D1" presStyleIdx="0" presStyleCnt="6"/>
      <dgm:spPr/>
    </dgm:pt>
    <dgm:pt modelId="{887BFAC8-0F51-4E3A-9790-EED3202F7FBA}" type="pres">
      <dgm:prSet presAssocID="{59B6DB85-DA62-4A7D-9773-054B76B1CA8F}" presName="connectorText" presStyleLbl="sibTrans2D1" presStyleIdx="0" presStyleCnt="6"/>
      <dgm:spPr/>
    </dgm:pt>
    <dgm:pt modelId="{B44D6200-6F0F-41E7-8C56-88BD1F31036A}" type="pres">
      <dgm:prSet presAssocID="{23073FAC-5ADE-43D9-8FCC-CE5D469A6843}" presName="node" presStyleLbl="node1" presStyleIdx="1" presStyleCnt="6" custScaleX="134619" custScaleY="125085">
        <dgm:presLayoutVars>
          <dgm:bulletEnabled val="1"/>
        </dgm:presLayoutVars>
      </dgm:prSet>
      <dgm:spPr/>
    </dgm:pt>
    <dgm:pt modelId="{461E1697-08D9-4D89-BA68-4B6A1E0FD72F}" type="pres">
      <dgm:prSet presAssocID="{DCC4C9C7-DC81-4452-BD7D-DF1273083C94}" presName="sibTrans" presStyleLbl="sibTrans2D1" presStyleIdx="1" presStyleCnt="6"/>
      <dgm:spPr/>
    </dgm:pt>
    <dgm:pt modelId="{5FAE1BF4-707C-4A15-8216-609FFD2BFDD8}" type="pres">
      <dgm:prSet presAssocID="{DCC4C9C7-DC81-4452-BD7D-DF1273083C94}" presName="connectorText" presStyleLbl="sibTrans2D1" presStyleIdx="1" presStyleCnt="6"/>
      <dgm:spPr/>
    </dgm:pt>
    <dgm:pt modelId="{2A8387BB-6163-486D-8187-09E065058A48}" type="pres">
      <dgm:prSet presAssocID="{5D9EEC2E-AB0E-40A1-B20A-858D8A98FD27}" presName="node" presStyleLbl="node1" presStyleIdx="2" presStyleCnt="6" custScaleX="134243" custScaleY="131712">
        <dgm:presLayoutVars>
          <dgm:bulletEnabled val="1"/>
        </dgm:presLayoutVars>
      </dgm:prSet>
      <dgm:spPr/>
    </dgm:pt>
    <dgm:pt modelId="{AF9C40D4-4942-4B9B-BF53-BEAD43A87E7B}" type="pres">
      <dgm:prSet presAssocID="{C7EECD1D-FCE9-4C86-B946-6621775D22F3}" presName="sibTrans" presStyleLbl="sibTrans2D1" presStyleIdx="2" presStyleCnt="6"/>
      <dgm:spPr/>
    </dgm:pt>
    <dgm:pt modelId="{ADA5BB27-7220-41D6-BFBF-8332936E2E68}" type="pres">
      <dgm:prSet presAssocID="{C7EECD1D-FCE9-4C86-B946-6621775D22F3}" presName="connectorText" presStyleLbl="sibTrans2D1" presStyleIdx="2" presStyleCnt="6"/>
      <dgm:spPr/>
    </dgm:pt>
    <dgm:pt modelId="{9C0A55AB-EB64-46EB-9C32-06EFAA03E515}" type="pres">
      <dgm:prSet presAssocID="{E5AFBF73-E9EE-45FC-AF74-7A359C3EF82A}" presName="node" presStyleLbl="node1" presStyleIdx="3" presStyleCnt="6" custScaleX="125278" custScaleY="121913">
        <dgm:presLayoutVars>
          <dgm:bulletEnabled val="1"/>
        </dgm:presLayoutVars>
      </dgm:prSet>
      <dgm:spPr/>
    </dgm:pt>
    <dgm:pt modelId="{E963A6D6-58D1-4CC3-B3EC-D6A7D67E35AD}" type="pres">
      <dgm:prSet presAssocID="{6C1FD5CB-1DF2-48AF-823C-80689B705746}" presName="sibTrans" presStyleLbl="sibTrans2D1" presStyleIdx="3" presStyleCnt="6"/>
      <dgm:spPr/>
    </dgm:pt>
    <dgm:pt modelId="{932FC2DC-2887-449F-9854-8B3F9D389B94}" type="pres">
      <dgm:prSet presAssocID="{6C1FD5CB-1DF2-48AF-823C-80689B705746}" presName="connectorText" presStyleLbl="sibTrans2D1" presStyleIdx="3" presStyleCnt="6"/>
      <dgm:spPr/>
    </dgm:pt>
    <dgm:pt modelId="{9406177B-EA31-4221-8E94-8E99D187C0D3}" type="pres">
      <dgm:prSet presAssocID="{D400CD11-7580-4525-9246-675D33AE0CC7}" presName="node" presStyleLbl="node1" presStyleIdx="4" presStyleCnt="6" custScaleX="124221" custScaleY="128434">
        <dgm:presLayoutVars>
          <dgm:bulletEnabled val="1"/>
        </dgm:presLayoutVars>
      </dgm:prSet>
      <dgm:spPr/>
    </dgm:pt>
    <dgm:pt modelId="{811E3FA3-06E3-4194-B9AF-16A586570334}" type="pres">
      <dgm:prSet presAssocID="{A715A5BF-913F-4F73-8DEF-EADB35D64371}" presName="sibTrans" presStyleLbl="sibTrans2D1" presStyleIdx="4" presStyleCnt="6"/>
      <dgm:spPr/>
    </dgm:pt>
    <dgm:pt modelId="{0C68C0DF-8D6A-4D89-85C4-1DFE6FC735B7}" type="pres">
      <dgm:prSet presAssocID="{A715A5BF-913F-4F73-8DEF-EADB35D64371}" presName="connectorText" presStyleLbl="sibTrans2D1" presStyleIdx="4" presStyleCnt="6"/>
      <dgm:spPr/>
    </dgm:pt>
    <dgm:pt modelId="{D95E680C-0458-4645-AFB9-B411D9E0B002}" type="pres">
      <dgm:prSet presAssocID="{A534636F-F8F2-49F2-B3EC-E2A42AFE3D52}" presName="node" presStyleLbl="node1" presStyleIdx="5" presStyleCnt="6" custScaleX="124497" custScaleY="124079">
        <dgm:presLayoutVars>
          <dgm:bulletEnabled val="1"/>
        </dgm:presLayoutVars>
      </dgm:prSet>
      <dgm:spPr/>
    </dgm:pt>
    <dgm:pt modelId="{7F06D0FB-1EBD-42A5-A8F2-60DA58D808A1}" type="pres">
      <dgm:prSet presAssocID="{38B003AD-2C99-4008-9ACA-192583A4CD3E}" presName="sibTrans" presStyleLbl="sibTrans2D1" presStyleIdx="5" presStyleCnt="6"/>
      <dgm:spPr/>
    </dgm:pt>
    <dgm:pt modelId="{1EDE85AE-1D49-44A0-BFD6-A94891BAF481}" type="pres">
      <dgm:prSet presAssocID="{38B003AD-2C99-4008-9ACA-192583A4CD3E}" presName="connectorText" presStyleLbl="sibTrans2D1" presStyleIdx="5" presStyleCnt="6"/>
      <dgm:spPr/>
    </dgm:pt>
  </dgm:ptLst>
  <dgm:cxnLst>
    <dgm:cxn modelId="{ECDFF11B-A2FB-4E03-882C-6ADB6F699279}" type="presOf" srcId="{59B6DB85-DA62-4A7D-9773-054B76B1CA8F}" destId="{887BFAC8-0F51-4E3A-9790-EED3202F7FBA}" srcOrd="1" destOrd="0" presId="urn:microsoft.com/office/officeart/2005/8/layout/cycle2"/>
    <dgm:cxn modelId="{78814724-AB48-4E1B-95D5-0B8EBB5361F2}" type="presOf" srcId="{C7EECD1D-FCE9-4C86-B946-6621775D22F3}" destId="{ADA5BB27-7220-41D6-BFBF-8332936E2E68}" srcOrd="1" destOrd="0" presId="urn:microsoft.com/office/officeart/2005/8/layout/cycle2"/>
    <dgm:cxn modelId="{E5BA062E-B91E-4D8F-9E5D-8D1CEB02A66A}" type="presOf" srcId="{A534636F-F8F2-49F2-B3EC-E2A42AFE3D52}" destId="{D95E680C-0458-4645-AFB9-B411D9E0B002}" srcOrd="0" destOrd="0" presId="urn:microsoft.com/office/officeart/2005/8/layout/cycle2"/>
    <dgm:cxn modelId="{95C14432-14AC-49E1-9255-C87FE82DC6FE}" type="presOf" srcId="{23073FAC-5ADE-43D9-8FCC-CE5D469A6843}" destId="{B44D6200-6F0F-41E7-8C56-88BD1F31036A}" srcOrd="0" destOrd="0" presId="urn:microsoft.com/office/officeart/2005/8/layout/cycle2"/>
    <dgm:cxn modelId="{E3DA274C-AB77-40D3-AA77-4386955E70DD}" type="presOf" srcId="{38B003AD-2C99-4008-9ACA-192583A4CD3E}" destId="{1EDE85AE-1D49-44A0-BFD6-A94891BAF481}" srcOrd="1" destOrd="0" presId="urn:microsoft.com/office/officeart/2005/8/layout/cycle2"/>
    <dgm:cxn modelId="{44E7CF6C-8543-49EA-A9B1-60009B8AFB12}" type="presOf" srcId="{5D9EEC2E-AB0E-40A1-B20A-858D8A98FD27}" destId="{2A8387BB-6163-486D-8187-09E065058A48}" srcOrd="0" destOrd="0" presId="urn:microsoft.com/office/officeart/2005/8/layout/cycle2"/>
    <dgm:cxn modelId="{196CCE6D-4EAC-4839-8762-0077E8111540}" type="presOf" srcId="{A715A5BF-913F-4F73-8DEF-EADB35D64371}" destId="{811E3FA3-06E3-4194-B9AF-16A586570334}" srcOrd="0" destOrd="0" presId="urn:microsoft.com/office/officeart/2005/8/layout/cycle2"/>
    <dgm:cxn modelId="{BBD33E6F-0A22-4B3A-B150-BF031DF7E6B1}" type="presOf" srcId="{6C1FD5CB-1DF2-48AF-823C-80689B705746}" destId="{E963A6D6-58D1-4CC3-B3EC-D6A7D67E35AD}" srcOrd="0" destOrd="0" presId="urn:microsoft.com/office/officeart/2005/8/layout/cycle2"/>
    <dgm:cxn modelId="{1B00C14F-D9CD-41F3-81BA-9A40ED3966E1}" type="presOf" srcId="{C7EECD1D-FCE9-4C86-B946-6621775D22F3}" destId="{AF9C40D4-4942-4B9B-BF53-BEAD43A87E7B}" srcOrd="0" destOrd="0" presId="urn:microsoft.com/office/officeart/2005/8/layout/cycle2"/>
    <dgm:cxn modelId="{D0C81251-AD4C-4CAE-A6FE-CB1DCF0210D2}" type="presOf" srcId="{6C1FD5CB-1DF2-48AF-823C-80689B705746}" destId="{932FC2DC-2887-449F-9854-8B3F9D389B94}" srcOrd="1" destOrd="0" presId="urn:microsoft.com/office/officeart/2005/8/layout/cycle2"/>
    <dgm:cxn modelId="{86D7CE56-C7B1-41C4-9A87-88581C94CE66}" type="presOf" srcId="{A715A5BF-913F-4F73-8DEF-EADB35D64371}" destId="{0C68C0DF-8D6A-4D89-85C4-1DFE6FC735B7}" srcOrd="1" destOrd="0" presId="urn:microsoft.com/office/officeart/2005/8/layout/cycle2"/>
    <dgm:cxn modelId="{E01B7898-8DC1-40BA-A7B3-161C37EE0C04}" srcId="{A9EC3F2B-7309-41A6-B811-E72238C2352A}" destId="{5D9EEC2E-AB0E-40A1-B20A-858D8A98FD27}" srcOrd="2" destOrd="0" parTransId="{063BEF31-5B1B-45D3-A140-3A891E000E92}" sibTransId="{C7EECD1D-FCE9-4C86-B946-6621775D22F3}"/>
    <dgm:cxn modelId="{236493A1-51B5-4020-AAA5-D59DE7DA79FB}" type="presOf" srcId="{DCC4C9C7-DC81-4452-BD7D-DF1273083C94}" destId="{5FAE1BF4-707C-4A15-8216-609FFD2BFDD8}" srcOrd="1" destOrd="0" presId="urn:microsoft.com/office/officeart/2005/8/layout/cycle2"/>
    <dgm:cxn modelId="{938A99A8-0DCD-494B-B6A5-25305AE994AF}" type="presOf" srcId="{E5AFBF73-E9EE-45FC-AF74-7A359C3EF82A}" destId="{9C0A55AB-EB64-46EB-9C32-06EFAA03E515}" srcOrd="0" destOrd="0" presId="urn:microsoft.com/office/officeart/2005/8/layout/cycle2"/>
    <dgm:cxn modelId="{556E01A9-E174-403A-B9D0-F48331C441C5}" type="presOf" srcId="{59B6DB85-DA62-4A7D-9773-054B76B1CA8F}" destId="{0897D9A7-92D2-4163-9B74-FFFE6E6D1226}" srcOrd="0" destOrd="0" presId="urn:microsoft.com/office/officeart/2005/8/layout/cycle2"/>
    <dgm:cxn modelId="{843D0CB1-1984-4D06-9F53-EE84D86C5485}" srcId="{A9EC3F2B-7309-41A6-B811-E72238C2352A}" destId="{C2BD1393-11F6-43F0-A082-BC676C673F5A}" srcOrd="0" destOrd="0" parTransId="{7FF15694-172C-4DFC-BED4-FAF495CCD023}" sibTransId="{59B6DB85-DA62-4A7D-9773-054B76B1CA8F}"/>
    <dgm:cxn modelId="{0D7D86B9-A455-4444-BB6B-7F4DC14D2E30}" type="presOf" srcId="{D400CD11-7580-4525-9246-675D33AE0CC7}" destId="{9406177B-EA31-4221-8E94-8E99D187C0D3}" srcOrd="0" destOrd="0" presId="urn:microsoft.com/office/officeart/2005/8/layout/cycle2"/>
    <dgm:cxn modelId="{91A2E0B9-BAC4-4375-9371-CD232429265C}" type="presOf" srcId="{A9EC3F2B-7309-41A6-B811-E72238C2352A}" destId="{E65C47D4-89DF-4824-82AB-9D904002FBF3}" srcOrd="0" destOrd="0" presId="urn:microsoft.com/office/officeart/2005/8/layout/cycle2"/>
    <dgm:cxn modelId="{BDC662BE-B0CB-4D2F-BDB5-C1154B90C6E4}" type="presOf" srcId="{C2BD1393-11F6-43F0-A082-BC676C673F5A}" destId="{0B98AEE8-5E06-4C62-9E14-8ECE7F077E0C}" srcOrd="0" destOrd="0" presId="urn:microsoft.com/office/officeart/2005/8/layout/cycle2"/>
    <dgm:cxn modelId="{3287DDCB-092A-4C21-8CBC-5ED8FBB7AB1A}" srcId="{A9EC3F2B-7309-41A6-B811-E72238C2352A}" destId="{E5AFBF73-E9EE-45FC-AF74-7A359C3EF82A}" srcOrd="3" destOrd="0" parTransId="{B55AEFA3-8707-4F7B-89E0-F63637654D23}" sibTransId="{6C1FD5CB-1DF2-48AF-823C-80689B705746}"/>
    <dgm:cxn modelId="{F84A2CD5-0D26-4CFD-80A2-41009F71C512}" srcId="{A9EC3F2B-7309-41A6-B811-E72238C2352A}" destId="{D400CD11-7580-4525-9246-675D33AE0CC7}" srcOrd="4" destOrd="0" parTransId="{0189052C-5367-41D9-96B0-8FC73EA7CB2C}" sibTransId="{A715A5BF-913F-4F73-8DEF-EADB35D64371}"/>
    <dgm:cxn modelId="{80885ADF-918B-4D31-AAD0-AE72F24DF425}" type="presOf" srcId="{38B003AD-2C99-4008-9ACA-192583A4CD3E}" destId="{7F06D0FB-1EBD-42A5-A8F2-60DA58D808A1}" srcOrd="0" destOrd="0" presId="urn:microsoft.com/office/officeart/2005/8/layout/cycle2"/>
    <dgm:cxn modelId="{A4BADBEB-EB9C-4640-A20B-581B5AA89397}" srcId="{A9EC3F2B-7309-41A6-B811-E72238C2352A}" destId="{23073FAC-5ADE-43D9-8FCC-CE5D469A6843}" srcOrd="1" destOrd="0" parTransId="{1FAF1A52-27EB-408B-A505-4A12A552684D}" sibTransId="{DCC4C9C7-DC81-4452-BD7D-DF1273083C94}"/>
    <dgm:cxn modelId="{775B34F2-5D12-4B32-96CB-09C16E8C6C9B}" type="presOf" srcId="{DCC4C9C7-DC81-4452-BD7D-DF1273083C94}" destId="{461E1697-08D9-4D89-BA68-4B6A1E0FD72F}" srcOrd="0" destOrd="0" presId="urn:microsoft.com/office/officeart/2005/8/layout/cycle2"/>
    <dgm:cxn modelId="{015443F6-3FD9-41EB-89B6-2B99052C239D}" srcId="{A9EC3F2B-7309-41A6-B811-E72238C2352A}" destId="{A534636F-F8F2-49F2-B3EC-E2A42AFE3D52}" srcOrd="5" destOrd="0" parTransId="{2F467372-77D1-42B6-97A3-5571646C8BE9}" sibTransId="{38B003AD-2C99-4008-9ACA-192583A4CD3E}"/>
    <dgm:cxn modelId="{BD7D967E-DBD6-4FA6-AF8B-4E3A90E46DA5}" type="presParOf" srcId="{E65C47D4-89DF-4824-82AB-9D904002FBF3}" destId="{0B98AEE8-5E06-4C62-9E14-8ECE7F077E0C}" srcOrd="0" destOrd="0" presId="urn:microsoft.com/office/officeart/2005/8/layout/cycle2"/>
    <dgm:cxn modelId="{8A8077C8-7CCE-4A17-9A40-EB6C65DFDA74}" type="presParOf" srcId="{E65C47D4-89DF-4824-82AB-9D904002FBF3}" destId="{0897D9A7-92D2-4163-9B74-FFFE6E6D1226}" srcOrd="1" destOrd="0" presId="urn:microsoft.com/office/officeart/2005/8/layout/cycle2"/>
    <dgm:cxn modelId="{F79E7083-0400-4D25-A27C-38D6D6B0DBD8}" type="presParOf" srcId="{0897D9A7-92D2-4163-9B74-FFFE6E6D1226}" destId="{887BFAC8-0F51-4E3A-9790-EED3202F7FBA}" srcOrd="0" destOrd="0" presId="urn:microsoft.com/office/officeart/2005/8/layout/cycle2"/>
    <dgm:cxn modelId="{F4CC8F62-412B-4A65-B28B-43A59C011269}" type="presParOf" srcId="{E65C47D4-89DF-4824-82AB-9D904002FBF3}" destId="{B44D6200-6F0F-41E7-8C56-88BD1F31036A}" srcOrd="2" destOrd="0" presId="urn:microsoft.com/office/officeart/2005/8/layout/cycle2"/>
    <dgm:cxn modelId="{4CDC09EF-5C13-4F7E-B1B9-01B8D29FC488}" type="presParOf" srcId="{E65C47D4-89DF-4824-82AB-9D904002FBF3}" destId="{461E1697-08D9-4D89-BA68-4B6A1E0FD72F}" srcOrd="3" destOrd="0" presId="urn:microsoft.com/office/officeart/2005/8/layout/cycle2"/>
    <dgm:cxn modelId="{C4F112B4-EB1F-458A-91C4-14877BF0EB5B}" type="presParOf" srcId="{461E1697-08D9-4D89-BA68-4B6A1E0FD72F}" destId="{5FAE1BF4-707C-4A15-8216-609FFD2BFDD8}" srcOrd="0" destOrd="0" presId="urn:microsoft.com/office/officeart/2005/8/layout/cycle2"/>
    <dgm:cxn modelId="{0F226B59-FD68-4A76-BBF2-A3466ADA2657}" type="presParOf" srcId="{E65C47D4-89DF-4824-82AB-9D904002FBF3}" destId="{2A8387BB-6163-486D-8187-09E065058A48}" srcOrd="4" destOrd="0" presId="urn:microsoft.com/office/officeart/2005/8/layout/cycle2"/>
    <dgm:cxn modelId="{7F2DAF0B-A77A-4A17-A053-C70EC47E1F4B}" type="presParOf" srcId="{E65C47D4-89DF-4824-82AB-9D904002FBF3}" destId="{AF9C40D4-4942-4B9B-BF53-BEAD43A87E7B}" srcOrd="5" destOrd="0" presId="urn:microsoft.com/office/officeart/2005/8/layout/cycle2"/>
    <dgm:cxn modelId="{3728E3B1-7953-41AE-8CD3-B212F1A1A9F8}" type="presParOf" srcId="{AF9C40D4-4942-4B9B-BF53-BEAD43A87E7B}" destId="{ADA5BB27-7220-41D6-BFBF-8332936E2E68}" srcOrd="0" destOrd="0" presId="urn:microsoft.com/office/officeart/2005/8/layout/cycle2"/>
    <dgm:cxn modelId="{78A8803A-C5F1-48D8-B76D-A807A68260A6}" type="presParOf" srcId="{E65C47D4-89DF-4824-82AB-9D904002FBF3}" destId="{9C0A55AB-EB64-46EB-9C32-06EFAA03E515}" srcOrd="6" destOrd="0" presId="urn:microsoft.com/office/officeart/2005/8/layout/cycle2"/>
    <dgm:cxn modelId="{C85D7048-8D30-41C4-8D57-C312CE2BDF01}" type="presParOf" srcId="{E65C47D4-89DF-4824-82AB-9D904002FBF3}" destId="{E963A6D6-58D1-4CC3-B3EC-D6A7D67E35AD}" srcOrd="7" destOrd="0" presId="urn:microsoft.com/office/officeart/2005/8/layout/cycle2"/>
    <dgm:cxn modelId="{92B9C452-B4FD-4A4B-839C-B31E0E2B48B6}" type="presParOf" srcId="{E963A6D6-58D1-4CC3-B3EC-D6A7D67E35AD}" destId="{932FC2DC-2887-449F-9854-8B3F9D389B94}" srcOrd="0" destOrd="0" presId="urn:microsoft.com/office/officeart/2005/8/layout/cycle2"/>
    <dgm:cxn modelId="{0C5BCE6A-0753-43E4-8A4E-6847E86556D2}" type="presParOf" srcId="{E65C47D4-89DF-4824-82AB-9D904002FBF3}" destId="{9406177B-EA31-4221-8E94-8E99D187C0D3}" srcOrd="8" destOrd="0" presId="urn:microsoft.com/office/officeart/2005/8/layout/cycle2"/>
    <dgm:cxn modelId="{6799F7CA-25AB-4014-A769-84D2E90C5A1B}" type="presParOf" srcId="{E65C47D4-89DF-4824-82AB-9D904002FBF3}" destId="{811E3FA3-06E3-4194-B9AF-16A586570334}" srcOrd="9" destOrd="0" presId="urn:microsoft.com/office/officeart/2005/8/layout/cycle2"/>
    <dgm:cxn modelId="{BA237E88-179F-4F5E-9B83-0AB26031ACA3}" type="presParOf" srcId="{811E3FA3-06E3-4194-B9AF-16A586570334}" destId="{0C68C0DF-8D6A-4D89-85C4-1DFE6FC735B7}" srcOrd="0" destOrd="0" presId="urn:microsoft.com/office/officeart/2005/8/layout/cycle2"/>
    <dgm:cxn modelId="{E806A76A-E620-456D-9A1C-12ED5DB435B9}" type="presParOf" srcId="{E65C47D4-89DF-4824-82AB-9D904002FBF3}" destId="{D95E680C-0458-4645-AFB9-B411D9E0B002}" srcOrd="10" destOrd="0" presId="urn:microsoft.com/office/officeart/2005/8/layout/cycle2"/>
    <dgm:cxn modelId="{56A39D50-C0EF-4F46-8D65-A0D0603CC928}" type="presParOf" srcId="{E65C47D4-89DF-4824-82AB-9D904002FBF3}" destId="{7F06D0FB-1EBD-42A5-A8F2-60DA58D808A1}" srcOrd="11" destOrd="0" presId="urn:microsoft.com/office/officeart/2005/8/layout/cycle2"/>
    <dgm:cxn modelId="{7C8913DA-616D-4383-8ADB-28C8A5B6EF3D}" type="presParOf" srcId="{7F06D0FB-1EBD-42A5-A8F2-60DA58D808A1}" destId="{1EDE85AE-1D49-44A0-BFD6-A94891BAF48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8AEE8-5E06-4C62-9E14-8ECE7F077E0C}">
      <dsp:nvSpPr>
        <dsp:cNvPr id="0" name=""/>
        <dsp:cNvSpPr/>
      </dsp:nvSpPr>
      <dsp:spPr>
        <a:xfrm>
          <a:off x="4926677" y="-159783"/>
          <a:ext cx="1559963" cy="155823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Collect the data &amp;gain the domain knowledge</a:t>
          </a:r>
        </a:p>
      </dsp:txBody>
      <dsp:txXfrm>
        <a:off x="5155128" y="68415"/>
        <a:ext cx="1103061" cy="1101838"/>
      </dsp:txXfrm>
    </dsp:sp>
    <dsp:sp modelId="{0897D9A7-92D2-4163-9B74-FFFE6E6D1226}">
      <dsp:nvSpPr>
        <dsp:cNvPr id="0" name=""/>
        <dsp:cNvSpPr/>
      </dsp:nvSpPr>
      <dsp:spPr>
        <a:xfrm rot="1800000">
          <a:off x="6413242" y="861063"/>
          <a:ext cx="106964"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415392" y="931879"/>
        <a:ext cx="74875" cy="236513"/>
      </dsp:txXfrm>
    </dsp:sp>
    <dsp:sp modelId="{B44D6200-6F0F-41E7-8C56-88BD1F31036A}">
      <dsp:nvSpPr>
        <dsp:cNvPr id="0" name=""/>
        <dsp:cNvSpPr/>
      </dsp:nvSpPr>
      <dsp:spPr>
        <a:xfrm>
          <a:off x="6438331" y="765174"/>
          <a:ext cx="1572308" cy="146095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Confirm data types and their probabilities </a:t>
          </a:r>
        </a:p>
      </dsp:txBody>
      <dsp:txXfrm>
        <a:off x="6668590" y="979126"/>
        <a:ext cx="1111790" cy="1033050"/>
      </dsp:txXfrm>
    </dsp:sp>
    <dsp:sp modelId="{461E1697-08D9-4D89-BA68-4B6A1E0FD72F}">
      <dsp:nvSpPr>
        <dsp:cNvPr id="0" name=""/>
        <dsp:cNvSpPr/>
      </dsp:nvSpPr>
      <dsp:spPr>
        <a:xfrm rot="5400000">
          <a:off x="7157446" y="2151729"/>
          <a:ext cx="134079"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177558" y="2210455"/>
        <a:ext cx="93855" cy="236513"/>
      </dsp:txXfrm>
    </dsp:sp>
    <dsp:sp modelId="{2A8387BB-6163-486D-8187-09E065058A48}">
      <dsp:nvSpPr>
        <dsp:cNvPr id="0" name=""/>
        <dsp:cNvSpPr/>
      </dsp:nvSpPr>
      <dsp:spPr>
        <a:xfrm>
          <a:off x="6440527" y="2479109"/>
          <a:ext cx="1567917" cy="153835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Measures of central tendency</a:t>
          </a:r>
        </a:p>
        <a:p>
          <a:pPr marL="0" lvl="0" indent="0" algn="ctr" defTabSz="400050">
            <a:lnSpc>
              <a:spcPct val="90000"/>
            </a:lnSpc>
            <a:spcBef>
              <a:spcPct val="0"/>
            </a:spcBef>
            <a:spcAft>
              <a:spcPct val="35000"/>
            </a:spcAft>
            <a:buNone/>
          </a:pPr>
          <a:r>
            <a:rPr lang="en-US" sz="900" kern="1200" dirty="0"/>
            <a:t>1.Mean</a:t>
          </a:r>
        </a:p>
        <a:p>
          <a:pPr marL="0" lvl="0" indent="0" algn="ctr" defTabSz="400050">
            <a:lnSpc>
              <a:spcPct val="90000"/>
            </a:lnSpc>
            <a:spcBef>
              <a:spcPct val="0"/>
            </a:spcBef>
            <a:spcAft>
              <a:spcPct val="35000"/>
            </a:spcAft>
            <a:buNone/>
          </a:pPr>
          <a:r>
            <a:rPr lang="en-US" sz="900" kern="1200" dirty="0"/>
            <a:t>2.Median</a:t>
          </a:r>
        </a:p>
        <a:p>
          <a:pPr marL="0" lvl="0" indent="0" algn="ctr" defTabSz="400050">
            <a:lnSpc>
              <a:spcPct val="90000"/>
            </a:lnSpc>
            <a:spcBef>
              <a:spcPct val="0"/>
            </a:spcBef>
            <a:spcAft>
              <a:spcPct val="35000"/>
            </a:spcAft>
            <a:buNone/>
          </a:pPr>
          <a:r>
            <a:rPr lang="en-US" sz="900" kern="1200" dirty="0"/>
            <a:t>3.Mode</a:t>
          </a:r>
        </a:p>
      </dsp:txBody>
      <dsp:txXfrm>
        <a:off x="6670143" y="2704396"/>
        <a:ext cx="1108685" cy="1087782"/>
      </dsp:txXfrm>
    </dsp:sp>
    <dsp:sp modelId="{AF9C40D4-4942-4B9B-BF53-BEAD43A87E7B}">
      <dsp:nvSpPr>
        <dsp:cNvPr id="0" name=""/>
        <dsp:cNvSpPr/>
      </dsp:nvSpPr>
      <dsp:spPr>
        <a:xfrm rot="9000000">
          <a:off x="6380372" y="3500918"/>
          <a:ext cx="130333"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416853" y="3569981"/>
        <a:ext cx="91233" cy="236513"/>
      </dsp:txXfrm>
    </dsp:sp>
    <dsp:sp modelId="{9C0A55AB-EB64-46EB-9C32-06EFAA03E515}">
      <dsp:nvSpPr>
        <dsp:cNvPr id="0" name=""/>
        <dsp:cNvSpPr/>
      </dsp:nvSpPr>
      <dsp:spPr>
        <a:xfrm>
          <a:off x="4975055" y="3412651"/>
          <a:ext cx="1463208" cy="1423906"/>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Measures of dispersion</a:t>
          </a:r>
        </a:p>
        <a:p>
          <a:pPr marL="0" lvl="0" indent="0" algn="ctr" defTabSz="400050">
            <a:lnSpc>
              <a:spcPct val="90000"/>
            </a:lnSpc>
            <a:spcBef>
              <a:spcPct val="0"/>
            </a:spcBef>
            <a:spcAft>
              <a:spcPct val="35000"/>
            </a:spcAft>
            <a:buNone/>
          </a:pPr>
          <a:r>
            <a:rPr lang="en-US" sz="900" kern="1200" dirty="0"/>
            <a:t>a)Variance </a:t>
          </a:r>
        </a:p>
        <a:p>
          <a:pPr marL="0" lvl="0" indent="0" algn="ctr" defTabSz="400050">
            <a:lnSpc>
              <a:spcPct val="90000"/>
            </a:lnSpc>
            <a:spcBef>
              <a:spcPct val="0"/>
            </a:spcBef>
            <a:spcAft>
              <a:spcPct val="35000"/>
            </a:spcAft>
            <a:buNone/>
          </a:pPr>
          <a:r>
            <a:rPr lang="en-US" sz="900" kern="1200" dirty="0"/>
            <a:t>b)</a:t>
          </a:r>
          <a:r>
            <a:rPr lang="en-US" sz="900" kern="1200" dirty="0" err="1"/>
            <a:t>Std.dev</a:t>
          </a:r>
          <a:endParaRPr lang="en-US" sz="900" kern="1200" dirty="0"/>
        </a:p>
        <a:p>
          <a:pPr marL="0" lvl="0" indent="0" algn="ctr" defTabSz="400050">
            <a:lnSpc>
              <a:spcPct val="90000"/>
            </a:lnSpc>
            <a:spcBef>
              <a:spcPct val="0"/>
            </a:spcBef>
            <a:spcAft>
              <a:spcPct val="35000"/>
            </a:spcAft>
            <a:buNone/>
          </a:pPr>
          <a:r>
            <a:rPr lang="en-US" sz="900" kern="1200" dirty="0"/>
            <a:t>c)Range</a:t>
          </a:r>
        </a:p>
      </dsp:txBody>
      <dsp:txXfrm>
        <a:off x="5189337" y="3621177"/>
        <a:ext cx="1034644" cy="1006854"/>
      </dsp:txXfrm>
    </dsp:sp>
    <dsp:sp modelId="{E963A6D6-58D1-4CC3-B3EC-D6A7D67E35AD}">
      <dsp:nvSpPr>
        <dsp:cNvPr id="0" name=""/>
        <dsp:cNvSpPr/>
      </dsp:nvSpPr>
      <dsp:spPr>
        <a:xfrm rot="12600000">
          <a:off x="4875553" y="3492765"/>
          <a:ext cx="156212"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4919278" y="3583319"/>
        <a:ext cx="109348" cy="236513"/>
      </dsp:txXfrm>
    </dsp:sp>
    <dsp:sp modelId="{9406177B-EA31-4221-8E94-8E99D187C0D3}">
      <dsp:nvSpPr>
        <dsp:cNvPr id="0" name=""/>
        <dsp:cNvSpPr/>
      </dsp:nvSpPr>
      <dsp:spPr>
        <a:xfrm>
          <a:off x="3463400" y="2498252"/>
          <a:ext cx="1450863" cy="1500070"/>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Skewness right &amp;left </a:t>
          </a:r>
          <a:r>
            <a:rPr lang="en-US" sz="900" kern="1200" dirty="0" err="1"/>
            <a:t>kutosis</a:t>
          </a:r>
          <a:endParaRPr lang="en-US" sz="900" kern="1200" dirty="0"/>
        </a:p>
        <a:p>
          <a:pPr marL="0" lvl="0" indent="0" algn="ctr" defTabSz="400050">
            <a:lnSpc>
              <a:spcPct val="90000"/>
            </a:lnSpc>
            <a:spcBef>
              <a:spcPct val="0"/>
            </a:spcBef>
            <a:spcAft>
              <a:spcPct val="35000"/>
            </a:spcAft>
            <a:buNone/>
          </a:pPr>
          <a:r>
            <a:rPr lang="en-US" sz="900" kern="1200" dirty="0"/>
            <a:t>Thinner peak</a:t>
          </a:r>
        </a:p>
        <a:p>
          <a:pPr marL="0" lvl="0" indent="0" algn="ctr" defTabSz="400050">
            <a:lnSpc>
              <a:spcPct val="90000"/>
            </a:lnSpc>
            <a:spcBef>
              <a:spcPct val="0"/>
            </a:spcBef>
            <a:spcAft>
              <a:spcPct val="35000"/>
            </a:spcAft>
            <a:buNone/>
          </a:pPr>
          <a:r>
            <a:rPr lang="en-US" sz="900" kern="1200" dirty="0"/>
            <a:t>Wider peak</a:t>
          </a:r>
        </a:p>
      </dsp:txBody>
      <dsp:txXfrm>
        <a:off x="3675874" y="2717932"/>
        <a:ext cx="1025915" cy="1060710"/>
      </dsp:txXfrm>
    </dsp:sp>
    <dsp:sp modelId="{811E3FA3-06E3-4194-B9AF-16A586570334}">
      <dsp:nvSpPr>
        <dsp:cNvPr id="0" name=""/>
        <dsp:cNvSpPr/>
      </dsp:nvSpPr>
      <dsp:spPr>
        <a:xfrm rot="16200000">
          <a:off x="4115163" y="2166328"/>
          <a:ext cx="147338"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137264" y="2267267"/>
        <a:ext cx="103137" cy="236513"/>
      </dsp:txXfrm>
    </dsp:sp>
    <dsp:sp modelId="{D95E680C-0458-4645-AFB9-B411D9E0B002}">
      <dsp:nvSpPr>
        <dsp:cNvPr id="0" name=""/>
        <dsp:cNvSpPr/>
      </dsp:nvSpPr>
      <dsp:spPr>
        <a:xfrm>
          <a:off x="3461789" y="771049"/>
          <a:ext cx="1454087" cy="1449204"/>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Graphical representation	1.Histogram</a:t>
          </a:r>
        </a:p>
        <a:p>
          <a:pPr marL="0" lvl="0" indent="0" algn="ctr" defTabSz="400050">
            <a:lnSpc>
              <a:spcPct val="90000"/>
            </a:lnSpc>
            <a:spcBef>
              <a:spcPct val="0"/>
            </a:spcBef>
            <a:spcAft>
              <a:spcPct val="35000"/>
            </a:spcAft>
            <a:buNone/>
          </a:pPr>
          <a:r>
            <a:rPr lang="en-US" sz="900" kern="1200" dirty="0"/>
            <a:t>2.Boxplot</a:t>
          </a:r>
        </a:p>
        <a:p>
          <a:pPr marL="0" lvl="0" indent="0" algn="ctr" defTabSz="400050">
            <a:lnSpc>
              <a:spcPct val="90000"/>
            </a:lnSpc>
            <a:spcBef>
              <a:spcPct val="0"/>
            </a:spcBef>
            <a:spcAft>
              <a:spcPct val="35000"/>
            </a:spcAft>
            <a:buNone/>
          </a:pPr>
          <a:r>
            <a:rPr lang="en-US" sz="900" kern="1200" dirty="0"/>
            <a:t>3.Barplot</a:t>
          </a:r>
        </a:p>
        <a:p>
          <a:pPr marL="0" lvl="0" indent="0" algn="ctr" defTabSz="400050">
            <a:lnSpc>
              <a:spcPct val="90000"/>
            </a:lnSpc>
            <a:spcBef>
              <a:spcPct val="0"/>
            </a:spcBef>
            <a:spcAft>
              <a:spcPct val="35000"/>
            </a:spcAft>
            <a:buNone/>
          </a:pPr>
          <a:r>
            <a:rPr lang="en-US" sz="900" kern="1200" dirty="0"/>
            <a:t>4.Dot plot</a:t>
          </a:r>
        </a:p>
        <a:p>
          <a:pPr marL="0" lvl="0" indent="0" algn="ctr" defTabSz="400050">
            <a:lnSpc>
              <a:spcPct val="90000"/>
            </a:lnSpc>
            <a:spcBef>
              <a:spcPct val="0"/>
            </a:spcBef>
            <a:spcAft>
              <a:spcPct val="35000"/>
            </a:spcAft>
            <a:buNone/>
          </a:pPr>
          <a:r>
            <a:rPr lang="en-US" sz="900" kern="1200" dirty="0"/>
            <a:t>5.Stem &amp;leaf</a:t>
          </a:r>
        </a:p>
      </dsp:txBody>
      <dsp:txXfrm>
        <a:off x="3674735" y="983280"/>
        <a:ext cx="1028195" cy="1024742"/>
      </dsp:txXfrm>
    </dsp:sp>
    <dsp:sp modelId="{7F06D0FB-1EBD-42A5-A8F2-60DA58D808A1}">
      <dsp:nvSpPr>
        <dsp:cNvPr id="0" name=""/>
        <dsp:cNvSpPr/>
      </dsp:nvSpPr>
      <dsp:spPr>
        <a:xfrm rot="19800000">
          <a:off x="4856143" y="875579"/>
          <a:ext cx="130612" cy="3941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858768" y="964213"/>
        <a:ext cx="91428" cy="23651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FLIGHT PRICE PREDICTION</a:t>
            </a:r>
            <a:endParaRPr lang="en-IN" dirty="0"/>
          </a:p>
        </p:txBody>
      </p:sp>
      <p:sp>
        <p:nvSpPr>
          <p:cNvPr id="3" name="Subtitle 2"/>
          <p:cNvSpPr>
            <a:spLocks noGrp="1"/>
          </p:cNvSpPr>
          <p:nvPr>
            <p:ph type="subTitle" idx="1"/>
          </p:nvPr>
        </p:nvSpPr>
        <p:spPr/>
        <p:txBody>
          <a:bodyPr/>
          <a:lstStyle/>
          <a:p>
            <a:r>
              <a:rPr lang="en-US" dirty="0"/>
              <a:t>By shailaj </a:t>
            </a:r>
            <a:r>
              <a:rPr lang="en-US" dirty="0" err="1"/>
              <a:t>joshi</a:t>
            </a:r>
            <a:endParaRPr lang="en-IN" dirty="0"/>
          </a:p>
        </p:txBody>
      </p:sp>
      <p:sp>
        <p:nvSpPr>
          <p:cNvPr id="4" name="AutoShape 2" descr="Data Analysis: The 5 Steps Process | by The thoughts Inside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43" y="3581400"/>
            <a:ext cx="4362373" cy="2451100"/>
          </a:xfrm>
          <a:prstGeom prst="rect">
            <a:avLst/>
          </a:prstGeom>
        </p:spPr>
      </p:pic>
      <p:sp>
        <p:nvSpPr>
          <p:cNvPr id="5" name="AutoShape 2" descr="Premium Vector | Airplane icon">
            <a:extLst>
              <a:ext uri="{FF2B5EF4-FFF2-40B4-BE49-F238E27FC236}">
                <a16:creationId xmlns:a16="http://schemas.microsoft.com/office/drawing/2014/main" id="{69DC9E0C-59A8-8AD2-F47E-23F1457C8A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Aeroplane Icon Images – Browse 344,799 Stock Photos, Vectors, and Video |  Adobe Stock">
            <a:extLst>
              <a:ext uri="{FF2B5EF4-FFF2-40B4-BE49-F238E27FC236}">
                <a16:creationId xmlns:a16="http://schemas.microsoft.com/office/drawing/2014/main" id="{4C8D171A-AC19-3329-17E9-848CD0CC2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0842" y="3678865"/>
            <a:ext cx="6043898" cy="225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108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missing values and outliers</a:t>
            </a:r>
            <a:endParaRPr lang="en-IN" dirty="0"/>
          </a:p>
        </p:txBody>
      </p:sp>
      <p:sp>
        <p:nvSpPr>
          <p:cNvPr id="3" name="Content Placeholder 2"/>
          <p:cNvSpPr>
            <a:spLocks noGrp="1"/>
          </p:cNvSpPr>
          <p:nvPr>
            <p:ph idx="1"/>
          </p:nvPr>
        </p:nvSpPr>
        <p:spPr>
          <a:xfrm>
            <a:off x="507302" y="2466110"/>
            <a:ext cx="11029615" cy="4297854"/>
          </a:xfrm>
        </p:spPr>
        <p:txBody>
          <a:bodyPr>
            <a:normAutofit/>
          </a:bodyPr>
          <a:lstStyle/>
          <a:p>
            <a:pPr lvl="0"/>
            <a:r>
              <a:rPr lang="en-IN" dirty="0"/>
              <a:t>. To remove the null values, for float data types we use mean of remaining data and for object data types we use mode of remaining data.</a:t>
            </a:r>
          </a:p>
          <a:p>
            <a:pPr lvl="0"/>
            <a:r>
              <a:rPr lang="en-IN" dirty="0"/>
              <a:t>Also, the object data types are encoded as then it is easy to operate on the variables.</a:t>
            </a:r>
          </a:p>
          <a:p>
            <a:pPr lvl="0"/>
            <a:r>
              <a:rPr lang="en-IN" dirty="0"/>
              <a:t>Now we need to check whether outliers are present in the data or not. For that we need to check if the z value/z score of all the factors is exceeding the range (-3,3). As we want the data to be normally distributed in the range of (-3,3) as the data be in the 99% domain. Thus, this will be the best data to work with.</a:t>
            </a:r>
          </a:p>
          <a:p>
            <a:endParaRPr lang="en-US" dirty="0"/>
          </a:p>
          <a:p>
            <a:endParaRPr lang="en-US" dirty="0"/>
          </a:p>
          <a:p>
            <a:endParaRPr lang="en-US" dirty="0"/>
          </a:p>
          <a:p>
            <a:endParaRPr lang="en-US" dirty="0"/>
          </a:p>
        </p:txBody>
      </p:sp>
      <p:pic>
        <p:nvPicPr>
          <p:cNvPr id="4" name="Picture 3" descr="What is the difference between the z-distribution and the Normal  distribution? - Quora"/>
          <p:cNvPicPr/>
          <p:nvPr/>
        </p:nvPicPr>
        <p:blipFill>
          <a:blip r:embed="rId2">
            <a:extLst>
              <a:ext uri="{28A0092B-C50C-407E-A947-70E740481C1C}">
                <a14:useLocalDpi xmlns:a14="http://schemas.microsoft.com/office/drawing/2010/main" val="0"/>
              </a:ext>
            </a:extLst>
          </a:blip>
          <a:srcRect/>
          <a:stretch>
            <a:fillRect/>
          </a:stretch>
        </p:blipFill>
        <p:spPr bwMode="auto">
          <a:xfrm>
            <a:off x="6876185" y="4887539"/>
            <a:ext cx="3371850" cy="1876425"/>
          </a:xfrm>
          <a:prstGeom prst="rect">
            <a:avLst/>
          </a:prstGeom>
          <a:noFill/>
          <a:ln>
            <a:noFill/>
          </a:ln>
        </p:spPr>
      </p:pic>
    </p:spTree>
    <p:extLst>
      <p:ext uri="{BB962C8B-B14F-4D97-AF65-F5344CB8AC3E}">
        <p14:creationId xmlns:p14="http://schemas.microsoft.com/office/powerpoint/2010/main" val="45842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Input-output relationship</a:t>
            </a:r>
            <a:endParaRPr lang="en-IN" dirty="0"/>
          </a:p>
        </p:txBody>
      </p:sp>
      <p:sp>
        <p:nvSpPr>
          <p:cNvPr id="3" name="Content Placeholder 2"/>
          <p:cNvSpPr>
            <a:spLocks noGrp="1"/>
          </p:cNvSpPr>
          <p:nvPr>
            <p:ph idx="1"/>
          </p:nvPr>
        </p:nvSpPr>
        <p:spPr>
          <a:xfrm>
            <a:off x="507302" y="1948873"/>
            <a:ext cx="10982733" cy="4815091"/>
          </a:xfrm>
        </p:spPr>
        <p:txBody>
          <a:bodyPr>
            <a:normAutofit/>
          </a:bodyPr>
          <a:lstStyle/>
          <a:p>
            <a:r>
              <a:rPr lang="en-IN" dirty="0"/>
              <a:t>Now here we know that there are 9 independent variables which are contributing to predict the dependent variable that is the Flight Price . Here the relationship is of Linear Regression.</a:t>
            </a:r>
          </a:p>
          <a:p>
            <a:r>
              <a:rPr lang="en-IN" dirty="0"/>
              <a:t>Thus, assuming they follow a linear regression model, the relationship between the input variables or independent variables and the output variable or dependent variable is:</a:t>
            </a:r>
          </a:p>
          <a:p>
            <a:endParaRPr lang="en-US" dirty="0"/>
          </a:p>
          <a:p>
            <a:endParaRPr lang="en-US" dirty="0"/>
          </a:p>
          <a:p>
            <a:r>
              <a:rPr lang="en-IN" dirty="0"/>
              <a:t>where Xi is the explanatory/9 independent variables and Yi is the dependent variable/Flight Price. f is the function, Beta is the unknown parameters and </a:t>
            </a:r>
            <a:r>
              <a:rPr lang="en-IN" dirty="0" err="1"/>
              <a:t>ei</a:t>
            </a:r>
            <a:r>
              <a:rPr lang="en-IN" dirty="0"/>
              <a:t> is the error terms.</a:t>
            </a:r>
            <a:endParaRPr lang="en-US" dirty="0"/>
          </a:p>
          <a:p>
            <a:endParaRPr lang="en-US" dirty="0"/>
          </a:p>
        </p:txBody>
      </p:sp>
      <p:pic>
        <p:nvPicPr>
          <p:cNvPr id="4" name="Picture 3"/>
          <p:cNvPicPr/>
          <p:nvPr/>
        </p:nvPicPr>
        <p:blipFill>
          <a:blip r:embed="rId2"/>
          <a:stretch>
            <a:fillRect/>
          </a:stretch>
        </p:blipFill>
        <p:spPr>
          <a:xfrm>
            <a:off x="841520" y="4356418"/>
            <a:ext cx="2676525" cy="438150"/>
          </a:xfrm>
          <a:prstGeom prst="rect">
            <a:avLst/>
          </a:prstGeom>
        </p:spPr>
      </p:pic>
    </p:spTree>
    <p:extLst>
      <p:ext uri="{BB962C8B-B14F-4D97-AF65-F5344CB8AC3E}">
        <p14:creationId xmlns:p14="http://schemas.microsoft.com/office/powerpoint/2010/main" val="203203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a:t>
            </a:r>
            <a:endParaRPr lang="en-IN" dirty="0"/>
          </a:p>
        </p:txBody>
      </p:sp>
      <p:sp>
        <p:nvSpPr>
          <p:cNvPr id="3" name="Content Placeholder 2"/>
          <p:cNvSpPr>
            <a:spLocks noGrp="1"/>
          </p:cNvSpPr>
          <p:nvPr>
            <p:ph idx="1"/>
          </p:nvPr>
        </p:nvSpPr>
        <p:spPr>
          <a:xfrm>
            <a:off x="507302" y="2466110"/>
            <a:ext cx="5730737" cy="3809999"/>
          </a:xfrm>
        </p:spPr>
        <p:txBody>
          <a:bodyPr>
            <a:normAutofit/>
          </a:bodyPr>
          <a:lstStyle/>
          <a:p>
            <a:r>
              <a:rPr lang="en-IN" dirty="0"/>
              <a:t>Correlation is a statistical term describing the degree to which two variables move in coordination with one another. If the two variables move in the same direction, then those variables are said to have a positive correlation. If they move in opposite directions, then they have a negative correlation. Here we see the below relationship</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We see that the factors affecting the Flight Price are Total Stops and Route. Also, the negative factors affecting the Flight Price is the Destination, Arrival Time, Departure Time, Duration Time.</a:t>
            </a:r>
            <a:endParaRPr lang="en-US" dirty="0"/>
          </a:p>
          <a:p>
            <a:endParaRPr lang="en-US" dirty="0"/>
          </a:p>
        </p:txBody>
      </p:sp>
      <p:sp>
        <p:nvSpPr>
          <p:cNvPr id="7" name="TextBox 6">
            <a:extLst>
              <a:ext uri="{FF2B5EF4-FFF2-40B4-BE49-F238E27FC236}">
                <a16:creationId xmlns:a16="http://schemas.microsoft.com/office/drawing/2014/main" id="{50D6951B-D42B-1DAC-1E46-AEDA6FCB4695}"/>
              </a:ext>
            </a:extLst>
          </p:cNvPr>
          <p:cNvSpPr txBox="1"/>
          <p:nvPr/>
        </p:nvSpPr>
        <p:spPr>
          <a:xfrm>
            <a:off x="6982691" y="2630229"/>
            <a:ext cx="4502728" cy="2862322"/>
          </a:xfrm>
          <a:prstGeom prst="rect">
            <a:avLst/>
          </a:prstGeom>
          <a:noFill/>
        </p:spPr>
        <p:txBody>
          <a:bodyPr wrap="square">
            <a:spAutoFit/>
          </a:bodyPr>
          <a:lstStyle/>
          <a:p>
            <a:r>
              <a:rPr lang="en-IN" dirty="0" err="1"/>
              <a:t>target_variable_price</a:t>
            </a:r>
            <a:r>
              <a:rPr lang="en-IN" dirty="0"/>
              <a:t>    1.000000</a:t>
            </a:r>
          </a:p>
          <a:p>
            <a:r>
              <a:rPr lang="en-IN" dirty="0"/>
              <a:t>total_ s                 0.422928</a:t>
            </a:r>
          </a:p>
          <a:p>
            <a:r>
              <a:rPr lang="en-IN" dirty="0"/>
              <a:t>route                    0.225330</a:t>
            </a:r>
          </a:p>
          <a:p>
            <a:r>
              <a:rPr lang="en-IN" dirty="0"/>
              <a:t>source                   0.079861</a:t>
            </a:r>
          </a:p>
          <a:p>
            <a:r>
              <a:rPr lang="en-IN" dirty="0" err="1"/>
              <a:t>airline_name</a:t>
            </a:r>
            <a:r>
              <a:rPr lang="en-IN" dirty="0"/>
              <a:t>             0.057139</a:t>
            </a:r>
          </a:p>
          <a:p>
            <a:r>
              <a:rPr lang="en-IN" dirty="0"/>
              <a:t>destination              0.018346</a:t>
            </a:r>
          </a:p>
          <a:p>
            <a:r>
              <a:rPr lang="en-IN" dirty="0" err="1"/>
              <a:t>arrival_time</a:t>
            </a:r>
            <a:r>
              <a:rPr lang="en-IN" dirty="0"/>
              <a:t>            -0.025582</a:t>
            </a:r>
          </a:p>
          <a:p>
            <a:r>
              <a:rPr lang="en-IN" dirty="0" err="1"/>
              <a:t>departure_time</a:t>
            </a:r>
            <a:r>
              <a:rPr lang="en-IN" dirty="0"/>
              <a:t>          -0.125522</a:t>
            </a:r>
          </a:p>
          <a:p>
            <a:r>
              <a:rPr lang="en-IN" dirty="0"/>
              <a:t>duration                -0.249817</a:t>
            </a:r>
          </a:p>
          <a:p>
            <a:r>
              <a:rPr lang="en-IN" dirty="0"/>
              <a:t>Name: </a:t>
            </a:r>
            <a:r>
              <a:rPr lang="en-IN" dirty="0" err="1"/>
              <a:t>target_variable_price</a:t>
            </a:r>
            <a:r>
              <a:rPr lang="en-IN" dirty="0"/>
              <a:t>, </a:t>
            </a:r>
            <a:r>
              <a:rPr lang="en-IN" dirty="0" err="1"/>
              <a:t>dtype</a:t>
            </a:r>
            <a:r>
              <a:rPr lang="en-IN" dirty="0"/>
              <a:t>: float64</a:t>
            </a:r>
          </a:p>
        </p:txBody>
      </p:sp>
    </p:spTree>
    <p:extLst>
      <p:ext uri="{BB962C8B-B14F-4D97-AF65-F5344CB8AC3E}">
        <p14:creationId xmlns:p14="http://schemas.microsoft.com/office/powerpoint/2010/main" val="88897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splitting for building model</a:t>
            </a:r>
            <a:endParaRPr lang="en-IN" dirty="0"/>
          </a:p>
        </p:txBody>
      </p:sp>
      <p:sp>
        <p:nvSpPr>
          <p:cNvPr id="3" name="Content Placeholder 2"/>
          <p:cNvSpPr>
            <a:spLocks noGrp="1"/>
          </p:cNvSpPr>
          <p:nvPr>
            <p:ph idx="1"/>
          </p:nvPr>
        </p:nvSpPr>
        <p:spPr>
          <a:xfrm>
            <a:off x="507302" y="2466110"/>
            <a:ext cx="11029615" cy="2706254"/>
          </a:xfrm>
        </p:spPr>
        <p:txBody>
          <a:bodyPr>
            <a:normAutofit/>
          </a:bodyPr>
          <a:lstStyle/>
          <a:p>
            <a:r>
              <a:rPr lang="en-IN" dirty="0"/>
              <a:t>Using the random state, we divide the training and testing data in the ratio of 0.8 and 0.2 meaning 20% of the data is the testing data and training data is 80%</a:t>
            </a:r>
          </a:p>
          <a:p>
            <a:r>
              <a:rPr lang="en-IN" dirty="0"/>
              <a:t>As the total data is of 1467 data points,</a:t>
            </a:r>
          </a:p>
          <a:p>
            <a:r>
              <a:rPr lang="en-IN" dirty="0"/>
              <a:t>Train data=1173</a:t>
            </a:r>
          </a:p>
          <a:p>
            <a:r>
              <a:rPr lang="en-IN" dirty="0"/>
              <a:t>Test data=294</a:t>
            </a:r>
          </a:p>
          <a:p>
            <a:endParaRPr lang="en-US" dirty="0"/>
          </a:p>
          <a:p>
            <a:endParaRPr lang="en-US" dirty="0"/>
          </a:p>
        </p:txBody>
      </p:sp>
      <p:pic>
        <p:nvPicPr>
          <p:cNvPr id="6" name="Picture 5" descr="Image"/>
          <p:cNvPicPr/>
          <p:nvPr/>
        </p:nvPicPr>
        <p:blipFill>
          <a:blip r:embed="rId2">
            <a:extLst>
              <a:ext uri="{28A0092B-C50C-407E-A947-70E740481C1C}">
                <a14:useLocalDpi xmlns:a14="http://schemas.microsoft.com/office/drawing/2010/main" val="0"/>
              </a:ext>
            </a:extLst>
          </a:blip>
          <a:srcRect/>
          <a:stretch>
            <a:fillRect/>
          </a:stretch>
        </p:blipFill>
        <p:spPr bwMode="auto">
          <a:xfrm>
            <a:off x="2417445" y="4365452"/>
            <a:ext cx="5731510" cy="1877060"/>
          </a:xfrm>
          <a:prstGeom prst="rect">
            <a:avLst/>
          </a:prstGeom>
          <a:noFill/>
          <a:ln>
            <a:noFill/>
          </a:ln>
        </p:spPr>
      </p:pic>
    </p:spTree>
    <p:extLst>
      <p:ext uri="{BB962C8B-B14F-4D97-AF65-F5344CB8AC3E}">
        <p14:creationId xmlns:p14="http://schemas.microsoft.com/office/powerpoint/2010/main" val="117712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OUTPUT</a:t>
            </a:r>
            <a:endParaRPr lang="en-IN" dirty="0"/>
          </a:p>
        </p:txBody>
      </p:sp>
      <p:sp>
        <p:nvSpPr>
          <p:cNvPr id="3" name="Content Placeholder 2"/>
          <p:cNvSpPr>
            <a:spLocks noGrp="1"/>
          </p:cNvSpPr>
          <p:nvPr>
            <p:ph idx="1"/>
          </p:nvPr>
        </p:nvSpPr>
        <p:spPr>
          <a:xfrm>
            <a:off x="507303" y="2466109"/>
            <a:ext cx="5731510" cy="3916217"/>
          </a:xfrm>
        </p:spPr>
        <p:txBody>
          <a:bodyPr>
            <a:normAutofit/>
          </a:bodyPr>
          <a:lstStyle/>
          <a:p>
            <a:r>
              <a:rPr lang="en-IN" dirty="0"/>
              <a:t>Here we see that our data points are in line with the blue line which is the ideal line or slope of the linear regression equation. Thus, this shows that the model is perfectly fitted, neither under fitted nor over fitted.</a:t>
            </a:r>
          </a:p>
          <a:p>
            <a:r>
              <a:rPr lang="en-IN" dirty="0"/>
              <a:t>Here the model accuracy is almost the same to 80% but the cross-validation score is increased to 60% % which is less than the model accuracy which means that the model is over fitted or the data points are less and we need more to get better cv score</a:t>
            </a:r>
          </a:p>
          <a:p>
            <a:endParaRPr lang="en-US" dirty="0"/>
          </a:p>
          <a:p>
            <a:endParaRPr lang="en-US" dirty="0"/>
          </a:p>
        </p:txBody>
      </p:sp>
      <p:pic>
        <p:nvPicPr>
          <p:cNvPr id="6" name="Picture 5">
            <a:extLst>
              <a:ext uri="{FF2B5EF4-FFF2-40B4-BE49-F238E27FC236}">
                <a16:creationId xmlns:a16="http://schemas.microsoft.com/office/drawing/2014/main" id="{1331D25E-4D33-9A27-4F20-E98DE0087A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13" y="2105892"/>
            <a:ext cx="5731510" cy="4276434"/>
          </a:xfrm>
          <a:prstGeom prst="rect">
            <a:avLst/>
          </a:prstGeom>
          <a:noFill/>
          <a:ln>
            <a:noFill/>
          </a:ln>
        </p:spPr>
      </p:pic>
    </p:spTree>
    <p:extLst>
      <p:ext uri="{BB962C8B-B14F-4D97-AF65-F5344CB8AC3E}">
        <p14:creationId xmlns:p14="http://schemas.microsoft.com/office/powerpoint/2010/main" val="1551871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581192" y="2180496"/>
            <a:ext cx="11029615" cy="4506631"/>
          </a:xfrm>
        </p:spPr>
        <p:txBody>
          <a:bodyPr>
            <a:normAutofit lnSpcReduction="10000"/>
          </a:bodyPr>
          <a:lstStyle/>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did Exploratory information Investigation on the highlights of this dataset and saw how each include is distributed.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dissected each variable to check in the event that information is cleaned and ordinarily distributed. We cleaned the information and evacuated NA values. We tried to find the correlation and based on the outcomes, we accepted whether or not there's a relation between the Price of the flight and the other factors, we see that the positive factors affecting the Flight Price are Total Stops and Route, But the most important positively affecting factor is Total Stops as it with increase in the stops, Flight price is increasing. Also, the negative factors affecting the Flight price are Duration, Departure time, arrival time. We used the linear regression model to predict the Flight price .</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got a model with an 80% accuracy which is good. Just a disadvantage that the data available to train the model is biased as the data is scraped from one particular website- skyscanner.com. Data quality can be improved. The more accurate the data the better the model will be trained.</a:t>
            </a:r>
            <a:endParaRPr lang="en-IN" sz="1800" dirty="0">
              <a:solidFill>
                <a:srgbClr val="000000"/>
              </a:solidFill>
              <a:effectLst/>
              <a:latin typeface="Times New Roman" panose="02020603050405020304" pitchFamily="18"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This model can be used people travelling to understand how exactly the prices vary with the variables. They can accordingly plan there journey with the received data . Further, the model will be a good </a:t>
            </a:r>
            <a:endParaRPr lang="en-IN" dirty="0"/>
          </a:p>
        </p:txBody>
      </p:sp>
    </p:spTree>
    <p:extLst>
      <p:ext uri="{BB962C8B-B14F-4D97-AF65-F5344CB8AC3E}">
        <p14:creationId xmlns:p14="http://schemas.microsoft.com/office/powerpoint/2010/main" val="7969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a:xfrm>
            <a:off x="581192" y="2180496"/>
            <a:ext cx="11029616" cy="4677504"/>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 This project contains two phase-  </a:t>
            </a:r>
          </a:p>
          <a:p>
            <a:pPr>
              <a:lnSpc>
                <a:spcPct val="107000"/>
              </a:lnSpc>
              <a:spcAft>
                <a:spcPts val="8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Data Collection Phase :</a:t>
            </a:r>
            <a:r>
              <a:rPr lang="en-IN" sz="1800" dirty="0">
                <a:effectLst/>
                <a:latin typeface="Calibri" panose="020F0502020204030204" pitchFamily="34" charset="0"/>
                <a:ea typeface="Calibri" panose="020F0502020204030204" pitchFamily="34" charset="0"/>
                <a:cs typeface="Times New Roman" panose="02020603050405020304" pitchFamily="18" charset="0"/>
              </a:rPr>
              <a:t>You have to scrape at least 1500 rows of data. You can scrape more data as well, it’s up to you, More the data better the model. In this section you have to scrape the data of flights from different websites (yatra.com, skyscanner.com, official websites of airlines, etc). </a:t>
            </a:r>
          </a:p>
          <a:p>
            <a:pPr>
              <a:lnSpc>
                <a:spcPct val="107000"/>
              </a:lnSpc>
              <a:spcAft>
                <a:spcPts val="8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Data Analysis Phase: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After cleaning the data, you have to do some analysis on the data. Do airfares change frequently? Do they move in small increments or in large jumps? Do they tend to go up or down over time? What is the best time to buy so that the consumer can save the most by taking the least risk? Does price increase as we get near to departure date? Is Indigo cheaper than Jet Airways? Are morning flights expensive?</a:t>
            </a:r>
          </a:p>
          <a:p>
            <a:endParaRPr lang="en-IN" dirty="0"/>
          </a:p>
        </p:txBody>
      </p:sp>
    </p:spTree>
    <p:extLst>
      <p:ext uri="{BB962C8B-B14F-4D97-AF65-F5344CB8AC3E}">
        <p14:creationId xmlns:p14="http://schemas.microsoft.com/office/powerpoint/2010/main" val="225084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en-IN" dirty="0"/>
          </a:p>
        </p:txBody>
      </p:sp>
      <p:sp>
        <p:nvSpPr>
          <p:cNvPr id="3" name="Content Placeholder 2"/>
          <p:cNvSpPr>
            <a:spLocks noGrp="1"/>
          </p:cNvSpPr>
          <p:nvPr>
            <p:ph idx="1"/>
          </p:nvPr>
        </p:nvSpPr>
        <p:spPr/>
        <p:txBody>
          <a:bodyPr/>
          <a:lstStyle/>
          <a:p>
            <a:r>
              <a:rPr lang="en-US" dirty="0">
                <a:latin typeface="Calibri" panose="020F0502020204030204" pitchFamily="34" charset="0"/>
                <a:cs typeface="Times New Roman" panose="02020603050405020304" pitchFamily="18" charset="0"/>
              </a:rPr>
              <a:t>Assuming that the responses we have is our complete dataset and based on the prices of the flights which we scraped from different websites like skyscraper., MakeMyTrip.</a:t>
            </a:r>
          </a:p>
          <a:p>
            <a:r>
              <a:rPr lang="en-US" dirty="0">
                <a:latin typeface="Calibri" panose="020F0502020204030204" pitchFamily="34" charset="0"/>
                <a:cs typeface="Times New Roman" panose="02020603050405020304" pitchFamily="18" charset="0"/>
              </a:rPr>
              <a:t>Considering that the factors </a:t>
            </a:r>
            <a:r>
              <a:rPr lang="en-IN" dirty="0">
                <a:latin typeface="Calibri" panose="020F0502020204030204" pitchFamily="34" charset="0"/>
                <a:cs typeface="Times New Roman" panose="02020603050405020304" pitchFamily="18" charset="0"/>
              </a:rPr>
              <a:t>such as airline name, date of journey, </a:t>
            </a:r>
            <a:r>
              <a:rPr lang="en-IN" sz="1800" dirty="0">
                <a:effectLst/>
                <a:latin typeface="Calibri" panose="020F0502020204030204" pitchFamily="34" charset="0"/>
                <a:ea typeface="Calibri" panose="020F0502020204030204" pitchFamily="34" charset="0"/>
                <a:cs typeface="Times New Roman" panose="02020603050405020304" pitchFamily="18" charset="0"/>
              </a:rPr>
              <a:t>source, destination, route, departure time, arrival time, duration, total stops and the target variable price are enough to predict the flight price and also these factors are responsible to predict the correct price.</a:t>
            </a:r>
            <a:endParaRPr lang="en-IN" dirty="0"/>
          </a:p>
        </p:txBody>
      </p:sp>
    </p:spTree>
    <p:extLst>
      <p:ext uri="{BB962C8B-B14F-4D97-AF65-F5344CB8AC3E}">
        <p14:creationId xmlns:p14="http://schemas.microsoft.com/office/powerpoint/2010/main" val="666615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For EDA(Exploratory Data Analysis)</a:t>
            </a:r>
            <a:endParaRPr lang="en-IN" dirty="0"/>
          </a:p>
        </p:txBody>
      </p:sp>
      <p:graphicFrame>
        <p:nvGraphicFramePr>
          <p:cNvPr id="5" name="Content Placeholder 4"/>
          <p:cNvGraphicFramePr>
            <a:graphicFrameLocks noGrp="1"/>
          </p:cNvGraphicFramePr>
          <p:nvPr>
            <p:ph idx="1"/>
          </p:nvPr>
        </p:nvGraphicFramePr>
        <p:xfrm>
          <a:off x="0" y="2005733"/>
          <a:ext cx="11472430" cy="4676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10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endParaRPr lang="en-IN" dirty="0"/>
          </a:p>
        </p:txBody>
      </p:sp>
      <p:sp>
        <p:nvSpPr>
          <p:cNvPr id="3" name="Content Placeholder 2"/>
          <p:cNvSpPr>
            <a:spLocks noGrp="1"/>
          </p:cNvSpPr>
          <p:nvPr>
            <p:ph idx="1"/>
          </p:nvPr>
        </p:nvSpPr>
        <p:spPr>
          <a:xfrm>
            <a:off x="313338" y="2092037"/>
            <a:ext cx="6891025" cy="5514109"/>
          </a:xfrm>
        </p:spPr>
        <p:txBody>
          <a:bodyPr>
            <a:normAutofit/>
          </a:bodyPr>
          <a:lstStyle/>
          <a:p>
            <a:r>
              <a:rPr lang="en-US" dirty="0"/>
              <a:t>We have collected the data and gained domain knowledge by understanding the audience and problem statement.</a:t>
            </a:r>
          </a:p>
          <a:p>
            <a:r>
              <a:rPr lang="en-US" dirty="0"/>
              <a:t>All the data types are of object type except total stops and target variable price which is of integer.</a:t>
            </a:r>
          </a:p>
          <a:p>
            <a:r>
              <a:rPr lang="en-US" dirty="0"/>
              <a:t>As the data type of all factors is object, thus we could only find mode and the frequency of the most occurring option in the answers of the questions asked.</a:t>
            </a:r>
          </a:p>
          <a:p>
            <a:r>
              <a:rPr lang="en-US" dirty="0"/>
              <a:t>As data is not continuous thus we could not find standard deviation or variance but yes we could depict the range in which audience responses are falling.</a:t>
            </a:r>
          </a:p>
          <a:p>
            <a:r>
              <a:rPr lang="en-US" dirty="0"/>
              <a:t>As data is not continuous thus we could not find skewness, we could find correlation by encoding the object data type</a:t>
            </a:r>
          </a:p>
          <a:p>
            <a:r>
              <a:rPr lang="en-US" dirty="0"/>
              <a:t>Then we used histogram to depict the graphical representation.</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A4F3CF4A-C72B-0503-6817-BC760E0B7490}"/>
              </a:ext>
            </a:extLst>
          </p:cNvPr>
          <p:cNvSpPr txBox="1"/>
          <p:nvPr/>
        </p:nvSpPr>
        <p:spPr>
          <a:xfrm>
            <a:off x="7744690" y="2466110"/>
            <a:ext cx="3380510" cy="3139321"/>
          </a:xfrm>
          <a:prstGeom prst="rect">
            <a:avLst/>
          </a:prstGeom>
          <a:noFill/>
        </p:spPr>
        <p:txBody>
          <a:bodyPr wrap="square">
            <a:spAutoFit/>
          </a:bodyPr>
          <a:lstStyle/>
          <a:p>
            <a:r>
              <a:rPr lang="en-IN" dirty="0" err="1"/>
              <a:t>airline_name</a:t>
            </a:r>
            <a:r>
              <a:rPr lang="en-IN" dirty="0"/>
              <a:t>             object</a:t>
            </a:r>
          </a:p>
          <a:p>
            <a:r>
              <a:rPr lang="en-IN" dirty="0"/>
              <a:t>source                   object</a:t>
            </a:r>
          </a:p>
          <a:p>
            <a:r>
              <a:rPr lang="en-IN" dirty="0"/>
              <a:t>destination              object</a:t>
            </a:r>
          </a:p>
          <a:p>
            <a:r>
              <a:rPr lang="en-IN" dirty="0" err="1"/>
              <a:t>date_of_journey</a:t>
            </a:r>
            <a:r>
              <a:rPr lang="en-IN" dirty="0"/>
              <a:t>          object</a:t>
            </a:r>
          </a:p>
          <a:p>
            <a:r>
              <a:rPr lang="en-IN" dirty="0" err="1"/>
              <a:t>departure_time</a:t>
            </a:r>
            <a:r>
              <a:rPr lang="en-IN" dirty="0"/>
              <a:t>           object</a:t>
            </a:r>
          </a:p>
          <a:p>
            <a:r>
              <a:rPr lang="en-IN" dirty="0" err="1"/>
              <a:t>arrival_time</a:t>
            </a:r>
            <a:r>
              <a:rPr lang="en-IN" dirty="0"/>
              <a:t>             object</a:t>
            </a:r>
          </a:p>
          <a:p>
            <a:r>
              <a:rPr lang="en-IN" dirty="0"/>
              <a:t>duration                 object</a:t>
            </a:r>
          </a:p>
          <a:p>
            <a:r>
              <a:rPr lang="en-IN" dirty="0"/>
              <a:t>total_ s                  int64</a:t>
            </a:r>
          </a:p>
          <a:p>
            <a:r>
              <a:rPr lang="en-IN" dirty="0"/>
              <a:t>route                    object</a:t>
            </a:r>
          </a:p>
          <a:p>
            <a:r>
              <a:rPr lang="en-IN" dirty="0" err="1"/>
              <a:t>target_variable_price</a:t>
            </a:r>
            <a:r>
              <a:rPr lang="en-IN" dirty="0"/>
              <a:t>     int64</a:t>
            </a:r>
          </a:p>
          <a:p>
            <a:r>
              <a:rPr lang="en-IN" dirty="0" err="1"/>
              <a:t>dtype</a:t>
            </a:r>
            <a:r>
              <a:rPr lang="en-IN" dirty="0"/>
              <a:t>: object</a:t>
            </a:r>
          </a:p>
        </p:txBody>
      </p:sp>
    </p:spTree>
    <p:extLst>
      <p:ext uri="{BB962C8B-B14F-4D97-AF65-F5344CB8AC3E}">
        <p14:creationId xmlns:p14="http://schemas.microsoft.com/office/powerpoint/2010/main" val="221906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AIRLINES TAKEN</a:t>
            </a:r>
            <a:endParaRPr lang="en-IN" dirty="0"/>
          </a:p>
        </p:txBody>
      </p:sp>
      <p:pic>
        <p:nvPicPr>
          <p:cNvPr id="8" name="Content Placeholder 7">
            <a:extLst>
              <a:ext uri="{FF2B5EF4-FFF2-40B4-BE49-F238E27FC236}">
                <a16:creationId xmlns:a16="http://schemas.microsoft.com/office/drawing/2014/main" id="{F7F8B55A-3E31-941F-E473-AEF8D5B40A73}"/>
              </a:ext>
            </a:extLst>
          </p:cNvPr>
          <p:cNvPicPr>
            <a:picLocks noGrp="1" noChangeAspect="1"/>
          </p:cNvPicPr>
          <p:nvPr>
            <p:ph idx="1"/>
          </p:nvPr>
        </p:nvPicPr>
        <p:blipFill>
          <a:blip r:embed="rId2"/>
          <a:stretch>
            <a:fillRect/>
          </a:stretch>
        </p:blipFill>
        <p:spPr>
          <a:xfrm>
            <a:off x="2105892" y="1992708"/>
            <a:ext cx="7689272" cy="4669582"/>
          </a:xfrm>
        </p:spPr>
      </p:pic>
    </p:spTree>
    <p:extLst>
      <p:ext uri="{BB962C8B-B14F-4D97-AF65-F5344CB8AC3E}">
        <p14:creationId xmlns:p14="http://schemas.microsoft.com/office/powerpoint/2010/main" val="211088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SOURCE</a:t>
            </a:r>
            <a:endParaRPr lang="en-IN" dirty="0"/>
          </a:p>
        </p:txBody>
      </p:sp>
      <p:pic>
        <p:nvPicPr>
          <p:cNvPr id="2050" name="Picture 2">
            <a:extLst>
              <a:ext uri="{FF2B5EF4-FFF2-40B4-BE49-F238E27FC236}">
                <a16:creationId xmlns:a16="http://schemas.microsoft.com/office/drawing/2014/main" id="{E715B5D1-33CE-B29E-4BE4-B4BCAB157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86" y="2238445"/>
            <a:ext cx="10866583" cy="441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31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DESTINATION</a:t>
            </a:r>
            <a:endParaRPr lang="en-IN" dirty="0"/>
          </a:p>
        </p:txBody>
      </p:sp>
      <p:pic>
        <p:nvPicPr>
          <p:cNvPr id="3074" name="Picture 2">
            <a:extLst>
              <a:ext uri="{FF2B5EF4-FFF2-40B4-BE49-F238E27FC236}">
                <a16:creationId xmlns:a16="http://schemas.microsoft.com/office/drawing/2014/main" id="{134406A6-5061-8819-CE9C-8E6E947E8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31" y="2075550"/>
            <a:ext cx="11463859" cy="466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9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 TOTAL NO OF STOPS</a:t>
            </a:r>
            <a:endParaRPr lang="en-IN" dirty="0"/>
          </a:p>
        </p:txBody>
      </p:sp>
      <p:graphicFrame>
        <p:nvGraphicFramePr>
          <p:cNvPr id="4" name="Chart 3"/>
          <p:cNvGraphicFramePr>
            <a:graphicFrameLocks/>
          </p:cNvGraphicFramePr>
          <p:nvPr/>
        </p:nvGraphicFramePr>
        <p:xfrm>
          <a:off x="6607608" y="1967346"/>
          <a:ext cx="5482791" cy="4562763"/>
        </p:xfrm>
        <a:graphic>
          <a:graphicData uri="http://schemas.openxmlformats.org/drawingml/2006/chart">
            <c:chart xmlns:c="http://schemas.openxmlformats.org/drawingml/2006/chart" xmlns:r="http://schemas.openxmlformats.org/officeDocument/2006/relationships" r:id="rId2"/>
          </a:graphicData>
        </a:graphic>
      </p:graphicFrame>
      <p:pic>
        <p:nvPicPr>
          <p:cNvPr id="4098" name="Picture 2">
            <a:extLst>
              <a:ext uri="{FF2B5EF4-FFF2-40B4-BE49-F238E27FC236}">
                <a16:creationId xmlns:a16="http://schemas.microsoft.com/office/drawing/2014/main" id="{B0D2D909-0604-F097-22DD-1843C3C12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71" y="2052482"/>
            <a:ext cx="11338337" cy="4609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1763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239</TotalTime>
  <Words>1409</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Times New Roman</vt:lpstr>
      <vt:lpstr>Wingdings 2</vt:lpstr>
      <vt:lpstr>Dividend</vt:lpstr>
      <vt:lpstr>FLIGHT PRICE PREDICTION</vt:lpstr>
      <vt:lpstr>PROBLEM STATEMENT</vt:lpstr>
      <vt:lpstr>ASSUMPTIONS</vt:lpstr>
      <vt:lpstr>Steps For EDA(Exploratory Data Analysis)</vt:lpstr>
      <vt:lpstr>EDA</vt:lpstr>
      <vt:lpstr>DIFFERENT AIRLINES TAKEN</vt:lpstr>
      <vt:lpstr>Data visualization- SOURCE</vt:lpstr>
      <vt:lpstr>Data visualization- DESTINATION</vt:lpstr>
      <vt:lpstr>Data visualization- TOTAL NO OF STOPS</vt:lpstr>
      <vt:lpstr>HANDLING missing values and outliers</vt:lpstr>
      <vt:lpstr>Data Input-output relationship</vt:lpstr>
      <vt:lpstr>CORRELATION</vt:lpstr>
      <vt:lpstr>Data splitting for building model</vt:lpstr>
      <vt:lpstr>MODEL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Ayushi Agrawal     /RIB_DEPT/IBANK/BKC</dc:creator>
  <cp:lastModifiedBy>AYUSHI</cp:lastModifiedBy>
  <cp:revision>34</cp:revision>
  <dcterms:created xsi:type="dcterms:W3CDTF">2022-02-11T13:28:19Z</dcterms:created>
  <dcterms:modified xsi:type="dcterms:W3CDTF">2022-06-11T06:37:36Z</dcterms:modified>
</cp:coreProperties>
</file>