
<file path=[Content_Types].xml><?xml version="1.0" encoding="utf-8"?>
<Types xmlns="http://schemas.openxmlformats.org/package/2006/content-types">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1" r:id="rId5"/>
    <p:sldId id="271" r:id="rId6"/>
    <p:sldId id="274" r:id="rId7"/>
    <p:sldId id="275" r:id="rId8"/>
    <p:sldId id="276" r:id="rId9"/>
    <p:sldId id="278" r:id="rId10"/>
    <p:sldId id="279" r:id="rId11"/>
    <p:sldId id="27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EC3F2B-7309-41A6-B811-E72238C2352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C2BD1393-11F6-43F0-A082-BC676C673F5A}">
      <dgm:prSet phldrT="[Text]" custT="1"/>
      <dgm:spPr/>
      <dgm:t>
        <a:bodyPr/>
        <a:lstStyle/>
        <a:p>
          <a:r>
            <a:rPr lang="en-US" sz="1050" dirty="0" smtClean="0"/>
            <a:t>Collect the data &amp;gain the domain knowledge</a:t>
          </a:r>
          <a:endParaRPr lang="en-US" sz="1050" dirty="0"/>
        </a:p>
      </dgm:t>
    </dgm:pt>
    <dgm:pt modelId="{7FF15694-172C-4DFC-BED4-FAF495CCD023}" type="parTrans" cxnId="{843D0CB1-1984-4D06-9F53-EE84D86C5485}">
      <dgm:prSet/>
      <dgm:spPr/>
      <dgm:t>
        <a:bodyPr/>
        <a:lstStyle/>
        <a:p>
          <a:endParaRPr lang="en-US"/>
        </a:p>
      </dgm:t>
    </dgm:pt>
    <dgm:pt modelId="{59B6DB85-DA62-4A7D-9773-054B76B1CA8F}" type="sibTrans" cxnId="{843D0CB1-1984-4D06-9F53-EE84D86C5485}">
      <dgm:prSet/>
      <dgm:spPr/>
      <dgm:t>
        <a:bodyPr/>
        <a:lstStyle/>
        <a:p>
          <a:endParaRPr lang="en-US"/>
        </a:p>
      </dgm:t>
    </dgm:pt>
    <dgm:pt modelId="{23073FAC-5ADE-43D9-8FCC-CE5D469A6843}">
      <dgm:prSet phldrT="[Text]" custT="1"/>
      <dgm:spPr/>
      <dgm:t>
        <a:bodyPr/>
        <a:lstStyle/>
        <a:p>
          <a:r>
            <a:rPr lang="en-US" sz="900" dirty="0" smtClean="0"/>
            <a:t>Confirm data types and their probabilities </a:t>
          </a:r>
          <a:endParaRPr lang="en-US" sz="900" dirty="0"/>
        </a:p>
      </dgm:t>
    </dgm:pt>
    <dgm:pt modelId="{1FAF1A52-27EB-408B-A505-4A12A552684D}" type="parTrans" cxnId="{A4BADBEB-EB9C-4640-A20B-581B5AA89397}">
      <dgm:prSet/>
      <dgm:spPr/>
      <dgm:t>
        <a:bodyPr/>
        <a:lstStyle/>
        <a:p>
          <a:endParaRPr lang="en-US"/>
        </a:p>
      </dgm:t>
    </dgm:pt>
    <dgm:pt modelId="{DCC4C9C7-DC81-4452-BD7D-DF1273083C94}" type="sibTrans" cxnId="{A4BADBEB-EB9C-4640-A20B-581B5AA89397}">
      <dgm:prSet/>
      <dgm:spPr/>
      <dgm:t>
        <a:bodyPr/>
        <a:lstStyle/>
        <a:p>
          <a:endParaRPr lang="en-US"/>
        </a:p>
      </dgm:t>
    </dgm:pt>
    <dgm:pt modelId="{E5AFBF73-E9EE-45FC-AF74-7A359C3EF82A}">
      <dgm:prSet phldrT="[Text]" custT="1"/>
      <dgm:spPr/>
      <dgm:t>
        <a:bodyPr/>
        <a:lstStyle/>
        <a:p>
          <a:r>
            <a:rPr lang="en-US" sz="900" dirty="0" smtClean="0"/>
            <a:t>Measures of dispersion</a:t>
          </a:r>
        </a:p>
        <a:p>
          <a:r>
            <a:rPr lang="en-US" sz="900" dirty="0" smtClean="0"/>
            <a:t>a)Variance </a:t>
          </a:r>
        </a:p>
        <a:p>
          <a:r>
            <a:rPr lang="en-US" sz="900" dirty="0" smtClean="0"/>
            <a:t>b)</a:t>
          </a:r>
          <a:r>
            <a:rPr lang="en-US" sz="900" dirty="0" err="1" smtClean="0"/>
            <a:t>Std.dev</a:t>
          </a:r>
          <a:endParaRPr lang="en-US" sz="900" dirty="0" smtClean="0"/>
        </a:p>
        <a:p>
          <a:r>
            <a:rPr lang="en-US" sz="900" dirty="0" smtClean="0"/>
            <a:t>c)Range</a:t>
          </a:r>
        </a:p>
      </dgm:t>
    </dgm:pt>
    <dgm:pt modelId="{B55AEFA3-8707-4F7B-89E0-F63637654D23}" type="parTrans" cxnId="{3287DDCB-092A-4C21-8CBC-5ED8FBB7AB1A}">
      <dgm:prSet/>
      <dgm:spPr/>
      <dgm:t>
        <a:bodyPr/>
        <a:lstStyle/>
        <a:p>
          <a:endParaRPr lang="en-US"/>
        </a:p>
      </dgm:t>
    </dgm:pt>
    <dgm:pt modelId="{6C1FD5CB-1DF2-48AF-823C-80689B705746}" type="sibTrans" cxnId="{3287DDCB-092A-4C21-8CBC-5ED8FBB7AB1A}">
      <dgm:prSet/>
      <dgm:spPr/>
      <dgm:t>
        <a:bodyPr/>
        <a:lstStyle/>
        <a:p>
          <a:endParaRPr lang="en-US"/>
        </a:p>
      </dgm:t>
    </dgm:pt>
    <dgm:pt modelId="{D400CD11-7580-4525-9246-675D33AE0CC7}">
      <dgm:prSet phldrT="[Text]" custT="1"/>
      <dgm:spPr/>
      <dgm:t>
        <a:bodyPr/>
        <a:lstStyle/>
        <a:p>
          <a:r>
            <a:rPr lang="en-US" sz="900" dirty="0" smtClean="0"/>
            <a:t>Skewness right &amp;left </a:t>
          </a:r>
          <a:r>
            <a:rPr lang="en-US" sz="900" dirty="0" err="1" smtClean="0"/>
            <a:t>kutosis</a:t>
          </a:r>
          <a:endParaRPr lang="en-US" sz="900" dirty="0" smtClean="0"/>
        </a:p>
        <a:p>
          <a:r>
            <a:rPr lang="en-US" sz="900" dirty="0" smtClean="0"/>
            <a:t>Thinner peak</a:t>
          </a:r>
        </a:p>
        <a:p>
          <a:r>
            <a:rPr lang="en-US" sz="900" dirty="0" smtClean="0"/>
            <a:t>Wider peak</a:t>
          </a:r>
          <a:endParaRPr lang="en-US" sz="900" dirty="0"/>
        </a:p>
      </dgm:t>
    </dgm:pt>
    <dgm:pt modelId="{0189052C-5367-41D9-96B0-8FC73EA7CB2C}" type="parTrans" cxnId="{F84A2CD5-0D26-4CFD-80A2-41009F71C512}">
      <dgm:prSet/>
      <dgm:spPr/>
      <dgm:t>
        <a:bodyPr/>
        <a:lstStyle/>
        <a:p>
          <a:endParaRPr lang="en-US"/>
        </a:p>
      </dgm:t>
    </dgm:pt>
    <dgm:pt modelId="{A715A5BF-913F-4F73-8DEF-EADB35D64371}" type="sibTrans" cxnId="{F84A2CD5-0D26-4CFD-80A2-41009F71C512}">
      <dgm:prSet/>
      <dgm:spPr/>
      <dgm:t>
        <a:bodyPr/>
        <a:lstStyle/>
        <a:p>
          <a:endParaRPr lang="en-US"/>
        </a:p>
      </dgm:t>
    </dgm:pt>
    <dgm:pt modelId="{A534636F-F8F2-49F2-B3EC-E2A42AFE3D52}">
      <dgm:prSet phldrT="[Text]" custT="1"/>
      <dgm:spPr/>
      <dgm:t>
        <a:bodyPr/>
        <a:lstStyle/>
        <a:p>
          <a:r>
            <a:rPr lang="en-US" sz="900" dirty="0" smtClean="0"/>
            <a:t>Graphical representation	1.Histogram</a:t>
          </a:r>
        </a:p>
        <a:p>
          <a:r>
            <a:rPr lang="en-US" sz="900" dirty="0" smtClean="0"/>
            <a:t>2.Boxplot</a:t>
          </a:r>
        </a:p>
        <a:p>
          <a:r>
            <a:rPr lang="en-US" sz="900" dirty="0" smtClean="0"/>
            <a:t>3.Barplot</a:t>
          </a:r>
        </a:p>
        <a:p>
          <a:r>
            <a:rPr lang="en-US" sz="900" dirty="0" smtClean="0"/>
            <a:t>4.Dot plot</a:t>
          </a:r>
        </a:p>
        <a:p>
          <a:r>
            <a:rPr lang="en-US" sz="900" dirty="0" smtClean="0"/>
            <a:t>5.Stem &amp;leaf</a:t>
          </a:r>
          <a:endParaRPr lang="en-US" sz="900" dirty="0"/>
        </a:p>
      </dgm:t>
    </dgm:pt>
    <dgm:pt modelId="{2F467372-77D1-42B6-97A3-5571646C8BE9}" type="parTrans" cxnId="{015443F6-3FD9-41EB-89B6-2B99052C239D}">
      <dgm:prSet/>
      <dgm:spPr/>
      <dgm:t>
        <a:bodyPr/>
        <a:lstStyle/>
        <a:p>
          <a:endParaRPr lang="en-US"/>
        </a:p>
      </dgm:t>
    </dgm:pt>
    <dgm:pt modelId="{38B003AD-2C99-4008-9ACA-192583A4CD3E}" type="sibTrans" cxnId="{015443F6-3FD9-41EB-89B6-2B99052C239D}">
      <dgm:prSet/>
      <dgm:spPr/>
      <dgm:t>
        <a:bodyPr/>
        <a:lstStyle/>
        <a:p>
          <a:endParaRPr lang="en-US"/>
        </a:p>
      </dgm:t>
    </dgm:pt>
    <dgm:pt modelId="{5D9EEC2E-AB0E-40A1-B20A-858D8A98FD27}">
      <dgm:prSet phldrT="[Text]" custT="1"/>
      <dgm:spPr/>
      <dgm:t>
        <a:bodyPr/>
        <a:lstStyle/>
        <a:p>
          <a:r>
            <a:rPr lang="en-US" sz="900" dirty="0" smtClean="0"/>
            <a:t>Measures of central tendency</a:t>
          </a:r>
        </a:p>
        <a:p>
          <a:r>
            <a:rPr lang="en-US" sz="900" dirty="0" smtClean="0"/>
            <a:t>1.Mean</a:t>
          </a:r>
        </a:p>
        <a:p>
          <a:r>
            <a:rPr lang="en-US" sz="900" dirty="0" smtClean="0"/>
            <a:t>2.Median</a:t>
          </a:r>
        </a:p>
        <a:p>
          <a:r>
            <a:rPr lang="en-US" sz="900" dirty="0" smtClean="0"/>
            <a:t>3.Mode</a:t>
          </a:r>
        </a:p>
      </dgm:t>
    </dgm:pt>
    <dgm:pt modelId="{063BEF31-5B1B-45D3-A140-3A891E000E92}" type="parTrans" cxnId="{E01B7898-8DC1-40BA-A7B3-161C37EE0C04}">
      <dgm:prSet/>
      <dgm:spPr/>
      <dgm:t>
        <a:bodyPr/>
        <a:lstStyle/>
        <a:p>
          <a:endParaRPr lang="en-US"/>
        </a:p>
      </dgm:t>
    </dgm:pt>
    <dgm:pt modelId="{C7EECD1D-FCE9-4C86-B946-6621775D22F3}" type="sibTrans" cxnId="{E01B7898-8DC1-40BA-A7B3-161C37EE0C04}">
      <dgm:prSet/>
      <dgm:spPr/>
      <dgm:t>
        <a:bodyPr/>
        <a:lstStyle/>
        <a:p>
          <a:endParaRPr lang="en-US"/>
        </a:p>
      </dgm:t>
    </dgm:pt>
    <dgm:pt modelId="{E65C47D4-89DF-4824-82AB-9D904002FBF3}" type="pres">
      <dgm:prSet presAssocID="{A9EC3F2B-7309-41A6-B811-E72238C2352A}" presName="cycle" presStyleCnt="0">
        <dgm:presLayoutVars>
          <dgm:dir/>
          <dgm:resizeHandles val="exact"/>
        </dgm:presLayoutVars>
      </dgm:prSet>
      <dgm:spPr/>
      <dgm:t>
        <a:bodyPr/>
        <a:lstStyle/>
        <a:p>
          <a:endParaRPr lang="en-US"/>
        </a:p>
      </dgm:t>
    </dgm:pt>
    <dgm:pt modelId="{0B98AEE8-5E06-4C62-9E14-8ECE7F077E0C}" type="pres">
      <dgm:prSet presAssocID="{C2BD1393-11F6-43F0-A082-BC676C673F5A}" presName="node" presStyleLbl="node1" presStyleIdx="0" presStyleCnt="6" custScaleX="133562" custScaleY="133414">
        <dgm:presLayoutVars>
          <dgm:bulletEnabled val="1"/>
        </dgm:presLayoutVars>
      </dgm:prSet>
      <dgm:spPr/>
      <dgm:t>
        <a:bodyPr/>
        <a:lstStyle/>
        <a:p>
          <a:endParaRPr lang="en-US"/>
        </a:p>
      </dgm:t>
    </dgm:pt>
    <dgm:pt modelId="{0897D9A7-92D2-4163-9B74-FFFE6E6D1226}" type="pres">
      <dgm:prSet presAssocID="{59B6DB85-DA62-4A7D-9773-054B76B1CA8F}" presName="sibTrans" presStyleLbl="sibTrans2D1" presStyleIdx="0" presStyleCnt="6"/>
      <dgm:spPr/>
      <dgm:t>
        <a:bodyPr/>
        <a:lstStyle/>
        <a:p>
          <a:endParaRPr lang="en-US"/>
        </a:p>
      </dgm:t>
    </dgm:pt>
    <dgm:pt modelId="{887BFAC8-0F51-4E3A-9790-EED3202F7FBA}" type="pres">
      <dgm:prSet presAssocID="{59B6DB85-DA62-4A7D-9773-054B76B1CA8F}" presName="connectorText" presStyleLbl="sibTrans2D1" presStyleIdx="0" presStyleCnt="6"/>
      <dgm:spPr/>
      <dgm:t>
        <a:bodyPr/>
        <a:lstStyle/>
        <a:p>
          <a:endParaRPr lang="en-US"/>
        </a:p>
      </dgm:t>
    </dgm:pt>
    <dgm:pt modelId="{B44D6200-6F0F-41E7-8C56-88BD1F31036A}" type="pres">
      <dgm:prSet presAssocID="{23073FAC-5ADE-43D9-8FCC-CE5D469A6843}" presName="node" presStyleLbl="node1" presStyleIdx="1" presStyleCnt="6" custScaleX="134619" custScaleY="125085">
        <dgm:presLayoutVars>
          <dgm:bulletEnabled val="1"/>
        </dgm:presLayoutVars>
      </dgm:prSet>
      <dgm:spPr/>
      <dgm:t>
        <a:bodyPr/>
        <a:lstStyle/>
        <a:p>
          <a:endParaRPr lang="en-US"/>
        </a:p>
      </dgm:t>
    </dgm:pt>
    <dgm:pt modelId="{461E1697-08D9-4D89-BA68-4B6A1E0FD72F}" type="pres">
      <dgm:prSet presAssocID="{DCC4C9C7-DC81-4452-BD7D-DF1273083C94}" presName="sibTrans" presStyleLbl="sibTrans2D1" presStyleIdx="1" presStyleCnt="6"/>
      <dgm:spPr/>
      <dgm:t>
        <a:bodyPr/>
        <a:lstStyle/>
        <a:p>
          <a:endParaRPr lang="en-US"/>
        </a:p>
      </dgm:t>
    </dgm:pt>
    <dgm:pt modelId="{5FAE1BF4-707C-4A15-8216-609FFD2BFDD8}" type="pres">
      <dgm:prSet presAssocID="{DCC4C9C7-DC81-4452-BD7D-DF1273083C94}" presName="connectorText" presStyleLbl="sibTrans2D1" presStyleIdx="1" presStyleCnt="6"/>
      <dgm:spPr/>
      <dgm:t>
        <a:bodyPr/>
        <a:lstStyle/>
        <a:p>
          <a:endParaRPr lang="en-US"/>
        </a:p>
      </dgm:t>
    </dgm:pt>
    <dgm:pt modelId="{2A8387BB-6163-486D-8187-09E065058A48}" type="pres">
      <dgm:prSet presAssocID="{5D9EEC2E-AB0E-40A1-B20A-858D8A98FD27}" presName="node" presStyleLbl="node1" presStyleIdx="2" presStyleCnt="6" custScaleX="134243" custScaleY="131712">
        <dgm:presLayoutVars>
          <dgm:bulletEnabled val="1"/>
        </dgm:presLayoutVars>
      </dgm:prSet>
      <dgm:spPr/>
      <dgm:t>
        <a:bodyPr/>
        <a:lstStyle/>
        <a:p>
          <a:endParaRPr lang="en-US"/>
        </a:p>
      </dgm:t>
    </dgm:pt>
    <dgm:pt modelId="{AF9C40D4-4942-4B9B-BF53-BEAD43A87E7B}" type="pres">
      <dgm:prSet presAssocID="{C7EECD1D-FCE9-4C86-B946-6621775D22F3}" presName="sibTrans" presStyleLbl="sibTrans2D1" presStyleIdx="2" presStyleCnt="6"/>
      <dgm:spPr/>
      <dgm:t>
        <a:bodyPr/>
        <a:lstStyle/>
        <a:p>
          <a:endParaRPr lang="en-US"/>
        </a:p>
      </dgm:t>
    </dgm:pt>
    <dgm:pt modelId="{ADA5BB27-7220-41D6-BFBF-8332936E2E68}" type="pres">
      <dgm:prSet presAssocID="{C7EECD1D-FCE9-4C86-B946-6621775D22F3}" presName="connectorText" presStyleLbl="sibTrans2D1" presStyleIdx="2" presStyleCnt="6"/>
      <dgm:spPr/>
      <dgm:t>
        <a:bodyPr/>
        <a:lstStyle/>
        <a:p>
          <a:endParaRPr lang="en-US"/>
        </a:p>
      </dgm:t>
    </dgm:pt>
    <dgm:pt modelId="{9C0A55AB-EB64-46EB-9C32-06EFAA03E515}" type="pres">
      <dgm:prSet presAssocID="{E5AFBF73-E9EE-45FC-AF74-7A359C3EF82A}" presName="node" presStyleLbl="node1" presStyleIdx="3" presStyleCnt="6" custScaleX="125278" custScaleY="121913">
        <dgm:presLayoutVars>
          <dgm:bulletEnabled val="1"/>
        </dgm:presLayoutVars>
      </dgm:prSet>
      <dgm:spPr/>
      <dgm:t>
        <a:bodyPr/>
        <a:lstStyle/>
        <a:p>
          <a:endParaRPr lang="en-US"/>
        </a:p>
      </dgm:t>
    </dgm:pt>
    <dgm:pt modelId="{E963A6D6-58D1-4CC3-B3EC-D6A7D67E35AD}" type="pres">
      <dgm:prSet presAssocID="{6C1FD5CB-1DF2-48AF-823C-80689B705746}" presName="sibTrans" presStyleLbl="sibTrans2D1" presStyleIdx="3" presStyleCnt="6"/>
      <dgm:spPr/>
      <dgm:t>
        <a:bodyPr/>
        <a:lstStyle/>
        <a:p>
          <a:endParaRPr lang="en-US"/>
        </a:p>
      </dgm:t>
    </dgm:pt>
    <dgm:pt modelId="{932FC2DC-2887-449F-9854-8B3F9D389B94}" type="pres">
      <dgm:prSet presAssocID="{6C1FD5CB-1DF2-48AF-823C-80689B705746}" presName="connectorText" presStyleLbl="sibTrans2D1" presStyleIdx="3" presStyleCnt="6"/>
      <dgm:spPr/>
      <dgm:t>
        <a:bodyPr/>
        <a:lstStyle/>
        <a:p>
          <a:endParaRPr lang="en-US"/>
        </a:p>
      </dgm:t>
    </dgm:pt>
    <dgm:pt modelId="{9406177B-EA31-4221-8E94-8E99D187C0D3}" type="pres">
      <dgm:prSet presAssocID="{D400CD11-7580-4525-9246-675D33AE0CC7}" presName="node" presStyleLbl="node1" presStyleIdx="4" presStyleCnt="6" custScaleX="124221" custScaleY="128434">
        <dgm:presLayoutVars>
          <dgm:bulletEnabled val="1"/>
        </dgm:presLayoutVars>
      </dgm:prSet>
      <dgm:spPr/>
      <dgm:t>
        <a:bodyPr/>
        <a:lstStyle/>
        <a:p>
          <a:endParaRPr lang="en-US"/>
        </a:p>
      </dgm:t>
    </dgm:pt>
    <dgm:pt modelId="{811E3FA3-06E3-4194-B9AF-16A586570334}" type="pres">
      <dgm:prSet presAssocID="{A715A5BF-913F-4F73-8DEF-EADB35D64371}" presName="sibTrans" presStyleLbl="sibTrans2D1" presStyleIdx="4" presStyleCnt="6"/>
      <dgm:spPr/>
      <dgm:t>
        <a:bodyPr/>
        <a:lstStyle/>
        <a:p>
          <a:endParaRPr lang="en-US"/>
        </a:p>
      </dgm:t>
    </dgm:pt>
    <dgm:pt modelId="{0C68C0DF-8D6A-4D89-85C4-1DFE6FC735B7}" type="pres">
      <dgm:prSet presAssocID="{A715A5BF-913F-4F73-8DEF-EADB35D64371}" presName="connectorText" presStyleLbl="sibTrans2D1" presStyleIdx="4" presStyleCnt="6"/>
      <dgm:spPr/>
      <dgm:t>
        <a:bodyPr/>
        <a:lstStyle/>
        <a:p>
          <a:endParaRPr lang="en-US"/>
        </a:p>
      </dgm:t>
    </dgm:pt>
    <dgm:pt modelId="{D95E680C-0458-4645-AFB9-B411D9E0B002}" type="pres">
      <dgm:prSet presAssocID="{A534636F-F8F2-49F2-B3EC-E2A42AFE3D52}" presName="node" presStyleLbl="node1" presStyleIdx="5" presStyleCnt="6" custScaleX="124497" custScaleY="124079">
        <dgm:presLayoutVars>
          <dgm:bulletEnabled val="1"/>
        </dgm:presLayoutVars>
      </dgm:prSet>
      <dgm:spPr/>
      <dgm:t>
        <a:bodyPr/>
        <a:lstStyle/>
        <a:p>
          <a:endParaRPr lang="en-US"/>
        </a:p>
      </dgm:t>
    </dgm:pt>
    <dgm:pt modelId="{7F06D0FB-1EBD-42A5-A8F2-60DA58D808A1}" type="pres">
      <dgm:prSet presAssocID="{38B003AD-2C99-4008-9ACA-192583A4CD3E}" presName="sibTrans" presStyleLbl="sibTrans2D1" presStyleIdx="5" presStyleCnt="6"/>
      <dgm:spPr/>
      <dgm:t>
        <a:bodyPr/>
        <a:lstStyle/>
        <a:p>
          <a:endParaRPr lang="en-US"/>
        </a:p>
      </dgm:t>
    </dgm:pt>
    <dgm:pt modelId="{1EDE85AE-1D49-44A0-BFD6-A94891BAF481}" type="pres">
      <dgm:prSet presAssocID="{38B003AD-2C99-4008-9ACA-192583A4CD3E}" presName="connectorText" presStyleLbl="sibTrans2D1" presStyleIdx="5" presStyleCnt="6"/>
      <dgm:spPr/>
      <dgm:t>
        <a:bodyPr/>
        <a:lstStyle/>
        <a:p>
          <a:endParaRPr lang="en-US"/>
        </a:p>
      </dgm:t>
    </dgm:pt>
  </dgm:ptLst>
  <dgm:cxnLst>
    <dgm:cxn modelId="{196CCE6D-4EAC-4839-8762-0077E8111540}" type="presOf" srcId="{A715A5BF-913F-4F73-8DEF-EADB35D64371}" destId="{811E3FA3-06E3-4194-B9AF-16A586570334}" srcOrd="0" destOrd="0" presId="urn:microsoft.com/office/officeart/2005/8/layout/cycle2"/>
    <dgm:cxn modelId="{236493A1-51B5-4020-AAA5-D59DE7DA79FB}" type="presOf" srcId="{DCC4C9C7-DC81-4452-BD7D-DF1273083C94}" destId="{5FAE1BF4-707C-4A15-8216-609FFD2BFDD8}" srcOrd="1" destOrd="0" presId="urn:microsoft.com/office/officeart/2005/8/layout/cycle2"/>
    <dgm:cxn modelId="{80885ADF-918B-4D31-AAD0-AE72F24DF425}" type="presOf" srcId="{38B003AD-2C99-4008-9ACA-192583A4CD3E}" destId="{7F06D0FB-1EBD-42A5-A8F2-60DA58D808A1}" srcOrd="0" destOrd="0" presId="urn:microsoft.com/office/officeart/2005/8/layout/cycle2"/>
    <dgm:cxn modelId="{BDC662BE-B0CB-4D2F-BDB5-C1154B90C6E4}" type="presOf" srcId="{C2BD1393-11F6-43F0-A082-BC676C673F5A}" destId="{0B98AEE8-5E06-4C62-9E14-8ECE7F077E0C}" srcOrd="0" destOrd="0" presId="urn:microsoft.com/office/officeart/2005/8/layout/cycle2"/>
    <dgm:cxn modelId="{E3DA274C-AB77-40D3-AA77-4386955E70DD}" type="presOf" srcId="{38B003AD-2C99-4008-9ACA-192583A4CD3E}" destId="{1EDE85AE-1D49-44A0-BFD6-A94891BAF481}" srcOrd="1" destOrd="0" presId="urn:microsoft.com/office/officeart/2005/8/layout/cycle2"/>
    <dgm:cxn modelId="{775B34F2-5D12-4B32-96CB-09C16E8C6C9B}" type="presOf" srcId="{DCC4C9C7-DC81-4452-BD7D-DF1273083C94}" destId="{461E1697-08D9-4D89-BA68-4B6A1E0FD72F}" srcOrd="0" destOrd="0" presId="urn:microsoft.com/office/officeart/2005/8/layout/cycle2"/>
    <dgm:cxn modelId="{86D7CE56-C7B1-41C4-9A87-88581C94CE66}" type="presOf" srcId="{A715A5BF-913F-4F73-8DEF-EADB35D64371}" destId="{0C68C0DF-8D6A-4D89-85C4-1DFE6FC735B7}" srcOrd="1" destOrd="0" presId="urn:microsoft.com/office/officeart/2005/8/layout/cycle2"/>
    <dgm:cxn modelId="{BBD33E6F-0A22-4B3A-B150-BF031DF7E6B1}" type="presOf" srcId="{6C1FD5CB-1DF2-48AF-823C-80689B705746}" destId="{E963A6D6-58D1-4CC3-B3EC-D6A7D67E35AD}" srcOrd="0" destOrd="0" presId="urn:microsoft.com/office/officeart/2005/8/layout/cycle2"/>
    <dgm:cxn modelId="{E5BA062E-B91E-4D8F-9E5D-8D1CEB02A66A}" type="presOf" srcId="{A534636F-F8F2-49F2-B3EC-E2A42AFE3D52}" destId="{D95E680C-0458-4645-AFB9-B411D9E0B002}" srcOrd="0" destOrd="0" presId="urn:microsoft.com/office/officeart/2005/8/layout/cycle2"/>
    <dgm:cxn modelId="{D0C81251-AD4C-4CAE-A6FE-CB1DCF0210D2}" type="presOf" srcId="{6C1FD5CB-1DF2-48AF-823C-80689B705746}" destId="{932FC2DC-2887-449F-9854-8B3F9D389B94}" srcOrd="1" destOrd="0" presId="urn:microsoft.com/office/officeart/2005/8/layout/cycle2"/>
    <dgm:cxn modelId="{E01B7898-8DC1-40BA-A7B3-161C37EE0C04}" srcId="{A9EC3F2B-7309-41A6-B811-E72238C2352A}" destId="{5D9EEC2E-AB0E-40A1-B20A-858D8A98FD27}" srcOrd="2" destOrd="0" parTransId="{063BEF31-5B1B-45D3-A140-3A891E000E92}" sibTransId="{C7EECD1D-FCE9-4C86-B946-6621775D22F3}"/>
    <dgm:cxn modelId="{0D7D86B9-A455-4444-BB6B-7F4DC14D2E30}" type="presOf" srcId="{D400CD11-7580-4525-9246-675D33AE0CC7}" destId="{9406177B-EA31-4221-8E94-8E99D187C0D3}" srcOrd="0" destOrd="0" presId="urn:microsoft.com/office/officeart/2005/8/layout/cycle2"/>
    <dgm:cxn modelId="{938A99A8-0DCD-494B-B6A5-25305AE994AF}" type="presOf" srcId="{E5AFBF73-E9EE-45FC-AF74-7A359C3EF82A}" destId="{9C0A55AB-EB64-46EB-9C32-06EFAA03E515}" srcOrd="0" destOrd="0" presId="urn:microsoft.com/office/officeart/2005/8/layout/cycle2"/>
    <dgm:cxn modelId="{843D0CB1-1984-4D06-9F53-EE84D86C5485}" srcId="{A9EC3F2B-7309-41A6-B811-E72238C2352A}" destId="{C2BD1393-11F6-43F0-A082-BC676C673F5A}" srcOrd="0" destOrd="0" parTransId="{7FF15694-172C-4DFC-BED4-FAF495CCD023}" sibTransId="{59B6DB85-DA62-4A7D-9773-054B76B1CA8F}"/>
    <dgm:cxn modelId="{F84A2CD5-0D26-4CFD-80A2-41009F71C512}" srcId="{A9EC3F2B-7309-41A6-B811-E72238C2352A}" destId="{D400CD11-7580-4525-9246-675D33AE0CC7}" srcOrd="4" destOrd="0" parTransId="{0189052C-5367-41D9-96B0-8FC73EA7CB2C}" sibTransId="{A715A5BF-913F-4F73-8DEF-EADB35D64371}"/>
    <dgm:cxn modelId="{ECDFF11B-A2FB-4E03-882C-6ADB6F699279}" type="presOf" srcId="{59B6DB85-DA62-4A7D-9773-054B76B1CA8F}" destId="{887BFAC8-0F51-4E3A-9790-EED3202F7FBA}" srcOrd="1" destOrd="0" presId="urn:microsoft.com/office/officeart/2005/8/layout/cycle2"/>
    <dgm:cxn modelId="{95C14432-14AC-49E1-9255-C87FE82DC6FE}" type="presOf" srcId="{23073FAC-5ADE-43D9-8FCC-CE5D469A6843}" destId="{B44D6200-6F0F-41E7-8C56-88BD1F31036A}" srcOrd="0" destOrd="0" presId="urn:microsoft.com/office/officeart/2005/8/layout/cycle2"/>
    <dgm:cxn modelId="{A4BADBEB-EB9C-4640-A20B-581B5AA89397}" srcId="{A9EC3F2B-7309-41A6-B811-E72238C2352A}" destId="{23073FAC-5ADE-43D9-8FCC-CE5D469A6843}" srcOrd="1" destOrd="0" parTransId="{1FAF1A52-27EB-408B-A505-4A12A552684D}" sibTransId="{DCC4C9C7-DC81-4452-BD7D-DF1273083C94}"/>
    <dgm:cxn modelId="{1B00C14F-D9CD-41F3-81BA-9A40ED3966E1}" type="presOf" srcId="{C7EECD1D-FCE9-4C86-B946-6621775D22F3}" destId="{AF9C40D4-4942-4B9B-BF53-BEAD43A87E7B}" srcOrd="0" destOrd="0" presId="urn:microsoft.com/office/officeart/2005/8/layout/cycle2"/>
    <dgm:cxn modelId="{44E7CF6C-8543-49EA-A9B1-60009B8AFB12}" type="presOf" srcId="{5D9EEC2E-AB0E-40A1-B20A-858D8A98FD27}" destId="{2A8387BB-6163-486D-8187-09E065058A48}" srcOrd="0" destOrd="0" presId="urn:microsoft.com/office/officeart/2005/8/layout/cycle2"/>
    <dgm:cxn modelId="{78814724-AB48-4E1B-95D5-0B8EBB5361F2}" type="presOf" srcId="{C7EECD1D-FCE9-4C86-B946-6621775D22F3}" destId="{ADA5BB27-7220-41D6-BFBF-8332936E2E68}" srcOrd="1" destOrd="0" presId="urn:microsoft.com/office/officeart/2005/8/layout/cycle2"/>
    <dgm:cxn modelId="{3287DDCB-092A-4C21-8CBC-5ED8FBB7AB1A}" srcId="{A9EC3F2B-7309-41A6-B811-E72238C2352A}" destId="{E5AFBF73-E9EE-45FC-AF74-7A359C3EF82A}" srcOrd="3" destOrd="0" parTransId="{B55AEFA3-8707-4F7B-89E0-F63637654D23}" sibTransId="{6C1FD5CB-1DF2-48AF-823C-80689B705746}"/>
    <dgm:cxn modelId="{91A2E0B9-BAC4-4375-9371-CD232429265C}" type="presOf" srcId="{A9EC3F2B-7309-41A6-B811-E72238C2352A}" destId="{E65C47D4-89DF-4824-82AB-9D904002FBF3}" srcOrd="0" destOrd="0" presId="urn:microsoft.com/office/officeart/2005/8/layout/cycle2"/>
    <dgm:cxn modelId="{015443F6-3FD9-41EB-89B6-2B99052C239D}" srcId="{A9EC3F2B-7309-41A6-B811-E72238C2352A}" destId="{A534636F-F8F2-49F2-B3EC-E2A42AFE3D52}" srcOrd="5" destOrd="0" parTransId="{2F467372-77D1-42B6-97A3-5571646C8BE9}" sibTransId="{38B003AD-2C99-4008-9ACA-192583A4CD3E}"/>
    <dgm:cxn modelId="{556E01A9-E174-403A-B9D0-F48331C441C5}" type="presOf" srcId="{59B6DB85-DA62-4A7D-9773-054B76B1CA8F}" destId="{0897D9A7-92D2-4163-9B74-FFFE6E6D1226}" srcOrd="0" destOrd="0" presId="urn:microsoft.com/office/officeart/2005/8/layout/cycle2"/>
    <dgm:cxn modelId="{BD7D967E-DBD6-4FA6-AF8B-4E3A90E46DA5}" type="presParOf" srcId="{E65C47D4-89DF-4824-82AB-9D904002FBF3}" destId="{0B98AEE8-5E06-4C62-9E14-8ECE7F077E0C}" srcOrd="0" destOrd="0" presId="urn:microsoft.com/office/officeart/2005/8/layout/cycle2"/>
    <dgm:cxn modelId="{8A8077C8-7CCE-4A17-9A40-EB6C65DFDA74}" type="presParOf" srcId="{E65C47D4-89DF-4824-82AB-9D904002FBF3}" destId="{0897D9A7-92D2-4163-9B74-FFFE6E6D1226}" srcOrd="1" destOrd="0" presId="urn:microsoft.com/office/officeart/2005/8/layout/cycle2"/>
    <dgm:cxn modelId="{F79E7083-0400-4D25-A27C-38D6D6B0DBD8}" type="presParOf" srcId="{0897D9A7-92D2-4163-9B74-FFFE6E6D1226}" destId="{887BFAC8-0F51-4E3A-9790-EED3202F7FBA}" srcOrd="0" destOrd="0" presId="urn:microsoft.com/office/officeart/2005/8/layout/cycle2"/>
    <dgm:cxn modelId="{F4CC8F62-412B-4A65-B28B-43A59C011269}" type="presParOf" srcId="{E65C47D4-89DF-4824-82AB-9D904002FBF3}" destId="{B44D6200-6F0F-41E7-8C56-88BD1F31036A}" srcOrd="2" destOrd="0" presId="urn:microsoft.com/office/officeart/2005/8/layout/cycle2"/>
    <dgm:cxn modelId="{4CDC09EF-5C13-4F7E-B1B9-01B8D29FC488}" type="presParOf" srcId="{E65C47D4-89DF-4824-82AB-9D904002FBF3}" destId="{461E1697-08D9-4D89-BA68-4B6A1E0FD72F}" srcOrd="3" destOrd="0" presId="urn:microsoft.com/office/officeart/2005/8/layout/cycle2"/>
    <dgm:cxn modelId="{C4F112B4-EB1F-458A-91C4-14877BF0EB5B}" type="presParOf" srcId="{461E1697-08D9-4D89-BA68-4B6A1E0FD72F}" destId="{5FAE1BF4-707C-4A15-8216-609FFD2BFDD8}" srcOrd="0" destOrd="0" presId="urn:microsoft.com/office/officeart/2005/8/layout/cycle2"/>
    <dgm:cxn modelId="{0F226B59-FD68-4A76-BBF2-A3466ADA2657}" type="presParOf" srcId="{E65C47D4-89DF-4824-82AB-9D904002FBF3}" destId="{2A8387BB-6163-486D-8187-09E065058A48}" srcOrd="4" destOrd="0" presId="urn:microsoft.com/office/officeart/2005/8/layout/cycle2"/>
    <dgm:cxn modelId="{7F2DAF0B-A77A-4A17-A053-C70EC47E1F4B}" type="presParOf" srcId="{E65C47D4-89DF-4824-82AB-9D904002FBF3}" destId="{AF9C40D4-4942-4B9B-BF53-BEAD43A87E7B}" srcOrd="5" destOrd="0" presId="urn:microsoft.com/office/officeart/2005/8/layout/cycle2"/>
    <dgm:cxn modelId="{3728E3B1-7953-41AE-8CD3-B212F1A1A9F8}" type="presParOf" srcId="{AF9C40D4-4942-4B9B-BF53-BEAD43A87E7B}" destId="{ADA5BB27-7220-41D6-BFBF-8332936E2E68}" srcOrd="0" destOrd="0" presId="urn:microsoft.com/office/officeart/2005/8/layout/cycle2"/>
    <dgm:cxn modelId="{78A8803A-C5F1-48D8-B76D-A807A68260A6}" type="presParOf" srcId="{E65C47D4-89DF-4824-82AB-9D904002FBF3}" destId="{9C0A55AB-EB64-46EB-9C32-06EFAA03E515}" srcOrd="6" destOrd="0" presId="urn:microsoft.com/office/officeart/2005/8/layout/cycle2"/>
    <dgm:cxn modelId="{C85D7048-8D30-41C4-8D57-C312CE2BDF01}" type="presParOf" srcId="{E65C47D4-89DF-4824-82AB-9D904002FBF3}" destId="{E963A6D6-58D1-4CC3-B3EC-D6A7D67E35AD}" srcOrd="7" destOrd="0" presId="urn:microsoft.com/office/officeart/2005/8/layout/cycle2"/>
    <dgm:cxn modelId="{92B9C452-B4FD-4A4B-839C-B31E0E2B48B6}" type="presParOf" srcId="{E963A6D6-58D1-4CC3-B3EC-D6A7D67E35AD}" destId="{932FC2DC-2887-449F-9854-8B3F9D389B94}" srcOrd="0" destOrd="0" presId="urn:microsoft.com/office/officeart/2005/8/layout/cycle2"/>
    <dgm:cxn modelId="{0C5BCE6A-0753-43E4-8A4E-6847E86556D2}" type="presParOf" srcId="{E65C47D4-89DF-4824-82AB-9D904002FBF3}" destId="{9406177B-EA31-4221-8E94-8E99D187C0D3}" srcOrd="8" destOrd="0" presId="urn:microsoft.com/office/officeart/2005/8/layout/cycle2"/>
    <dgm:cxn modelId="{6799F7CA-25AB-4014-A769-84D2E90C5A1B}" type="presParOf" srcId="{E65C47D4-89DF-4824-82AB-9D904002FBF3}" destId="{811E3FA3-06E3-4194-B9AF-16A586570334}" srcOrd="9" destOrd="0" presId="urn:microsoft.com/office/officeart/2005/8/layout/cycle2"/>
    <dgm:cxn modelId="{BA237E88-179F-4F5E-9B83-0AB26031ACA3}" type="presParOf" srcId="{811E3FA3-06E3-4194-B9AF-16A586570334}" destId="{0C68C0DF-8D6A-4D89-85C4-1DFE6FC735B7}" srcOrd="0" destOrd="0" presId="urn:microsoft.com/office/officeart/2005/8/layout/cycle2"/>
    <dgm:cxn modelId="{E806A76A-E620-456D-9A1C-12ED5DB435B9}" type="presParOf" srcId="{E65C47D4-89DF-4824-82AB-9D904002FBF3}" destId="{D95E680C-0458-4645-AFB9-B411D9E0B002}" srcOrd="10" destOrd="0" presId="urn:microsoft.com/office/officeart/2005/8/layout/cycle2"/>
    <dgm:cxn modelId="{56A39D50-C0EF-4F46-8D65-A0D0603CC928}" type="presParOf" srcId="{E65C47D4-89DF-4824-82AB-9D904002FBF3}" destId="{7F06D0FB-1EBD-42A5-A8F2-60DA58D808A1}" srcOrd="11" destOrd="0" presId="urn:microsoft.com/office/officeart/2005/8/layout/cycle2"/>
    <dgm:cxn modelId="{7C8913DA-616D-4383-8ADB-28C8A5B6EF3D}" type="presParOf" srcId="{7F06D0FB-1EBD-42A5-A8F2-60DA58D808A1}" destId="{1EDE85AE-1D49-44A0-BFD6-A94891BAF48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8AEE8-5E06-4C62-9E14-8ECE7F077E0C}">
      <dsp:nvSpPr>
        <dsp:cNvPr id="0" name=""/>
        <dsp:cNvSpPr/>
      </dsp:nvSpPr>
      <dsp:spPr>
        <a:xfrm>
          <a:off x="4926677" y="-159783"/>
          <a:ext cx="1559963" cy="15582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Collect the data &amp;gain the domain knowledge</a:t>
          </a:r>
          <a:endParaRPr lang="en-US" sz="1050" kern="1200" dirty="0"/>
        </a:p>
      </dsp:txBody>
      <dsp:txXfrm>
        <a:off x="5155128" y="68415"/>
        <a:ext cx="1103061" cy="1101838"/>
      </dsp:txXfrm>
    </dsp:sp>
    <dsp:sp modelId="{0897D9A7-92D2-4163-9B74-FFFE6E6D1226}">
      <dsp:nvSpPr>
        <dsp:cNvPr id="0" name=""/>
        <dsp:cNvSpPr/>
      </dsp:nvSpPr>
      <dsp:spPr>
        <a:xfrm rot="1800000">
          <a:off x="6413242" y="861063"/>
          <a:ext cx="106964"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415392" y="931879"/>
        <a:ext cx="74875" cy="236513"/>
      </dsp:txXfrm>
    </dsp:sp>
    <dsp:sp modelId="{B44D6200-6F0F-41E7-8C56-88BD1F31036A}">
      <dsp:nvSpPr>
        <dsp:cNvPr id="0" name=""/>
        <dsp:cNvSpPr/>
      </dsp:nvSpPr>
      <dsp:spPr>
        <a:xfrm>
          <a:off x="6438331" y="765174"/>
          <a:ext cx="1572308" cy="146095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Confirm data types and their probabilities </a:t>
          </a:r>
          <a:endParaRPr lang="en-US" sz="900" kern="1200" dirty="0"/>
        </a:p>
      </dsp:txBody>
      <dsp:txXfrm>
        <a:off x="6668590" y="979126"/>
        <a:ext cx="1111790" cy="1033050"/>
      </dsp:txXfrm>
    </dsp:sp>
    <dsp:sp modelId="{461E1697-08D9-4D89-BA68-4B6A1E0FD72F}">
      <dsp:nvSpPr>
        <dsp:cNvPr id="0" name=""/>
        <dsp:cNvSpPr/>
      </dsp:nvSpPr>
      <dsp:spPr>
        <a:xfrm rot="5400000">
          <a:off x="7157446" y="2151729"/>
          <a:ext cx="134079"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7177558" y="2210455"/>
        <a:ext cx="93855" cy="236513"/>
      </dsp:txXfrm>
    </dsp:sp>
    <dsp:sp modelId="{2A8387BB-6163-486D-8187-09E065058A48}">
      <dsp:nvSpPr>
        <dsp:cNvPr id="0" name=""/>
        <dsp:cNvSpPr/>
      </dsp:nvSpPr>
      <dsp:spPr>
        <a:xfrm>
          <a:off x="6440527" y="2479109"/>
          <a:ext cx="1567917" cy="1538356"/>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Measures of central tendency</a:t>
          </a:r>
        </a:p>
        <a:p>
          <a:pPr lvl="0" algn="ctr" defTabSz="400050">
            <a:lnSpc>
              <a:spcPct val="90000"/>
            </a:lnSpc>
            <a:spcBef>
              <a:spcPct val="0"/>
            </a:spcBef>
            <a:spcAft>
              <a:spcPct val="35000"/>
            </a:spcAft>
          </a:pPr>
          <a:r>
            <a:rPr lang="en-US" sz="900" kern="1200" dirty="0" smtClean="0"/>
            <a:t>1.Mean</a:t>
          </a:r>
        </a:p>
        <a:p>
          <a:pPr lvl="0" algn="ctr" defTabSz="400050">
            <a:lnSpc>
              <a:spcPct val="90000"/>
            </a:lnSpc>
            <a:spcBef>
              <a:spcPct val="0"/>
            </a:spcBef>
            <a:spcAft>
              <a:spcPct val="35000"/>
            </a:spcAft>
          </a:pPr>
          <a:r>
            <a:rPr lang="en-US" sz="900" kern="1200" dirty="0" smtClean="0"/>
            <a:t>2.Median</a:t>
          </a:r>
        </a:p>
        <a:p>
          <a:pPr lvl="0" algn="ctr" defTabSz="400050">
            <a:lnSpc>
              <a:spcPct val="90000"/>
            </a:lnSpc>
            <a:spcBef>
              <a:spcPct val="0"/>
            </a:spcBef>
            <a:spcAft>
              <a:spcPct val="35000"/>
            </a:spcAft>
          </a:pPr>
          <a:r>
            <a:rPr lang="en-US" sz="900" kern="1200" dirty="0" smtClean="0"/>
            <a:t>3.Mode</a:t>
          </a:r>
        </a:p>
      </dsp:txBody>
      <dsp:txXfrm>
        <a:off x="6670143" y="2704396"/>
        <a:ext cx="1108685" cy="1087782"/>
      </dsp:txXfrm>
    </dsp:sp>
    <dsp:sp modelId="{AF9C40D4-4942-4B9B-BF53-BEAD43A87E7B}">
      <dsp:nvSpPr>
        <dsp:cNvPr id="0" name=""/>
        <dsp:cNvSpPr/>
      </dsp:nvSpPr>
      <dsp:spPr>
        <a:xfrm rot="9000000">
          <a:off x="6380372" y="3500918"/>
          <a:ext cx="130333"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6416853" y="3569981"/>
        <a:ext cx="91233" cy="236513"/>
      </dsp:txXfrm>
    </dsp:sp>
    <dsp:sp modelId="{9C0A55AB-EB64-46EB-9C32-06EFAA03E515}">
      <dsp:nvSpPr>
        <dsp:cNvPr id="0" name=""/>
        <dsp:cNvSpPr/>
      </dsp:nvSpPr>
      <dsp:spPr>
        <a:xfrm>
          <a:off x="4975055" y="3412651"/>
          <a:ext cx="1463208" cy="1423906"/>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Measures of dispersion</a:t>
          </a:r>
        </a:p>
        <a:p>
          <a:pPr lvl="0" algn="ctr" defTabSz="400050">
            <a:lnSpc>
              <a:spcPct val="90000"/>
            </a:lnSpc>
            <a:spcBef>
              <a:spcPct val="0"/>
            </a:spcBef>
            <a:spcAft>
              <a:spcPct val="35000"/>
            </a:spcAft>
          </a:pPr>
          <a:r>
            <a:rPr lang="en-US" sz="900" kern="1200" dirty="0" smtClean="0"/>
            <a:t>a)Variance </a:t>
          </a:r>
        </a:p>
        <a:p>
          <a:pPr lvl="0" algn="ctr" defTabSz="400050">
            <a:lnSpc>
              <a:spcPct val="90000"/>
            </a:lnSpc>
            <a:spcBef>
              <a:spcPct val="0"/>
            </a:spcBef>
            <a:spcAft>
              <a:spcPct val="35000"/>
            </a:spcAft>
          </a:pPr>
          <a:r>
            <a:rPr lang="en-US" sz="900" kern="1200" dirty="0" smtClean="0"/>
            <a:t>b)</a:t>
          </a:r>
          <a:r>
            <a:rPr lang="en-US" sz="900" kern="1200" dirty="0" err="1" smtClean="0"/>
            <a:t>Std.dev</a:t>
          </a:r>
          <a:endParaRPr lang="en-US" sz="900" kern="1200" dirty="0" smtClean="0"/>
        </a:p>
        <a:p>
          <a:pPr lvl="0" algn="ctr" defTabSz="400050">
            <a:lnSpc>
              <a:spcPct val="90000"/>
            </a:lnSpc>
            <a:spcBef>
              <a:spcPct val="0"/>
            </a:spcBef>
            <a:spcAft>
              <a:spcPct val="35000"/>
            </a:spcAft>
          </a:pPr>
          <a:r>
            <a:rPr lang="en-US" sz="900" kern="1200" dirty="0" smtClean="0"/>
            <a:t>c)Range</a:t>
          </a:r>
        </a:p>
      </dsp:txBody>
      <dsp:txXfrm>
        <a:off x="5189337" y="3621177"/>
        <a:ext cx="1034644" cy="1006854"/>
      </dsp:txXfrm>
    </dsp:sp>
    <dsp:sp modelId="{E963A6D6-58D1-4CC3-B3EC-D6A7D67E35AD}">
      <dsp:nvSpPr>
        <dsp:cNvPr id="0" name=""/>
        <dsp:cNvSpPr/>
      </dsp:nvSpPr>
      <dsp:spPr>
        <a:xfrm rot="12600000">
          <a:off x="4875553" y="3492765"/>
          <a:ext cx="156212"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4919278" y="3583319"/>
        <a:ext cx="109348" cy="236513"/>
      </dsp:txXfrm>
    </dsp:sp>
    <dsp:sp modelId="{9406177B-EA31-4221-8E94-8E99D187C0D3}">
      <dsp:nvSpPr>
        <dsp:cNvPr id="0" name=""/>
        <dsp:cNvSpPr/>
      </dsp:nvSpPr>
      <dsp:spPr>
        <a:xfrm>
          <a:off x="3463400" y="2498252"/>
          <a:ext cx="1450863" cy="150007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Skewness right &amp;left </a:t>
          </a:r>
          <a:r>
            <a:rPr lang="en-US" sz="900" kern="1200" dirty="0" err="1" smtClean="0"/>
            <a:t>kutosis</a:t>
          </a:r>
          <a:endParaRPr lang="en-US" sz="900" kern="1200" dirty="0" smtClean="0"/>
        </a:p>
        <a:p>
          <a:pPr lvl="0" algn="ctr" defTabSz="400050">
            <a:lnSpc>
              <a:spcPct val="90000"/>
            </a:lnSpc>
            <a:spcBef>
              <a:spcPct val="0"/>
            </a:spcBef>
            <a:spcAft>
              <a:spcPct val="35000"/>
            </a:spcAft>
          </a:pPr>
          <a:r>
            <a:rPr lang="en-US" sz="900" kern="1200" dirty="0" smtClean="0"/>
            <a:t>Thinner peak</a:t>
          </a:r>
        </a:p>
        <a:p>
          <a:pPr lvl="0" algn="ctr" defTabSz="400050">
            <a:lnSpc>
              <a:spcPct val="90000"/>
            </a:lnSpc>
            <a:spcBef>
              <a:spcPct val="0"/>
            </a:spcBef>
            <a:spcAft>
              <a:spcPct val="35000"/>
            </a:spcAft>
          </a:pPr>
          <a:r>
            <a:rPr lang="en-US" sz="900" kern="1200" dirty="0" smtClean="0"/>
            <a:t>Wider peak</a:t>
          </a:r>
          <a:endParaRPr lang="en-US" sz="900" kern="1200" dirty="0"/>
        </a:p>
      </dsp:txBody>
      <dsp:txXfrm>
        <a:off x="3675874" y="2717932"/>
        <a:ext cx="1025915" cy="1060710"/>
      </dsp:txXfrm>
    </dsp:sp>
    <dsp:sp modelId="{811E3FA3-06E3-4194-B9AF-16A586570334}">
      <dsp:nvSpPr>
        <dsp:cNvPr id="0" name=""/>
        <dsp:cNvSpPr/>
      </dsp:nvSpPr>
      <dsp:spPr>
        <a:xfrm rot="16200000">
          <a:off x="4115163" y="2166328"/>
          <a:ext cx="147338"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137264" y="2267267"/>
        <a:ext cx="103137" cy="236513"/>
      </dsp:txXfrm>
    </dsp:sp>
    <dsp:sp modelId="{D95E680C-0458-4645-AFB9-B411D9E0B002}">
      <dsp:nvSpPr>
        <dsp:cNvPr id="0" name=""/>
        <dsp:cNvSpPr/>
      </dsp:nvSpPr>
      <dsp:spPr>
        <a:xfrm>
          <a:off x="3461789" y="771049"/>
          <a:ext cx="1454087" cy="144920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Graphical representation	1.Histogram</a:t>
          </a:r>
        </a:p>
        <a:p>
          <a:pPr lvl="0" algn="ctr" defTabSz="400050">
            <a:lnSpc>
              <a:spcPct val="90000"/>
            </a:lnSpc>
            <a:spcBef>
              <a:spcPct val="0"/>
            </a:spcBef>
            <a:spcAft>
              <a:spcPct val="35000"/>
            </a:spcAft>
          </a:pPr>
          <a:r>
            <a:rPr lang="en-US" sz="900" kern="1200" dirty="0" smtClean="0"/>
            <a:t>2.Boxplot</a:t>
          </a:r>
        </a:p>
        <a:p>
          <a:pPr lvl="0" algn="ctr" defTabSz="400050">
            <a:lnSpc>
              <a:spcPct val="90000"/>
            </a:lnSpc>
            <a:spcBef>
              <a:spcPct val="0"/>
            </a:spcBef>
            <a:spcAft>
              <a:spcPct val="35000"/>
            </a:spcAft>
          </a:pPr>
          <a:r>
            <a:rPr lang="en-US" sz="900" kern="1200" dirty="0" smtClean="0"/>
            <a:t>3.Barplot</a:t>
          </a:r>
        </a:p>
        <a:p>
          <a:pPr lvl="0" algn="ctr" defTabSz="400050">
            <a:lnSpc>
              <a:spcPct val="90000"/>
            </a:lnSpc>
            <a:spcBef>
              <a:spcPct val="0"/>
            </a:spcBef>
            <a:spcAft>
              <a:spcPct val="35000"/>
            </a:spcAft>
          </a:pPr>
          <a:r>
            <a:rPr lang="en-US" sz="900" kern="1200" dirty="0" smtClean="0"/>
            <a:t>4.Dot plot</a:t>
          </a:r>
        </a:p>
        <a:p>
          <a:pPr lvl="0" algn="ctr" defTabSz="400050">
            <a:lnSpc>
              <a:spcPct val="90000"/>
            </a:lnSpc>
            <a:spcBef>
              <a:spcPct val="0"/>
            </a:spcBef>
            <a:spcAft>
              <a:spcPct val="35000"/>
            </a:spcAft>
          </a:pPr>
          <a:r>
            <a:rPr lang="en-US" sz="900" kern="1200" dirty="0" smtClean="0"/>
            <a:t>5.Stem &amp;leaf</a:t>
          </a:r>
          <a:endParaRPr lang="en-US" sz="900" kern="1200" dirty="0"/>
        </a:p>
      </dsp:txBody>
      <dsp:txXfrm>
        <a:off x="3674735" y="983280"/>
        <a:ext cx="1028195" cy="1024742"/>
      </dsp:txXfrm>
    </dsp:sp>
    <dsp:sp modelId="{7F06D0FB-1EBD-42A5-A8F2-60DA58D808A1}">
      <dsp:nvSpPr>
        <dsp:cNvPr id="0" name=""/>
        <dsp:cNvSpPr/>
      </dsp:nvSpPr>
      <dsp:spPr>
        <a:xfrm rot="19800000">
          <a:off x="4856143" y="875579"/>
          <a:ext cx="130612"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858768" y="964213"/>
        <a:ext cx="91428" cy="23651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Housing: Price prediction</a:t>
            </a:r>
            <a:endParaRPr lang="en-IN" dirty="0"/>
          </a:p>
        </p:txBody>
      </p:sp>
      <p:sp>
        <p:nvSpPr>
          <p:cNvPr id="3" name="Subtitle 2"/>
          <p:cNvSpPr>
            <a:spLocks noGrp="1"/>
          </p:cNvSpPr>
          <p:nvPr>
            <p:ph type="subTitle" idx="1"/>
          </p:nvPr>
        </p:nvSpPr>
        <p:spPr/>
        <p:txBody>
          <a:bodyPr/>
          <a:lstStyle/>
          <a:p>
            <a:r>
              <a:rPr lang="en-US" dirty="0" smtClean="0"/>
              <a:t>By shailaj </a:t>
            </a:r>
            <a:r>
              <a:rPr lang="en-US" dirty="0" err="1" smtClean="0"/>
              <a:t>joshi</a:t>
            </a:r>
            <a:endParaRPr lang="en-IN" dirty="0"/>
          </a:p>
        </p:txBody>
      </p:sp>
      <p:sp>
        <p:nvSpPr>
          <p:cNvPr id="4" name="AutoShape 2" descr="Data Analysis: The 5 Steps Process | by The thoughts Insid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121" y="3531192"/>
            <a:ext cx="4362373" cy="2451100"/>
          </a:xfrm>
          <a:prstGeom prst="rect">
            <a:avLst/>
          </a:prstGeom>
        </p:spPr>
      </p:pic>
      <p:sp>
        <p:nvSpPr>
          <p:cNvPr id="5" name="AutoShape 2" descr="Housing Industry Is Becoming a Spent Force? | Financial Tribu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using Industry Is Becoming a Spent Force? | Financial Tribun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stretch>
            <a:fillRect/>
          </a:stretch>
        </p:blipFill>
        <p:spPr>
          <a:xfrm>
            <a:off x="6824083" y="3531192"/>
            <a:ext cx="4362375" cy="2451100"/>
          </a:xfrm>
          <a:prstGeom prst="rect">
            <a:avLst/>
          </a:prstGeom>
        </p:spPr>
      </p:pic>
    </p:spTree>
    <p:extLst>
      <p:ext uri="{BB962C8B-B14F-4D97-AF65-F5344CB8AC3E}">
        <p14:creationId xmlns:p14="http://schemas.microsoft.com/office/powerpoint/2010/main" val="387181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OUTPUT</a:t>
            </a:r>
            <a:endParaRPr lang="en-IN" dirty="0"/>
          </a:p>
        </p:txBody>
      </p:sp>
      <p:sp>
        <p:nvSpPr>
          <p:cNvPr id="3" name="Content Placeholder 2"/>
          <p:cNvSpPr>
            <a:spLocks noGrp="1"/>
          </p:cNvSpPr>
          <p:nvPr>
            <p:ph idx="1"/>
          </p:nvPr>
        </p:nvSpPr>
        <p:spPr>
          <a:xfrm>
            <a:off x="507303" y="2466109"/>
            <a:ext cx="6817134" cy="3916217"/>
          </a:xfrm>
        </p:spPr>
        <p:txBody>
          <a:bodyPr>
            <a:normAutofit/>
          </a:bodyPr>
          <a:lstStyle/>
          <a:p>
            <a:r>
              <a:rPr lang="en-IN" dirty="0"/>
              <a:t>Here we see that our data points are in line with the blue line which is the ideal line or slope of the linear regression equation. Thus, this shows that the model is perfectly fitted, neither </a:t>
            </a:r>
            <a:r>
              <a:rPr lang="en-IN" dirty="0" smtClean="0"/>
              <a:t>under fitted </a:t>
            </a:r>
            <a:r>
              <a:rPr lang="en-IN" dirty="0"/>
              <a:t>nor </a:t>
            </a:r>
            <a:r>
              <a:rPr lang="en-IN" dirty="0" smtClean="0"/>
              <a:t>over fitted.</a:t>
            </a:r>
            <a:endParaRPr lang="en-IN" dirty="0"/>
          </a:p>
          <a:p>
            <a:r>
              <a:rPr lang="en-IN" dirty="0"/>
              <a:t>Here the model accuracy is almost the same to 89.05% but the cross-validation score is increased to 87.34% which is close to the model accuracy which means that the model is not </a:t>
            </a:r>
            <a:r>
              <a:rPr lang="en-IN" dirty="0" smtClean="0"/>
              <a:t>over fitted.</a:t>
            </a:r>
            <a:endParaRPr lang="en-IN" dirty="0"/>
          </a:p>
          <a:p>
            <a:endParaRPr lang="en-US"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167419" y="2383269"/>
            <a:ext cx="4655126" cy="3842040"/>
          </a:xfrm>
          <a:prstGeom prst="rect">
            <a:avLst/>
          </a:prstGeom>
          <a:noFill/>
          <a:ln>
            <a:noFill/>
          </a:ln>
        </p:spPr>
      </p:pic>
    </p:spTree>
    <p:extLst>
      <p:ext uri="{BB962C8B-B14F-4D97-AF65-F5344CB8AC3E}">
        <p14:creationId xmlns:p14="http://schemas.microsoft.com/office/powerpoint/2010/main" val="155187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Predicting the Sale Price for the provided test data</a:t>
            </a:r>
          </a:p>
        </p:txBody>
      </p:sp>
      <p:sp>
        <p:nvSpPr>
          <p:cNvPr id="3" name="Content Placeholder 2"/>
          <p:cNvSpPr>
            <a:spLocks noGrp="1"/>
          </p:cNvSpPr>
          <p:nvPr>
            <p:ph idx="1"/>
          </p:nvPr>
        </p:nvSpPr>
        <p:spPr>
          <a:xfrm>
            <a:off x="581192" y="2238087"/>
            <a:ext cx="11029615" cy="2706254"/>
          </a:xfrm>
        </p:spPr>
        <p:txBody>
          <a:bodyPr>
            <a:normAutofit/>
          </a:bodyPr>
          <a:lstStyle/>
          <a:p>
            <a:r>
              <a:rPr lang="en-IN" dirty="0"/>
              <a:t>First, we have to handle the missing/null values and data pre-processing is done then this data is then fed into the trained model and we get the output.</a:t>
            </a:r>
          </a:p>
          <a:p>
            <a:r>
              <a:rPr lang="en-US" dirty="0" smtClean="0"/>
              <a:t>We got the housing prices for the provided test data </a:t>
            </a:r>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072" y="4174834"/>
            <a:ext cx="2008764" cy="13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17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581192" y="2180496"/>
            <a:ext cx="11029615" cy="4506631"/>
          </a:xfrm>
        </p:spPr>
        <p:txBody>
          <a:bodyPr>
            <a:normAutofit lnSpcReduction="10000"/>
          </a:bodyPr>
          <a:lstStyle/>
          <a:p>
            <a:r>
              <a:rPr lang="en-IN" dirty="0" smtClean="0"/>
              <a:t>We</a:t>
            </a:r>
            <a:r>
              <a:rPr lang="en-IN" dirty="0"/>
              <a:t> dissected each variable to check in the event that information is cleaned and ordinarily distributed. We cleaned the information and evacuated NA values. We tried to find the correlation and based on the outcomes, we accepted whether or not there's a relation between the Sale Price of the house and the other factors, we see that the factors affecting the House Sale Price are </a:t>
            </a:r>
            <a:r>
              <a:rPr lang="en-IN" dirty="0" err="1"/>
              <a:t>OverallQual,GrLivArea,GarageCars,GarageArea</a:t>
            </a:r>
            <a:r>
              <a:rPr lang="en-IN" dirty="0"/>
              <a:t> But the most important positively affecting factor is </a:t>
            </a:r>
            <a:r>
              <a:rPr lang="en-IN" dirty="0" err="1"/>
              <a:t>OverallQual</a:t>
            </a:r>
            <a:r>
              <a:rPr lang="en-IN" dirty="0"/>
              <a:t> as it Rates the overall material and finish of the house which is important factor when a person is buying a house.  Also, the negative factors affecting the Sale Price is the </a:t>
            </a:r>
            <a:r>
              <a:rPr lang="en-IN" dirty="0" err="1"/>
              <a:t>BsmtQual</a:t>
            </a:r>
            <a:r>
              <a:rPr lang="en-IN" dirty="0"/>
              <a:t>, </a:t>
            </a:r>
            <a:r>
              <a:rPr lang="en-IN" dirty="0" err="1"/>
              <a:t>ExterQual</a:t>
            </a:r>
            <a:r>
              <a:rPr lang="en-IN" dirty="0"/>
              <a:t>, </a:t>
            </a:r>
            <a:r>
              <a:rPr lang="en-IN" dirty="0" err="1"/>
              <a:t>KitchenQual</a:t>
            </a:r>
            <a:r>
              <a:rPr lang="en-IN" dirty="0"/>
              <a:t> and </a:t>
            </a:r>
            <a:r>
              <a:rPr lang="en-IN" dirty="0" err="1"/>
              <a:t>GarageFinish</a:t>
            </a:r>
            <a:r>
              <a:rPr lang="en-IN" dirty="0"/>
              <a:t>. We used the linear regression model to predict the Sale Price of House.</a:t>
            </a:r>
          </a:p>
          <a:p>
            <a:r>
              <a:rPr lang="en-IN" dirty="0"/>
              <a:t>We got a very good model with an 89% accuracy which is very good. Just a disadvantage that the data available to train the model is little less and thus needs to be improved. The more the data the better the model will be trained</a:t>
            </a:r>
            <a:r>
              <a:rPr lang="en-IN" dirty="0" smtClean="0"/>
              <a:t>.</a:t>
            </a:r>
            <a:endParaRPr lang="en-IN" dirty="0"/>
          </a:p>
          <a:p>
            <a:r>
              <a:rPr lang="en-IN" dirty="0"/>
              <a:t>This model will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dirty="0"/>
          </a:p>
        </p:txBody>
      </p:sp>
    </p:spTree>
    <p:extLst>
      <p:ext uri="{BB962C8B-B14F-4D97-AF65-F5344CB8AC3E}">
        <p14:creationId xmlns:p14="http://schemas.microsoft.com/office/powerpoint/2010/main" val="7969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581192" y="2180496"/>
            <a:ext cx="11029615" cy="4562049"/>
          </a:xfrm>
        </p:spPr>
        <p:txBody>
          <a:bodyPr>
            <a:normAutofit/>
          </a:bodyPr>
          <a:lstStyle/>
          <a:p>
            <a:r>
              <a:rPr lang="en-IN" dirty="0"/>
              <a:t> Houses are one of the necessary needs of each and every person around the globe and therefore housing and real estate market is one of the markets which is one of the major contributors in the world’s economy. </a:t>
            </a:r>
            <a:endParaRPr lang="en-IN" dirty="0" smtClean="0"/>
          </a:p>
          <a:p>
            <a:r>
              <a:rPr lang="en-IN"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IN" dirty="0" smtClean="0"/>
          </a:p>
          <a:p>
            <a:r>
              <a:rPr lang="en-IN" dirty="0" smtClean="0"/>
              <a:t>The </a:t>
            </a:r>
            <a:r>
              <a:rPr lang="en-IN" dirty="0"/>
              <a:t>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IN" dirty="0" smtClean="0"/>
              <a:t>	• </a:t>
            </a:r>
            <a:r>
              <a:rPr lang="en-IN" dirty="0"/>
              <a:t>Which variables are important to predict the price of variable? </a:t>
            </a:r>
          </a:p>
          <a:p>
            <a:pPr marL="0" indent="0">
              <a:buNone/>
            </a:pPr>
            <a:r>
              <a:rPr lang="en-IN" dirty="0" smtClean="0"/>
              <a:t>	• </a:t>
            </a:r>
            <a:r>
              <a:rPr lang="en-IN" dirty="0"/>
              <a:t>How do these variables describe the price of the house </a:t>
            </a:r>
            <a:r>
              <a:rPr lang="en-IN" dirty="0" smtClean="0"/>
              <a:t>?</a:t>
            </a:r>
            <a:endParaRPr lang="en-IN" dirty="0"/>
          </a:p>
          <a:p>
            <a:endParaRPr lang="en-IN" dirty="0"/>
          </a:p>
        </p:txBody>
      </p:sp>
    </p:spTree>
    <p:extLst>
      <p:ext uri="{BB962C8B-B14F-4D97-AF65-F5344CB8AC3E}">
        <p14:creationId xmlns:p14="http://schemas.microsoft.com/office/powerpoint/2010/main" val="206769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IN" dirty="0"/>
          </a:p>
        </p:txBody>
      </p:sp>
      <p:sp>
        <p:nvSpPr>
          <p:cNvPr id="3" name="Content Placeholder 2"/>
          <p:cNvSpPr>
            <a:spLocks noGrp="1"/>
          </p:cNvSpPr>
          <p:nvPr>
            <p:ph idx="1"/>
          </p:nvPr>
        </p:nvSpPr>
        <p:spPr/>
        <p:txBody>
          <a:bodyPr/>
          <a:lstStyle/>
          <a:p>
            <a:r>
              <a:rPr lang="en-US" dirty="0" smtClean="0"/>
              <a:t>The data set provided to us is the universe for us to work on and build the model</a:t>
            </a:r>
          </a:p>
          <a:p>
            <a:r>
              <a:rPr lang="en-US" dirty="0" smtClean="0"/>
              <a:t>We are assuming that the 81 variables are the only variables or independent variables that affect the housing price</a:t>
            </a:r>
          </a:p>
          <a:p>
            <a:r>
              <a:rPr lang="en-US" dirty="0" smtClean="0"/>
              <a:t>Housing Price is unaffected by pandemic or war.</a:t>
            </a:r>
          </a:p>
          <a:p>
            <a:r>
              <a:rPr lang="en-IN" dirty="0" smtClean="0"/>
              <a:t>Assuming </a:t>
            </a:r>
            <a:r>
              <a:rPr lang="en-IN" dirty="0"/>
              <a:t>they follow a linear regression model</a:t>
            </a:r>
            <a:endParaRPr lang="en-US" dirty="0" smtClean="0"/>
          </a:p>
          <a:p>
            <a:pPr marL="0" indent="0">
              <a:buNone/>
            </a:pPr>
            <a:endParaRPr lang="en-IN" dirty="0"/>
          </a:p>
        </p:txBody>
      </p:sp>
    </p:spTree>
    <p:extLst>
      <p:ext uri="{BB962C8B-B14F-4D97-AF65-F5344CB8AC3E}">
        <p14:creationId xmlns:p14="http://schemas.microsoft.com/office/powerpoint/2010/main" val="320454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EDA(Exploratory Data Analysis)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61502819"/>
              </p:ext>
            </p:extLst>
          </p:nvPr>
        </p:nvGraphicFramePr>
        <p:xfrm>
          <a:off x="0" y="2005733"/>
          <a:ext cx="11472430" cy="4676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11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IN" dirty="0"/>
          </a:p>
        </p:txBody>
      </p:sp>
      <p:sp>
        <p:nvSpPr>
          <p:cNvPr id="3" name="Content Placeholder 2"/>
          <p:cNvSpPr>
            <a:spLocks noGrp="1"/>
          </p:cNvSpPr>
          <p:nvPr>
            <p:ph idx="1"/>
          </p:nvPr>
        </p:nvSpPr>
        <p:spPr>
          <a:xfrm>
            <a:off x="507302" y="2466110"/>
            <a:ext cx="11029615" cy="4297854"/>
          </a:xfrm>
        </p:spPr>
        <p:txBody>
          <a:bodyPr>
            <a:normAutofit/>
          </a:bodyPr>
          <a:lstStyle/>
          <a:p>
            <a:r>
              <a:rPr lang="en-US" dirty="0" smtClean="0"/>
              <a:t>We have collected the data and gained domain knowledge by understanding the audience and problem statement.</a:t>
            </a:r>
          </a:p>
          <a:p>
            <a:r>
              <a:rPr lang="en-US" dirty="0" smtClean="0"/>
              <a:t>All </a:t>
            </a:r>
            <a:r>
              <a:rPr lang="en-US" dirty="0"/>
              <a:t>the data types are of object </a:t>
            </a:r>
            <a:r>
              <a:rPr lang="en-US" dirty="0" smtClean="0"/>
              <a:t>type, integer type and float type.</a:t>
            </a:r>
            <a:endParaRPr lang="en-US" dirty="0" smtClean="0"/>
          </a:p>
          <a:p>
            <a:r>
              <a:rPr lang="en-US" dirty="0" smtClean="0"/>
              <a:t>As the data type of all factors is object, thus we could only find mode and the frequency of the most occurring option in the answers of the questions asked.</a:t>
            </a:r>
          </a:p>
          <a:p>
            <a:r>
              <a:rPr lang="en-US" dirty="0" smtClean="0"/>
              <a:t>As data is not continuous thus we could not find standard deviation or variance but yes we could depict the range in which audience responses are falling.</a:t>
            </a:r>
          </a:p>
          <a:p>
            <a:r>
              <a:rPr lang="en-US" dirty="0"/>
              <a:t>As data is not continuous thus we could not find </a:t>
            </a:r>
            <a:r>
              <a:rPr lang="en-US" dirty="0" smtClean="0"/>
              <a:t>skewness, we could find correlation by encoding the object data type</a:t>
            </a:r>
          </a:p>
          <a:p>
            <a:r>
              <a:rPr lang="en-US" dirty="0" smtClean="0"/>
              <a:t>Then we used histogram to depict the graphical representation.</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07250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values and outliers</a:t>
            </a:r>
            <a:endParaRPr lang="en-IN" dirty="0"/>
          </a:p>
        </p:txBody>
      </p:sp>
      <p:sp>
        <p:nvSpPr>
          <p:cNvPr id="3" name="Content Placeholder 2"/>
          <p:cNvSpPr>
            <a:spLocks noGrp="1"/>
          </p:cNvSpPr>
          <p:nvPr>
            <p:ph idx="1"/>
          </p:nvPr>
        </p:nvSpPr>
        <p:spPr>
          <a:xfrm>
            <a:off x="507302" y="2466110"/>
            <a:ext cx="11029615" cy="4297854"/>
          </a:xfrm>
        </p:spPr>
        <p:txBody>
          <a:bodyPr>
            <a:normAutofit/>
          </a:bodyPr>
          <a:lstStyle/>
          <a:p>
            <a:pPr lvl="0"/>
            <a:r>
              <a:rPr lang="en-IN" dirty="0"/>
              <a:t>. To remove the null values, for float data types we use mean of remaining data and for object data types we use mode of remaining data</a:t>
            </a:r>
            <a:r>
              <a:rPr lang="en-IN" dirty="0" smtClean="0"/>
              <a:t>.</a:t>
            </a:r>
          </a:p>
          <a:p>
            <a:pPr lvl="0"/>
            <a:r>
              <a:rPr lang="en-IN" dirty="0"/>
              <a:t>Also, the object data types are encoded as then it is easy to operate on the variables</a:t>
            </a:r>
            <a:r>
              <a:rPr lang="en-IN" dirty="0" smtClean="0"/>
              <a:t>.</a:t>
            </a:r>
          </a:p>
          <a:p>
            <a:pPr lvl="0"/>
            <a:r>
              <a:rPr lang="en-IN" dirty="0"/>
              <a:t>Now we need to check whether outliers are present in the data or not. For that we need to check if the z value/z score of all the factors is exceeding the range (-3,3). As we want the data to be normally distributed in the range of (-3,3) as the data be in the 99% domain. Thus, this will be the best data to work with.</a:t>
            </a:r>
          </a:p>
          <a:p>
            <a:endParaRPr lang="en-US" dirty="0"/>
          </a:p>
          <a:p>
            <a:endParaRPr lang="en-US" dirty="0" smtClean="0"/>
          </a:p>
          <a:p>
            <a:endParaRPr lang="en-US" dirty="0" smtClean="0"/>
          </a:p>
          <a:p>
            <a:endParaRPr lang="en-US" dirty="0"/>
          </a:p>
        </p:txBody>
      </p:sp>
      <p:pic>
        <p:nvPicPr>
          <p:cNvPr id="4" name="Picture 3" descr="What is the difference between the z-distribution and the Normal  distribution? - Quora"/>
          <p:cNvPicPr/>
          <p:nvPr/>
        </p:nvPicPr>
        <p:blipFill>
          <a:blip r:embed="rId2">
            <a:extLst>
              <a:ext uri="{28A0092B-C50C-407E-A947-70E740481C1C}">
                <a14:useLocalDpi xmlns:a14="http://schemas.microsoft.com/office/drawing/2010/main" val="0"/>
              </a:ext>
            </a:extLst>
          </a:blip>
          <a:srcRect/>
          <a:stretch>
            <a:fillRect/>
          </a:stretch>
        </p:blipFill>
        <p:spPr bwMode="auto">
          <a:xfrm>
            <a:off x="6876185" y="4887539"/>
            <a:ext cx="3371850" cy="1876425"/>
          </a:xfrm>
          <a:prstGeom prst="rect">
            <a:avLst/>
          </a:prstGeom>
          <a:noFill/>
          <a:ln>
            <a:noFill/>
          </a:ln>
        </p:spPr>
      </p:pic>
    </p:spTree>
    <p:extLst>
      <p:ext uri="{BB962C8B-B14F-4D97-AF65-F5344CB8AC3E}">
        <p14:creationId xmlns:p14="http://schemas.microsoft.com/office/powerpoint/2010/main" val="45842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Input-output relationship</a:t>
            </a:r>
            <a:endParaRPr lang="en-IN" dirty="0"/>
          </a:p>
        </p:txBody>
      </p:sp>
      <p:sp>
        <p:nvSpPr>
          <p:cNvPr id="3" name="Content Placeholder 2"/>
          <p:cNvSpPr>
            <a:spLocks noGrp="1"/>
          </p:cNvSpPr>
          <p:nvPr>
            <p:ph idx="1"/>
          </p:nvPr>
        </p:nvSpPr>
        <p:spPr>
          <a:xfrm>
            <a:off x="507302" y="1948873"/>
            <a:ext cx="10982733" cy="4815091"/>
          </a:xfrm>
        </p:spPr>
        <p:txBody>
          <a:bodyPr>
            <a:normAutofit/>
          </a:bodyPr>
          <a:lstStyle/>
          <a:p>
            <a:r>
              <a:rPr lang="en-IN" dirty="0"/>
              <a:t>Now here we know that there are 80 independent variables which are contributing to predict the dependent variable that is the Sale Price of House. Here the relationship is of Linear Regression.</a:t>
            </a:r>
          </a:p>
          <a:p>
            <a:r>
              <a:rPr lang="en-IN" dirty="0"/>
              <a:t>Thus, assuming they follow a linear regression model, the relationship between the input variables or independent variables and the output variable or dependent variable is:</a:t>
            </a:r>
          </a:p>
          <a:p>
            <a:endParaRPr lang="en-US" dirty="0"/>
          </a:p>
          <a:p>
            <a:endParaRPr lang="en-US" dirty="0" smtClean="0"/>
          </a:p>
          <a:p>
            <a:r>
              <a:rPr lang="en-IN" dirty="0"/>
              <a:t>where Xi is the explanatory/80 independent variables and Yi is the dependent variable/Sale Price. f is the function, Beta is the unknown parameters and </a:t>
            </a:r>
            <a:r>
              <a:rPr lang="en-IN" dirty="0" err="1"/>
              <a:t>ei</a:t>
            </a:r>
            <a:r>
              <a:rPr lang="en-IN" dirty="0"/>
              <a:t> is the error terms</a:t>
            </a:r>
            <a:r>
              <a:rPr lang="en-IN" dirty="0" smtClean="0"/>
              <a:t>.</a:t>
            </a:r>
            <a:endParaRPr lang="en-US" dirty="0" smtClean="0"/>
          </a:p>
          <a:p>
            <a:endParaRPr lang="en-US" dirty="0"/>
          </a:p>
        </p:txBody>
      </p:sp>
      <p:pic>
        <p:nvPicPr>
          <p:cNvPr id="4" name="Picture 3"/>
          <p:cNvPicPr/>
          <p:nvPr/>
        </p:nvPicPr>
        <p:blipFill>
          <a:blip r:embed="rId2"/>
          <a:stretch>
            <a:fillRect/>
          </a:stretch>
        </p:blipFill>
        <p:spPr>
          <a:xfrm>
            <a:off x="841520" y="4356418"/>
            <a:ext cx="2676525" cy="438150"/>
          </a:xfrm>
          <a:prstGeom prst="rect">
            <a:avLst/>
          </a:prstGeom>
        </p:spPr>
      </p:pic>
    </p:spTree>
    <p:extLst>
      <p:ext uri="{BB962C8B-B14F-4D97-AF65-F5344CB8AC3E}">
        <p14:creationId xmlns:p14="http://schemas.microsoft.com/office/powerpoint/2010/main" val="203203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IN" dirty="0"/>
          </a:p>
        </p:txBody>
      </p:sp>
      <p:sp>
        <p:nvSpPr>
          <p:cNvPr id="3" name="Content Placeholder 2"/>
          <p:cNvSpPr>
            <a:spLocks noGrp="1"/>
          </p:cNvSpPr>
          <p:nvPr>
            <p:ph idx="1"/>
          </p:nvPr>
        </p:nvSpPr>
        <p:spPr>
          <a:xfrm>
            <a:off x="507302" y="2466110"/>
            <a:ext cx="11029615" cy="2706254"/>
          </a:xfrm>
        </p:spPr>
        <p:txBody>
          <a:bodyPr>
            <a:normAutofit lnSpcReduction="10000"/>
          </a:bodyPr>
          <a:lstStyle/>
          <a:p>
            <a:r>
              <a:rPr lang="en-IN" dirty="0"/>
              <a:t>Correlation is a statistical term describing the degree to which two variables move in coordination with one another. If the two variables move in the same direction, then those variables are said to have a positive correlation. If they move in opposite directions, then they have a negative correlation. Here we see the below </a:t>
            </a:r>
            <a:r>
              <a:rPr lang="en-IN" dirty="0" smtClean="0"/>
              <a:t>relationship</a:t>
            </a:r>
          </a:p>
          <a:p>
            <a:r>
              <a:rPr lang="en-IN" dirty="0"/>
              <a:t>We see that the factors affecting the House Sale Price are </a:t>
            </a:r>
            <a:r>
              <a:rPr lang="en-IN" dirty="0" err="1"/>
              <a:t>OverallQual,GrLivArea,GarageCars,GarageArea</a:t>
            </a:r>
            <a:r>
              <a:rPr lang="en-IN" dirty="0"/>
              <a:t> But the most important positively affecting factor is </a:t>
            </a:r>
            <a:r>
              <a:rPr lang="en-IN" dirty="0" err="1"/>
              <a:t>OverallQual</a:t>
            </a:r>
            <a:r>
              <a:rPr lang="en-IN" dirty="0"/>
              <a:t> as it Rates the overall material and finish of the house which is important factor when a person is buying a house.  Also, the negative factors affecting the Sale Price is the </a:t>
            </a:r>
            <a:r>
              <a:rPr lang="en-IN" dirty="0" err="1"/>
              <a:t>BsmtQual</a:t>
            </a:r>
            <a:r>
              <a:rPr lang="en-IN" dirty="0"/>
              <a:t>, </a:t>
            </a:r>
            <a:r>
              <a:rPr lang="en-IN" dirty="0" err="1"/>
              <a:t>ExterQual</a:t>
            </a:r>
            <a:r>
              <a:rPr lang="en-IN" dirty="0"/>
              <a:t>, </a:t>
            </a:r>
            <a:r>
              <a:rPr lang="en-IN" dirty="0" err="1"/>
              <a:t>KitchenQual</a:t>
            </a:r>
            <a:r>
              <a:rPr lang="en-IN" dirty="0"/>
              <a:t> and </a:t>
            </a:r>
            <a:r>
              <a:rPr lang="en-IN" dirty="0" err="1"/>
              <a:t>GarageFinish</a:t>
            </a:r>
            <a:endParaRPr lang="en-IN" dirty="0"/>
          </a:p>
          <a:p>
            <a:endParaRPr lang="en-US" dirty="0" smtClean="0"/>
          </a:p>
          <a:p>
            <a:endParaRPr lang="en-US" dirty="0"/>
          </a:p>
        </p:txBody>
      </p:sp>
      <p:pic>
        <p:nvPicPr>
          <p:cNvPr id="10" name="Picture 9"/>
          <p:cNvPicPr>
            <a:picLocks noChangeAspect="1"/>
          </p:cNvPicPr>
          <p:nvPr/>
        </p:nvPicPr>
        <p:blipFill rotWithShape="1">
          <a:blip r:embed="rId2"/>
          <a:srcRect r="29940"/>
          <a:stretch/>
        </p:blipFill>
        <p:spPr>
          <a:xfrm>
            <a:off x="85181" y="4829948"/>
            <a:ext cx="5225727" cy="2152742"/>
          </a:xfrm>
          <a:prstGeom prst="rect">
            <a:avLst/>
          </a:prstGeom>
        </p:spPr>
      </p:pic>
      <p:pic>
        <p:nvPicPr>
          <p:cNvPr id="11" name="Picture 10"/>
          <p:cNvPicPr>
            <a:picLocks noChangeAspect="1"/>
          </p:cNvPicPr>
          <p:nvPr/>
        </p:nvPicPr>
        <p:blipFill rotWithShape="1">
          <a:blip r:embed="rId3"/>
          <a:srcRect r="30050" b="9916"/>
          <a:stretch/>
        </p:blipFill>
        <p:spPr>
          <a:xfrm>
            <a:off x="5504873" y="4954639"/>
            <a:ext cx="5686864" cy="1903361"/>
          </a:xfrm>
          <a:prstGeom prst="rect">
            <a:avLst/>
          </a:prstGeom>
        </p:spPr>
      </p:pic>
    </p:spTree>
    <p:extLst>
      <p:ext uri="{BB962C8B-B14F-4D97-AF65-F5344CB8AC3E}">
        <p14:creationId xmlns:p14="http://schemas.microsoft.com/office/powerpoint/2010/main" val="88897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splitting for building model</a:t>
            </a:r>
            <a:endParaRPr lang="en-IN" dirty="0"/>
          </a:p>
        </p:txBody>
      </p:sp>
      <p:sp>
        <p:nvSpPr>
          <p:cNvPr id="3" name="Content Placeholder 2"/>
          <p:cNvSpPr>
            <a:spLocks noGrp="1"/>
          </p:cNvSpPr>
          <p:nvPr>
            <p:ph idx="1"/>
          </p:nvPr>
        </p:nvSpPr>
        <p:spPr>
          <a:xfrm>
            <a:off x="507302" y="2466110"/>
            <a:ext cx="11029615" cy="2706254"/>
          </a:xfrm>
        </p:spPr>
        <p:txBody>
          <a:bodyPr>
            <a:normAutofit/>
          </a:bodyPr>
          <a:lstStyle/>
          <a:p>
            <a:r>
              <a:rPr lang="en-IN" dirty="0" smtClean="0"/>
              <a:t>Using </a:t>
            </a:r>
            <a:r>
              <a:rPr lang="en-IN" dirty="0"/>
              <a:t>the random state, we divide the training and testing data in the ratio of 0.8 and 0.2 meaning 20% of the data is the testing data and training data is 80</a:t>
            </a:r>
            <a:r>
              <a:rPr lang="en-IN" dirty="0" smtClean="0"/>
              <a:t>%</a:t>
            </a:r>
          </a:p>
          <a:p>
            <a:r>
              <a:rPr lang="en-IN" dirty="0"/>
              <a:t>As the total data is of 564 data points,</a:t>
            </a:r>
          </a:p>
          <a:p>
            <a:r>
              <a:rPr lang="en-IN" dirty="0"/>
              <a:t>Train data=451</a:t>
            </a:r>
          </a:p>
          <a:p>
            <a:r>
              <a:rPr lang="en-IN" dirty="0"/>
              <a:t>Test data=113</a:t>
            </a:r>
          </a:p>
          <a:p>
            <a:endParaRPr lang="en-US" dirty="0" smtClean="0"/>
          </a:p>
          <a:p>
            <a:endParaRPr lang="en-US" dirty="0"/>
          </a:p>
        </p:txBody>
      </p:sp>
      <p:pic>
        <p:nvPicPr>
          <p:cNvPr id="6" name="Picture 5" descr="Image"/>
          <p:cNvPicPr/>
          <p:nvPr/>
        </p:nvPicPr>
        <p:blipFill>
          <a:blip r:embed="rId2">
            <a:extLst>
              <a:ext uri="{28A0092B-C50C-407E-A947-70E740481C1C}">
                <a14:useLocalDpi xmlns:a14="http://schemas.microsoft.com/office/drawing/2010/main" val="0"/>
              </a:ext>
            </a:extLst>
          </a:blip>
          <a:srcRect/>
          <a:stretch>
            <a:fillRect/>
          </a:stretch>
        </p:blipFill>
        <p:spPr bwMode="auto">
          <a:xfrm>
            <a:off x="2417445" y="4365452"/>
            <a:ext cx="5731510" cy="1877060"/>
          </a:xfrm>
          <a:prstGeom prst="rect">
            <a:avLst/>
          </a:prstGeom>
          <a:noFill/>
          <a:ln>
            <a:noFill/>
          </a:ln>
        </p:spPr>
      </p:pic>
    </p:spTree>
    <p:extLst>
      <p:ext uri="{BB962C8B-B14F-4D97-AF65-F5344CB8AC3E}">
        <p14:creationId xmlns:p14="http://schemas.microsoft.com/office/powerpoint/2010/main" val="11771213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232</TotalTime>
  <Words>1217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Housing: Price prediction</vt:lpstr>
      <vt:lpstr>PROBLEM STATEMENT</vt:lpstr>
      <vt:lpstr>ASSUMPTIONS</vt:lpstr>
      <vt:lpstr>Steps For EDA(Exploratory Data Analysis)</vt:lpstr>
      <vt:lpstr>EDA</vt:lpstr>
      <vt:lpstr>HANDLING missing values and outliers</vt:lpstr>
      <vt:lpstr>Data Input-output relationship</vt:lpstr>
      <vt:lpstr>CORRELATION</vt:lpstr>
      <vt:lpstr>Data splitting for building model</vt:lpstr>
      <vt:lpstr>MODEL OUTPUT</vt:lpstr>
      <vt:lpstr>Predicting the Sale Price for the provided test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Ayushi Agrawal     /RIB_DEPT/IBANK/BKC</dc:creator>
  <cp:lastModifiedBy>Ayushi Agrawal     /RIB_DEPT/IBANK/BKC</cp:lastModifiedBy>
  <cp:revision>31</cp:revision>
  <dcterms:created xsi:type="dcterms:W3CDTF">2022-02-11T13:28:19Z</dcterms:created>
  <dcterms:modified xsi:type="dcterms:W3CDTF">2022-03-17T09:25:59Z</dcterms:modified>
</cp:coreProperties>
</file>