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  <p:sldMasterId id="2147483798" r:id="rId3"/>
  </p:sldMasterIdLst>
  <p:notesMasterIdLst>
    <p:notesMasterId r:id="rId13"/>
  </p:notesMasterIdLst>
  <p:handoutMasterIdLst>
    <p:handoutMasterId r:id="rId14"/>
  </p:handoutMasterIdLst>
  <p:sldIdLst>
    <p:sldId id="257" r:id="rId4"/>
    <p:sldId id="268" r:id="rId5"/>
    <p:sldId id="269" r:id="rId6"/>
    <p:sldId id="270" r:id="rId7"/>
    <p:sldId id="262" r:id="rId8"/>
    <p:sldId id="263" r:id="rId9"/>
    <p:sldId id="264" r:id="rId10"/>
    <p:sldId id="265" r:id="rId11"/>
    <p:sldId id="266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56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1104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CBDA189-1C57-4A78-866D-01DC6E6BF0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2176D3-FB5E-473E-97D8-93F9402A18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83FEF-B164-4DF7-8E40-20B2E0E977BF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7D7B7A-F221-4B97-B404-B23C383D3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0F0901-323E-4BBB-97BA-84EAD413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8613801"/>
            <a:ext cx="2971798" cy="5398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0C0C07-5784-497B-9515-9F5712F801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7E73-46B0-4E7E-9A0D-AF6ABA8F78E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7311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F4047-8F74-4D5A-A5AC-02A8AC5E91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20B84-513A-4BC1-83B4-93026966AD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0485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D82D6C-F339-41DC-ABE7-0AE67484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4E7EA0-B876-4CD2-AE6F-68C4D6D7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47C58C-3F7D-4C87-B3A0-E27FBC3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E23AAD-9B98-4829-833C-C640C939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DABF68-8ED2-4861-B007-764E02B5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FF70E5-EF36-4D90-BFFF-3A2CD5EBD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9959" y="8313"/>
            <a:ext cx="273227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38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FA8FA-46C9-4165-8343-AB717224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51C30C-99A8-4A33-B38C-B15803EE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50ED2-045C-4CB0-AEDE-F39F0657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E5A2A7-13BA-488F-8E2B-42FE15E4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562652-CC4A-48F2-BA8E-34189F50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6577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614DE1-760B-4855-9B4D-ED4254413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66A027-85B7-4D77-B717-8680F108B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36A346-B984-4590-A1A4-30ACD8EF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BC21BF-BE70-4053-B3E1-BAF5EBA9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6479E3-1751-4FE1-88DA-B343629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8870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D82D6C-F339-41DC-ABE7-0AE67484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4E7EA0-B876-4CD2-AE6F-68C4D6D7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47C58C-3F7D-4C87-B3A0-E27FBC3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E23AAD-9B98-4829-833C-C640C939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DABF68-8ED2-4861-B007-764E02B5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005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88DC1-3E42-40A0-847E-CAD2E00A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EFD2A6-D543-443C-A753-D54FA78A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C33C1-7A31-43AE-A9D7-0CA6C28C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EFB7B-9F04-4BE1-9F0B-51AB67CE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38BD3B-D3CB-4B00-90A2-F5FC6C54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3344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DD4E4-E2E2-4763-AEFF-4C2312BD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3D1AA-CBC2-4839-94C3-6B628E1B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B29E43-21E6-468A-8DC4-DA34FF79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D4EFA6-4064-4429-8DE1-F8DE8CCA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2F422E-6C89-49A9-BAAA-BF0CD6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2570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69CF0-9BEE-456A-9510-9520B50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E074CE-F6DC-4104-BD5D-B598EFF57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19D84D-700A-46D3-9178-71BB05C0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2E2F13-FD57-41EE-BB10-88EB4C01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466441-FFC5-45A1-8A4C-C6121954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112D76-4690-4DB9-B16B-28B944D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6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0FEB0-6E4A-480E-9371-D6E20740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5C3113-E750-405B-8117-E65A2430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56A3A3-6219-4B69-8581-EC9C0D1DE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99CC9F-0A6D-408F-9921-4A3AB2349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66E459-0DBC-45DC-B4C2-292B52E4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A0BBCF-094C-4012-B5CC-CFAE2274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5C3380-5461-4D78-BA74-654584D6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1BB442-339F-4503-81B2-A4439300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01273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BA510-1912-4388-B4B6-3AC01B9F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027CD60-E383-4BE3-81B6-DF254A50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9988C1-9B2D-454D-8F95-C9E4D7B5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4DCCAE-E17A-4ED8-870C-F94D9D0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4307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D352E6-22FA-48AB-B35D-CC336E34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616611-7A4D-488E-AF8F-06C255ED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AF5753-DF48-4742-9AD4-55B8353C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18441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BAA74-C7DE-4B0B-B153-4C37E7B9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D54C37-299B-44CD-83B4-E852E6F0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D6DD92-EED7-4A1F-8E16-013456BD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F9D38-0CC3-4D12-AF2D-607D6527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9E997E-907C-469E-BD91-ACA0CE3C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DB947A-00D8-47D9-B1D8-6DB12C1C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634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88DC1-3E42-40A0-847E-CAD2E00A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EFD2A6-D543-443C-A753-D54FA78A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C33C1-7A31-43AE-A9D7-0CA6C28C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EFB7B-9F04-4BE1-9F0B-51AB67CE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38BD3B-D3CB-4B00-90A2-F5FC6C54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21308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B9761-F559-4EF6-9E74-201999B7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F687672-0BCA-4729-B420-01EEF1A30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F62ED7-20F0-4E9F-BA65-C703949F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A34572-1F54-407B-9F9D-375D6846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A4EF72-3288-4EEE-A6C8-3B1776F9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36DE3A-010C-4C26-AC8A-67E23185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60933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FA8FA-46C9-4165-8343-AB717224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51C30C-99A8-4A33-B38C-B15803EE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50ED2-045C-4CB0-AEDE-F39F0657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E5A2A7-13BA-488F-8E2B-42FE15E4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562652-CC4A-48F2-BA8E-34189F50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1135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614DE1-760B-4855-9B4D-ED4254413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66A027-85B7-4D77-B717-8680F108B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36A346-B984-4590-A1A4-30ACD8EF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BC21BF-BE70-4053-B3E1-BAF5EBA9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6479E3-1751-4FE1-88DA-B343629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65564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FF70E5-EF36-4D90-BFFF-3A2CD5EBD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9959" y="8313"/>
            <a:ext cx="2732270" cy="5486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DD4E4-E2E2-4763-AEFF-4C2312BD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3D1AA-CBC2-4839-94C3-6B628E1B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B29E43-21E6-468A-8DC4-DA34FF79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D4EFA6-4064-4429-8DE1-F8DE8CCA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2F422E-6C89-49A9-BAAA-BF0CD6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8712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69CF0-9BEE-456A-9510-9520B50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E074CE-F6DC-4104-BD5D-B598EFF57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19D84D-700A-46D3-9178-71BB05C0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2E2F13-FD57-41EE-BB10-88EB4C01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466441-FFC5-45A1-8A4C-C6121954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112D76-4690-4DB9-B16B-28B944D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29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0FEB0-6E4A-480E-9371-D6E20740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5C3113-E750-405B-8117-E65A2430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56A3A3-6219-4B69-8581-EC9C0D1DE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99CC9F-0A6D-408F-9921-4A3AB2349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66E459-0DBC-45DC-B4C2-292B52E4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A0BBCF-094C-4012-B5CC-CFAE2274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5C3380-5461-4D78-BA74-654584D6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1BB442-339F-4503-81B2-A4439300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3977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BA510-1912-4388-B4B6-3AC01B9F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027CD60-E383-4BE3-81B6-DF254A50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9988C1-9B2D-454D-8F95-C9E4D7B5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4DCCAE-E17A-4ED8-870C-F94D9D0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39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D352E6-22FA-48AB-B35D-CC336E34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616611-7A4D-488E-AF8F-06C255ED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AF5753-DF48-4742-9AD4-55B8353C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113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BAA74-C7DE-4B0B-B153-4C37E7B9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D54C37-299B-44CD-83B4-E852E6F0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D6DD92-EED7-4A1F-8E16-013456BD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F9D38-0CC3-4D12-AF2D-607D6527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9E997E-907C-469E-BD91-ACA0CE3C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DB947A-00D8-47D9-B1D8-6DB12C1C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51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B9761-F559-4EF6-9E74-201999B7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F687672-0BCA-4729-B420-01EEF1A30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F62ED7-20F0-4E9F-BA65-C703949F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A34572-1F54-407B-9F9D-375D6846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A4EF72-3288-4EEE-A6C8-3B1776F9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36DE3A-010C-4C26-AC8A-67E23185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48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A5BDB2A-9987-4CF8-BADF-58D0BDB5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424249-724E-4CFB-8BB4-C121A27F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34004A-E7DB-4F7D-A359-C6CDF2265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D1E5A4-046D-4883-B1E0-75E718CDD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12FA66-93BB-4D72-9CBC-25998FFBC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962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A5BDB2A-9987-4CF8-BADF-58D0BDB5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424249-724E-4CFB-8BB4-C121A27F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34004A-E7DB-4F7D-A359-C6CDF2265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D1E5A4-046D-4883-B1E0-75E718CDD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12FA66-93BB-4D72-9CBC-25998FFBC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280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CD44B9-EE9E-49B6-95FC-A70E05B878A5}" type="datetimeFigureOut">
              <a:rPr lang="en-GB" smtClean="0"/>
              <a:pPr/>
              <a:t>07/02/2021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D9EA43-7F29-4373-9622-BD7B24CA3642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87" y="694943"/>
            <a:ext cx="3121722" cy="2792840"/>
          </a:xfrm>
        </p:spPr>
        <p:txBody>
          <a:bodyPr anchor="b">
            <a:noAutofit/>
          </a:bodyPr>
          <a:lstStyle/>
          <a:p>
            <a:r>
              <a:rPr lang="en-US" sz="4400" b="1" dirty="0"/>
              <a:t>Computer Vision For Remote Connection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E9CFF2-3777-4FF4-A759-8491175B0B7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8580" y="4075028"/>
            <a:ext cx="2858023" cy="232578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Team</a:t>
            </a:r>
          </a:p>
          <a:p>
            <a:pPr lvl="2"/>
            <a:r>
              <a:rPr lang="en-US" sz="2800" dirty="0" err="1" smtClean="0"/>
              <a:t>Amita</a:t>
            </a:r>
            <a:r>
              <a:rPr lang="en-US" sz="2800" dirty="0" smtClean="0"/>
              <a:t> </a:t>
            </a:r>
          </a:p>
          <a:p>
            <a:pPr lvl="2"/>
            <a:r>
              <a:rPr lang="en-US" sz="2800" dirty="0" smtClean="0"/>
              <a:t>Julie </a:t>
            </a:r>
          </a:p>
          <a:p>
            <a:pPr lvl="2"/>
            <a:r>
              <a:rPr lang="en-US" sz="2800" dirty="0" err="1" smtClean="0"/>
              <a:t>Shailaja</a:t>
            </a:r>
            <a:endParaRPr lang="en-US" sz="2800" dirty="0"/>
          </a:p>
        </p:txBody>
      </p:sp>
      <p:pic>
        <p:nvPicPr>
          <p:cNvPr id="1028" name="Picture 4" descr="Computer vision and it's possibility | Geekboots">
            <a:extLst>
              <a:ext uri="{FF2B5EF4-FFF2-40B4-BE49-F238E27FC236}">
                <a16:creationId xmlns:a16="http://schemas.microsoft.com/office/drawing/2014/main" xmlns="" id="{32C5A75D-F663-44FA-97E0-ADB533E4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77860" y="1688329"/>
            <a:ext cx="5605774" cy="388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24675" y="6248400"/>
            <a:ext cx="2981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AF417-38CD-4ECA-AF89-2D98BAB2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548638"/>
            <a:ext cx="8172450" cy="1005841"/>
          </a:xfrm>
        </p:spPr>
        <p:txBody>
          <a:bodyPr/>
          <a:lstStyle/>
          <a:p>
            <a:r>
              <a:rPr lang="en-US" b="1" u="sng" dirty="0">
                <a:latin typeface="Book Antiqua" pitchFamily="18" charset="0"/>
              </a:rPr>
              <a:t>Introduction</a:t>
            </a:r>
            <a:endParaRPr lang="en-GB" b="1" u="sng" dirty="0">
              <a:latin typeface="Book Antiqu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FD4A21-F051-47E3-A2E0-C45A372C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30976"/>
            <a:ext cx="9014460" cy="3877491"/>
          </a:xfrm>
        </p:spPr>
        <p:txBody>
          <a:bodyPr>
            <a:noAutofit/>
          </a:bodyPr>
          <a:lstStyle/>
          <a:p>
            <a:pPr lvl="1"/>
            <a:r>
              <a:rPr lang="en-US" sz="2200" dirty="0" err="1" smtClean="0">
                <a:latin typeface="Book Antiqua" pitchFamily="18" charset="0"/>
              </a:rPr>
              <a:t>Bot</a:t>
            </a:r>
            <a:r>
              <a:rPr lang="en-US" sz="2200" dirty="0" smtClean="0">
                <a:latin typeface="Book Antiqua" pitchFamily="18" charset="0"/>
              </a:rPr>
              <a:t> is </a:t>
            </a:r>
            <a:r>
              <a:rPr lang="en-US" sz="2200" dirty="0" smtClean="0">
                <a:latin typeface="Book Antiqua" pitchFamily="18" charset="0"/>
              </a:rPr>
              <a:t>developed to Automate the process of connecting the Local machine to a Remote desktop and accessing apps like Web browser, Notepad and Calculator to extract data and storing the same on the Local machine</a:t>
            </a:r>
          </a:p>
          <a:p>
            <a:pPr lvl="1"/>
            <a:endParaRPr lang="en-US" sz="2200" dirty="0" smtClean="0">
              <a:latin typeface="Book Antiqua" pitchFamily="18" charset="0"/>
            </a:endParaRPr>
          </a:p>
          <a:p>
            <a:pPr lvl="1"/>
            <a:r>
              <a:rPr lang="en-US" sz="2200" dirty="0" smtClean="0">
                <a:latin typeface="Book Antiqua" pitchFamily="18" charset="0"/>
              </a:rPr>
              <a:t>The Process is automated right from connecting to the remote desktop to displaying the results on the Local machine.</a:t>
            </a:r>
            <a:endParaRPr lang="en-US" sz="1100" dirty="0" smtClean="0">
              <a:latin typeface="Book Antiqua" pitchFamily="18" charset="0"/>
            </a:endParaRPr>
          </a:p>
          <a:p>
            <a:pPr lvl="1"/>
            <a:endParaRPr lang="en-US" sz="2200" dirty="0" smtClean="0">
              <a:latin typeface="Book Antiqua" pitchFamily="18" charset="0"/>
            </a:endParaRPr>
          </a:p>
          <a:p>
            <a:pPr lvl="1"/>
            <a:r>
              <a:rPr lang="en-US" sz="2200" dirty="0" err="1" smtClean="0">
                <a:latin typeface="Book Antiqua" pitchFamily="18" charset="0"/>
              </a:rPr>
              <a:t>Bot</a:t>
            </a:r>
            <a:r>
              <a:rPr lang="en-US" sz="2200" dirty="0" smtClean="0">
                <a:latin typeface="Book Antiqua" pitchFamily="18" charset="0"/>
              </a:rPr>
              <a:t> is </a:t>
            </a:r>
            <a:r>
              <a:rPr lang="en-US" sz="2200" dirty="0" smtClean="0">
                <a:latin typeface="Book Antiqua" pitchFamily="18" charset="0"/>
              </a:rPr>
              <a:t>using Computer Vision Framework of </a:t>
            </a:r>
            <a:r>
              <a:rPr lang="en-US" sz="2200" dirty="0" err="1" smtClean="0">
                <a:latin typeface="Book Antiqua" pitchFamily="18" charset="0"/>
              </a:rPr>
              <a:t>UiPath</a:t>
            </a:r>
            <a:r>
              <a:rPr lang="en-US" sz="2200" dirty="0" smtClean="0">
                <a:latin typeface="Book Antiqua" pitchFamily="18" charset="0"/>
              </a:rPr>
              <a:t> to do the same.</a:t>
            </a:r>
          </a:p>
          <a:p>
            <a:pPr lvl="1"/>
            <a:endParaRPr lang="en-US" sz="2200" dirty="0" smtClean="0">
              <a:latin typeface="Book Antiqua" pitchFamily="18" charset="0"/>
            </a:endParaRPr>
          </a:p>
          <a:p>
            <a:pPr lvl="1">
              <a:buNone/>
            </a:pPr>
            <a:endParaRPr lang="en-GB" sz="2200" dirty="0"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24675" y="6248400"/>
            <a:ext cx="2981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38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868849-D835-42E0-9628-1CBF6DBE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77517"/>
            <a:ext cx="89154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b="1" u="sng" dirty="0">
                <a:latin typeface="Book Antiqua" pitchFamily="18" charset="0"/>
              </a:rPr>
              <a:t>Why CV</a:t>
            </a:r>
            <a:r>
              <a:rPr lang="en-US" b="1" dirty="0">
                <a:latin typeface="Book Antiqua" pitchFamily="18" charset="0"/>
              </a:rPr>
              <a:t>?</a:t>
            </a:r>
            <a:endParaRPr lang="en-GB" b="1" dirty="0">
              <a:latin typeface="Book Antiqu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A02A99-D6CD-4683-8F48-01D37FF5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lvl="1"/>
            <a:r>
              <a:rPr lang="en-US" sz="1800" dirty="0" smtClean="0">
                <a:latin typeface="Book Antiqua" pitchFamily="18" charset="0"/>
              </a:rPr>
              <a:t>AI Computer Vision uses Neural network with a combination of OCR and text fuzzy matching with a multi </a:t>
            </a:r>
            <a:r>
              <a:rPr lang="en-US" sz="2000" dirty="0" smtClean="0">
                <a:latin typeface="Book Antiqua" pitchFamily="18" charset="0"/>
              </a:rPr>
              <a:t>anchoring</a:t>
            </a:r>
            <a:r>
              <a:rPr lang="en-US" sz="1800" dirty="0" smtClean="0">
                <a:latin typeface="Book Antiqua" pitchFamily="18" charset="0"/>
              </a:rPr>
              <a:t> system.</a:t>
            </a:r>
          </a:p>
          <a:p>
            <a:pPr lvl="1"/>
            <a:r>
              <a:rPr lang="en-US" sz="1800" dirty="0" smtClean="0">
                <a:latin typeface="Book Antiqua" pitchFamily="18" charset="0"/>
              </a:rPr>
              <a:t>Automation </a:t>
            </a:r>
            <a:r>
              <a:rPr lang="en-US" sz="1800" dirty="0">
                <a:latin typeface="Book Antiqua" pitchFamily="18" charset="0"/>
              </a:rPr>
              <a:t>beyond </a:t>
            </a:r>
            <a:r>
              <a:rPr lang="en-US" sz="1800" dirty="0" smtClean="0">
                <a:latin typeface="Book Antiqua" pitchFamily="18" charset="0"/>
              </a:rPr>
              <a:t>selectors - </a:t>
            </a:r>
            <a:r>
              <a:rPr lang="en-IN" sz="1800" dirty="0" smtClean="0">
                <a:latin typeface="Book Antiqua" pitchFamily="18" charset="0"/>
              </a:rPr>
              <a:t>Robots recognize and interact with more on-screen fields and components</a:t>
            </a:r>
            <a:endParaRPr lang="en-US" sz="1800" dirty="0">
              <a:latin typeface="Book Antiqua" pitchFamily="18" charset="0"/>
            </a:endParaRPr>
          </a:p>
          <a:p>
            <a:pPr lvl="1"/>
            <a:r>
              <a:rPr lang="en-US" sz="1800" dirty="0" smtClean="0">
                <a:latin typeface="Book Antiqua" pitchFamily="18" charset="0"/>
              </a:rPr>
              <a:t>Reliable </a:t>
            </a:r>
            <a:r>
              <a:rPr lang="en-US" sz="1800" dirty="0">
                <a:latin typeface="Book Antiqua" pitchFamily="18" charset="0"/>
              </a:rPr>
              <a:t>on VDIs and </a:t>
            </a:r>
            <a:r>
              <a:rPr lang="en-US" sz="1800" dirty="0" smtClean="0">
                <a:latin typeface="Book Antiqua" pitchFamily="18" charset="0"/>
              </a:rPr>
              <a:t>desktops - </a:t>
            </a:r>
            <a:r>
              <a:rPr lang="en-IN" sz="1800" dirty="0" smtClean="0">
                <a:latin typeface="Book Antiqua" pitchFamily="18" charset="0"/>
              </a:rPr>
              <a:t>Relieves issues with failure-prone image automation techniques and with selector-based targeting on desktops</a:t>
            </a:r>
            <a:endParaRPr lang="en-US" sz="1800" dirty="0">
              <a:latin typeface="Book Antiqua" pitchFamily="18" charset="0"/>
            </a:endParaRPr>
          </a:p>
          <a:p>
            <a:pPr lvl="1"/>
            <a:r>
              <a:rPr lang="en-US" sz="1800" dirty="0" smtClean="0">
                <a:latin typeface="Book Antiqua" pitchFamily="18" charset="0"/>
              </a:rPr>
              <a:t>Broad </a:t>
            </a:r>
            <a:r>
              <a:rPr lang="en-US" sz="1800" dirty="0">
                <a:latin typeface="Book Antiqua" pitchFamily="18" charset="0"/>
              </a:rPr>
              <a:t>range of interface </a:t>
            </a:r>
            <a:r>
              <a:rPr lang="en-US" sz="1800" dirty="0" smtClean="0">
                <a:latin typeface="Book Antiqua" pitchFamily="18" charset="0"/>
              </a:rPr>
              <a:t>types - </a:t>
            </a:r>
            <a:r>
              <a:rPr lang="en-IN" sz="1800" dirty="0" smtClean="0">
                <a:latin typeface="Book Antiqua" pitchFamily="18" charset="0"/>
              </a:rPr>
              <a:t>Includes VDI environments (Citrix, </a:t>
            </a:r>
            <a:r>
              <a:rPr lang="en-IN" sz="1800" dirty="0" err="1" smtClean="0">
                <a:latin typeface="Book Antiqua" pitchFamily="18" charset="0"/>
              </a:rPr>
              <a:t>VMWare</a:t>
            </a:r>
            <a:r>
              <a:rPr lang="en-IN" sz="1800" dirty="0" smtClean="0">
                <a:latin typeface="Book Antiqua" pitchFamily="18" charset="0"/>
              </a:rPr>
              <a:t>, Microsoft RDP, VNC, and </a:t>
            </a:r>
            <a:r>
              <a:rPr lang="en-IN" sz="1800" dirty="0" smtClean="0">
                <a:latin typeface="Book Antiqua" pitchFamily="18" charset="0"/>
              </a:rPr>
              <a:t>others for </a:t>
            </a:r>
            <a:r>
              <a:rPr lang="en-IN" sz="1800" dirty="0" smtClean="0">
                <a:latin typeface="Book Antiqua" pitchFamily="18" charset="0"/>
              </a:rPr>
              <a:t>desktop and web applications</a:t>
            </a:r>
            <a:endParaRPr lang="en-US" sz="1800" dirty="0">
              <a:latin typeface="Book Antiqua" pitchFamily="18" charset="0"/>
            </a:endParaRPr>
          </a:p>
          <a:p>
            <a:pPr lvl="1"/>
            <a:r>
              <a:rPr lang="en-US" sz="1800" dirty="0" smtClean="0">
                <a:latin typeface="Book Antiqua" pitchFamily="18" charset="0"/>
              </a:rPr>
              <a:t>Cross-platform capabilities - </a:t>
            </a:r>
            <a:r>
              <a:rPr lang="en-IN" sz="1800" dirty="0" smtClean="0">
                <a:latin typeface="Book Antiqua" pitchFamily="18" charset="0"/>
              </a:rPr>
              <a:t>Supports automation on Windows, Linux, Android, and other operating systems</a:t>
            </a:r>
            <a:endParaRPr lang="en-US" sz="1800" dirty="0">
              <a:latin typeface="Book Antiqua" pitchFamily="18" charset="0"/>
            </a:endParaRPr>
          </a:p>
          <a:p>
            <a:pPr lvl="1"/>
            <a:r>
              <a:rPr lang="en-US" sz="1800" dirty="0" smtClean="0">
                <a:latin typeface="Book Antiqua" pitchFamily="18" charset="0"/>
              </a:rPr>
              <a:t>Dynamic </a:t>
            </a:r>
            <a:r>
              <a:rPr lang="en-US" sz="1800" dirty="0">
                <a:latin typeface="Book Antiqua" pitchFamily="18" charset="0"/>
              </a:rPr>
              <a:t>UI </a:t>
            </a:r>
            <a:r>
              <a:rPr lang="en-US" sz="1800" dirty="0" smtClean="0">
                <a:latin typeface="Book Antiqua" pitchFamily="18" charset="0"/>
              </a:rPr>
              <a:t>elements -</a:t>
            </a:r>
            <a:r>
              <a:rPr lang="en-IN" sz="1800" dirty="0" smtClean="0">
                <a:latin typeface="Book Antiqua" pitchFamily="18" charset="0"/>
              </a:rPr>
              <a:t>Enables automations that include drop-down and checkbox elements</a:t>
            </a:r>
            <a:endParaRPr lang="en-US" sz="1800" dirty="0">
              <a:latin typeface="Book Antiqua" pitchFamily="18" charset="0"/>
            </a:endParaRPr>
          </a:p>
          <a:p>
            <a:pPr lvl="1"/>
            <a:endParaRPr lang="en-GB" sz="2200" dirty="0"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24675" y="6248400"/>
            <a:ext cx="2981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99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49" y="730214"/>
            <a:ext cx="8915400" cy="1143000"/>
          </a:xfrm>
        </p:spPr>
        <p:txBody>
          <a:bodyPr/>
          <a:lstStyle/>
          <a:p>
            <a:r>
              <a:rPr lang="en-IN" u="sng" dirty="0" smtClean="0">
                <a:latin typeface="Book Antiqua" pitchFamily="18" charset="0"/>
              </a:rPr>
              <a:t>Features</a:t>
            </a:r>
            <a:endParaRPr lang="en-IN" u="sng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latin typeface="Book Antiqua" pitchFamily="18" charset="0"/>
              </a:rPr>
              <a:t>CV Activities</a:t>
            </a:r>
          </a:p>
          <a:p>
            <a:r>
              <a:rPr lang="en-IN" sz="2000" dirty="0" smtClean="0">
                <a:latin typeface="Book Antiqua" pitchFamily="18" charset="0"/>
              </a:rPr>
              <a:t>CV </a:t>
            </a:r>
            <a:r>
              <a:rPr lang="en-IN" sz="2000" dirty="0" smtClean="0">
                <a:latin typeface="Book Antiqua" pitchFamily="18" charset="0"/>
              </a:rPr>
              <a:t>Screen Scope</a:t>
            </a:r>
          </a:p>
          <a:p>
            <a:r>
              <a:rPr lang="en-IN" sz="2000" dirty="0" smtClean="0">
                <a:latin typeface="Book Antiqua" pitchFamily="18" charset="0"/>
              </a:rPr>
              <a:t>CV </a:t>
            </a:r>
            <a:r>
              <a:rPr lang="en-IN" sz="2000" dirty="0" smtClean="0">
                <a:latin typeface="Book Antiqua" pitchFamily="18" charset="0"/>
              </a:rPr>
              <a:t>Type Into</a:t>
            </a:r>
            <a:endParaRPr lang="en-IN" sz="2000" dirty="0" smtClean="0">
              <a:latin typeface="Book Antiqua" pitchFamily="18" charset="0"/>
            </a:endParaRPr>
          </a:p>
          <a:p>
            <a:r>
              <a:rPr lang="en-IN" sz="2000" dirty="0" smtClean="0">
                <a:latin typeface="Book Antiqua" pitchFamily="18" charset="0"/>
              </a:rPr>
              <a:t>CV </a:t>
            </a:r>
            <a:r>
              <a:rPr lang="en-IN" sz="2000" dirty="0" smtClean="0">
                <a:latin typeface="Book Antiqua" pitchFamily="18" charset="0"/>
              </a:rPr>
              <a:t>Get Text</a:t>
            </a:r>
            <a:endParaRPr lang="en-IN" sz="2000" dirty="0" smtClean="0">
              <a:latin typeface="Book Antiqua" pitchFamily="18" charset="0"/>
            </a:endParaRPr>
          </a:p>
          <a:p>
            <a:r>
              <a:rPr lang="en-IN" sz="2000" dirty="0" smtClean="0">
                <a:latin typeface="Book Antiqua" pitchFamily="18" charset="0"/>
              </a:rPr>
              <a:t>CV </a:t>
            </a:r>
            <a:r>
              <a:rPr lang="en-IN" sz="2000" dirty="0" smtClean="0">
                <a:latin typeface="Book Antiqua" pitchFamily="18" charset="0"/>
              </a:rPr>
              <a:t>Extract Table</a:t>
            </a:r>
            <a:endParaRPr lang="en-IN" sz="2000" dirty="0" smtClean="0">
              <a:latin typeface="Book Antiqua" pitchFamily="18" charset="0"/>
            </a:endParaRPr>
          </a:p>
          <a:p>
            <a:r>
              <a:rPr lang="en-IN" sz="2000" dirty="0" smtClean="0">
                <a:latin typeface="Book Antiqua" pitchFamily="18" charset="0"/>
              </a:rPr>
              <a:t>CV </a:t>
            </a:r>
            <a:r>
              <a:rPr lang="en-IN" sz="2000" dirty="0" smtClean="0">
                <a:latin typeface="Book Antiqua" pitchFamily="18" charset="0"/>
              </a:rPr>
              <a:t>Element Exists</a:t>
            </a:r>
            <a:endParaRPr lang="en-IN" sz="2000" dirty="0" smtClean="0">
              <a:latin typeface="Book Antiqua" pitchFamily="18" charset="0"/>
            </a:endParaRPr>
          </a:p>
          <a:p>
            <a:r>
              <a:rPr lang="en-IN" sz="2000" dirty="0" smtClean="0">
                <a:latin typeface="Book Antiqua" pitchFamily="18" charset="0"/>
              </a:rPr>
              <a:t>CV </a:t>
            </a:r>
            <a:r>
              <a:rPr lang="en-IN" sz="2000" dirty="0" smtClean="0">
                <a:latin typeface="Book Antiqua" pitchFamily="18" charset="0"/>
              </a:rPr>
              <a:t>Checkbox</a:t>
            </a:r>
          </a:p>
          <a:p>
            <a:r>
              <a:rPr lang="en-IN" sz="2000" dirty="0" smtClean="0">
                <a:latin typeface="Book Antiqua" pitchFamily="18" charset="0"/>
              </a:rPr>
              <a:t>CV Dropdown Select</a:t>
            </a:r>
            <a:endParaRPr lang="en-IN" sz="2000" dirty="0" smtClean="0">
              <a:latin typeface="Book Antiqua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Book Antiqua" pitchFamily="18" charset="0"/>
              </a:rPr>
              <a:t>Remote Connection</a:t>
            </a:r>
          </a:p>
          <a:p>
            <a:r>
              <a:rPr lang="en-IN" sz="2000" dirty="0" smtClean="0">
                <a:latin typeface="Book Antiqua" pitchFamily="18" charset="0"/>
              </a:rPr>
              <a:t>VNC Viewer</a:t>
            </a:r>
          </a:p>
          <a:p>
            <a:r>
              <a:rPr lang="en-IN" sz="2000" dirty="0" smtClean="0">
                <a:latin typeface="Book Antiqua" pitchFamily="18" charset="0"/>
              </a:rPr>
              <a:t>VNC server</a:t>
            </a:r>
          </a:p>
          <a:p>
            <a:pPr>
              <a:buNone/>
            </a:pPr>
            <a:r>
              <a:rPr lang="en-IN" sz="2400" b="1" dirty="0" smtClean="0">
                <a:latin typeface="Book Antiqua" pitchFamily="18" charset="0"/>
              </a:rPr>
              <a:t>Robotic Enterprise Framework </a:t>
            </a:r>
            <a:endParaRPr lang="en-IN" sz="2400" b="1" dirty="0">
              <a:latin typeface="Book Antiqu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24675" y="6248400"/>
            <a:ext cx="298132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67199-969A-4934-9ADA-94EE57DE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6" y="627016"/>
            <a:ext cx="8915400" cy="736745"/>
          </a:xfrm>
        </p:spPr>
        <p:txBody>
          <a:bodyPr vert="horz" lIns="0" rIns="0" bIns="0" anchor="b">
            <a:noAutofit/>
          </a:bodyPr>
          <a:lstStyle/>
          <a:p>
            <a:r>
              <a:rPr lang="en-US" b="1" u="sng" dirty="0">
                <a:latin typeface="Book Antiqua" pitchFamily="18" charset="0"/>
              </a:rPr>
              <a:t>Process Flow</a:t>
            </a:r>
            <a:endParaRPr lang="en-GB" b="1" u="sng" dirty="0">
              <a:latin typeface="Book Antiqu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3A9DF3-35F7-4A08-BF7C-D7369246C6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110" y="1528354"/>
            <a:ext cx="4999352" cy="461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D8F8878-557C-4CDB-87EB-430B3355D069}"/>
              </a:ext>
            </a:extLst>
          </p:cNvPr>
          <p:cNvSpPr txBox="1">
            <a:spLocks/>
          </p:cNvSpPr>
          <p:nvPr/>
        </p:nvSpPr>
        <p:spPr>
          <a:xfrm rot="16200000">
            <a:off x="5425607" y="1963314"/>
            <a:ext cx="4180538" cy="3492648"/>
          </a:xfrm>
          <a:prstGeom prst="rect">
            <a:avLst/>
          </a:prstGeom>
        </p:spPr>
        <p:txBody>
          <a:bodyPr vert="eaVert" lIns="45720" tIns="0" rIns="45720" bIns="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itchFamily="18" charset="0"/>
              </a:rPr>
              <a:t>Sending Authentication Request to the Remote Machine for Server Connectivity.</a:t>
            </a:r>
            <a:endParaRPr lang="en-US" sz="2000" dirty="0">
              <a:latin typeface="Book Antiqua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itchFamily="18" charset="0"/>
              </a:rPr>
              <a:t>Authentication Request Approved.</a:t>
            </a:r>
            <a:endParaRPr lang="en-US" sz="2000" dirty="0">
              <a:latin typeface="Book Antiqua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itchFamily="18" charset="0"/>
              </a:rPr>
              <a:t>Starts Scraping Desktop\Web application based on the requirement</a:t>
            </a:r>
            <a:r>
              <a:rPr lang="en-IN" sz="2000" dirty="0" smtClean="0">
                <a:latin typeface="Book Antiqua" pitchFamily="18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`</a:t>
            </a:r>
            <a:endParaRPr lang="en-US" sz="2000" dirty="0">
              <a:latin typeface="Book Antiqua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itchFamily="18" charset="0"/>
              </a:rPr>
              <a:t>Scrapped data processes.</a:t>
            </a:r>
            <a:endParaRPr lang="en-US" sz="2000" dirty="0">
              <a:latin typeface="Book Antiqua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itchFamily="18" charset="0"/>
              </a:rPr>
              <a:t>Processed data stored into the local machine</a:t>
            </a:r>
            <a:r>
              <a:rPr lang="en-IN" sz="2000" dirty="0" smtClean="0">
                <a:latin typeface="Book Antiqua" pitchFamily="18" charset="0"/>
              </a:rPr>
              <a:t>.</a:t>
            </a:r>
            <a:endParaRPr lang="en-GB" sz="2000" dirty="0">
              <a:latin typeface="Book Antiqua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924675" y="6248400"/>
            <a:ext cx="2981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7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AC1EAA-BE74-406B-84C4-3B39E7A0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66" y="469484"/>
            <a:ext cx="8172450" cy="928242"/>
          </a:xfrm>
        </p:spPr>
        <p:txBody>
          <a:bodyPr vert="horz" lIns="0" rIns="0" bIns="0" anchor="b">
            <a:normAutofit/>
          </a:bodyPr>
          <a:lstStyle/>
          <a:p>
            <a:r>
              <a:rPr lang="en-US" b="1" u="sng" dirty="0">
                <a:latin typeface="Book Antiqua" pitchFamily="18" charset="0"/>
              </a:rPr>
              <a:t>Detailed Project Flow</a:t>
            </a:r>
            <a:endParaRPr lang="en-GB" b="1" u="sng" dirty="0">
              <a:latin typeface="Book Antiqua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BDDE313-FC6A-4912-8DB4-2437549E185D}"/>
              </a:ext>
            </a:extLst>
          </p:cNvPr>
          <p:cNvSpPr txBox="1">
            <a:spLocks/>
          </p:cNvSpPr>
          <p:nvPr/>
        </p:nvSpPr>
        <p:spPr>
          <a:xfrm rot="16200000">
            <a:off x="5965156" y="2459960"/>
            <a:ext cx="4533241" cy="3165564"/>
          </a:xfrm>
          <a:prstGeom prst="rect">
            <a:avLst/>
          </a:prstGeom>
        </p:spPr>
        <p:txBody>
          <a:bodyPr vert="eaVert" lIns="45720" tIns="0" rIns="45720" bIns="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400" b="1" dirty="0" err="1" smtClean="0">
                <a:latin typeface="Book Antiqua" pitchFamily="18" charset="0"/>
              </a:rPr>
              <a:t>Intialize</a:t>
            </a:r>
            <a:r>
              <a:rPr lang="en-US" sz="1400" b="1" dirty="0" smtClean="0">
                <a:latin typeface="Book Antiqua" pitchFamily="18" charset="0"/>
              </a:rPr>
              <a:t> the </a:t>
            </a:r>
            <a:r>
              <a:rPr lang="en-US" sz="1400" b="1" dirty="0" err="1" smtClean="0">
                <a:latin typeface="Book Antiqua" pitchFamily="18" charset="0"/>
              </a:rPr>
              <a:t>Config</a:t>
            </a:r>
            <a:r>
              <a:rPr lang="en-US" sz="1400" b="1" dirty="0" smtClean="0">
                <a:latin typeface="Book Antiqua" pitchFamily="18" charset="0"/>
              </a:rPr>
              <a:t> with Asset Names of VNC Client And Server and  Inputs for each Application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Get  Credentials from Orchestrator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Open the VNC Client in Local Machine and  sending Authentication request to server for connection.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Remote Machine  screen will be displayed in Local Machine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Open  Calculator App  and enter Input and extract the  Result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Open Notepad and  enter Input file Name and Extract the Data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Open Web browser and  enter search input and Extract the Result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Close the Remote Connection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400" dirty="0">
              <a:latin typeface="Book Antiqua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1146" y="1724295"/>
            <a:ext cx="6253346" cy="4467496"/>
            <a:chOff x="291146" y="1724295"/>
            <a:chExt cx="6253346" cy="4467496"/>
          </a:xfrm>
        </p:grpSpPr>
        <p:pic>
          <p:nvPicPr>
            <p:cNvPr id="7" name="Picture 6"/>
            <p:cNvPicPr/>
            <p:nvPr/>
          </p:nvPicPr>
          <p:blipFill>
            <a:blip r:embed="rId2"/>
            <a:srcRect l="1711" b="21730"/>
            <a:stretch>
              <a:fillRect/>
            </a:stretch>
          </p:blipFill>
          <p:spPr bwMode="auto">
            <a:xfrm>
              <a:off x="291146" y="1724295"/>
              <a:ext cx="6253346" cy="4467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39634" y="6152606"/>
              <a:ext cx="6204857" cy="26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924675" y="6248400"/>
            <a:ext cx="2981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26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162" y="182100"/>
            <a:ext cx="8172450" cy="928243"/>
          </a:xfrm>
        </p:spPr>
        <p:txBody>
          <a:bodyPr vert="horz" lIns="0" rIns="0" bIns="0" anchor="b">
            <a:normAutofit/>
          </a:bodyPr>
          <a:lstStyle/>
          <a:p>
            <a:r>
              <a:rPr lang="en-IN" b="1" u="sng" dirty="0" smtClean="0">
                <a:latin typeface="Book Antiqua" pitchFamily="18" charset="0"/>
              </a:rPr>
              <a:t>Coding Architecture</a:t>
            </a:r>
            <a:endParaRPr lang="en-IN" b="1" u="sng" dirty="0">
              <a:latin typeface="Book Antiqu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https://files.readme.io/3c7a3ec-reframework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910" y="1084217"/>
            <a:ext cx="8134896" cy="529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924675" y="6248400"/>
            <a:ext cx="298132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rIns="0" bIns="0" anchor="b">
            <a:normAutofit/>
          </a:bodyPr>
          <a:lstStyle/>
          <a:p>
            <a:r>
              <a:rPr lang="en-IN" b="1" u="sng" dirty="0" smtClean="0">
                <a:latin typeface="Book Antiqua" pitchFamily="18" charset="0"/>
              </a:rPr>
              <a:t>Value Added Benefits</a:t>
            </a:r>
            <a:endParaRPr lang="en-IN" b="1" u="sng" dirty="0">
              <a:latin typeface="Book Antiqua" pitchFamily="18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926489" y="-181653"/>
            <a:ext cx="4049485" cy="8671288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Book Antiqua" pitchFamily="18" charset="0"/>
              </a:rPr>
              <a:t> </a:t>
            </a:r>
            <a:r>
              <a:rPr lang="en-IN" sz="2200" dirty="0" err="1" smtClean="0">
                <a:latin typeface="Book Antiqua" pitchFamily="18" charset="0"/>
              </a:rPr>
              <a:t>Bot</a:t>
            </a:r>
            <a:r>
              <a:rPr lang="en-IN" sz="2200" dirty="0" smtClean="0">
                <a:latin typeface="Book Antiqua" pitchFamily="18" charset="0"/>
              </a:rPr>
              <a:t> will automate the process of connecting to the Remote desktop and extracting the data using Apps from the desktop to display on the Local machine.</a:t>
            </a:r>
          </a:p>
          <a:p>
            <a:r>
              <a:rPr lang="en-IN" sz="2200" dirty="0" smtClean="0">
                <a:latin typeface="Book Antiqua" pitchFamily="18" charset="0"/>
              </a:rPr>
              <a:t>This utility can be used as a part of a larger system where automation for VDI is required</a:t>
            </a:r>
            <a:r>
              <a:rPr lang="en-IN" sz="2200" dirty="0" smtClean="0">
                <a:latin typeface="Book Antiqua" pitchFamily="18" charset="0"/>
              </a:rPr>
              <a:t>.</a:t>
            </a:r>
          </a:p>
          <a:p>
            <a:r>
              <a:rPr lang="en-IN" sz="2200" dirty="0" smtClean="0">
                <a:latin typeface="Book Antiqua" pitchFamily="18" charset="0"/>
              </a:rPr>
              <a:t>Automation Time for the </a:t>
            </a:r>
            <a:r>
              <a:rPr lang="en-IN" sz="2200" dirty="0" err="1" smtClean="0">
                <a:latin typeface="Book Antiqua" pitchFamily="18" charset="0"/>
              </a:rPr>
              <a:t>Bot</a:t>
            </a:r>
            <a:endParaRPr lang="en-IN" sz="2200" dirty="0" smtClean="0">
              <a:latin typeface="Book Antiqua" pitchFamily="18" charset="0"/>
            </a:endParaRPr>
          </a:p>
          <a:p>
            <a:pPr>
              <a:buNone/>
            </a:pPr>
            <a:r>
              <a:rPr lang="en-IN" sz="2200" dirty="0" smtClean="0">
                <a:latin typeface="Book Antiqua" pitchFamily="18" charset="0"/>
              </a:rPr>
              <a:t>		Total Time: 3:59</a:t>
            </a:r>
          </a:p>
          <a:p>
            <a:pPr>
              <a:buNone/>
            </a:pPr>
            <a:r>
              <a:rPr lang="en-IN" sz="2200" dirty="0" smtClean="0">
                <a:latin typeface="Book Antiqua" pitchFamily="18" charset="0"/>
              </a:rPr>
              <a:t>		Time between each Transaction: 1:05</a:t>
            </a:r>
            <a:endParaRPr lang="en-IN" sz="2200" dirty="0" smtClean="0">
              <a:latin typeface="Book Antiqua" pitchFamily="18" charset="0"/>
            </a:endParaRPr>
          </a:p>
          <a:p>
            <a:pPr>
              <a:buNone/>
            </a:pPr>
            <a:endParaRPr lang="en-IN" sz="2200" dirty="0" smtClean="0">
              <a:latin typeface="Book Antiqua" pitchFamily="18" charset="0"/>
            </a:endParaRPr>
          </a:p>
          <a:p>
            <a:pPr>
              <a:buFont typeface="Arial" charset="0"/>
              <a:buChar char="•"/>
            </a:pPr>
            <a:endParaRPr lang="en-IN" sz="2200" dirty="0">
              <a:latin typeface="Book Antiqu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24675" y="6248400"/>
            <a:ext cx="298132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803" y="2363070"/>
            <a:ext cx="2626723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IN" b="1" dirty="0" smtClean="0">
                <a:latin typeface="Book Antiqua" pitchFamily="18" charset="0"/>
              </a:rPr>
              <a:t>Q &amp; A</a:t>
            </a:r>
            <a:endParaRPr lang="en-IN" b="1" dirty="0">
              <a:latin typeface="Book Antiqu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24675" y="6248400"/>
            <a:ext cx="298132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406</Words>
  <Application>Microsoft Office PowerPoint</Application>
  <PresentationFormat>A4 Paper (210x297 mm)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Custom Design</vt:lpstr>
      <vt:lpstr>1_Custom Design</vt:lpstr>
      <vt:lpstr>Flow</vt:lpstr>
      <vt:lpstr>Computer Vision For Remote Connection</vt:lpstr>
      <vt:lpstr>Introduction</vt:lpstr>
      <vt:lpstr>Why CV?</vt:lpstr>
      <vt:lpstr>Features</vt:lpstr>
      <vt:lpstr>Process Flow</vt:lpstr>
      <vt:lpstr>Detailed Project Flow</vt:lpstr>
      <vt:lpstr>Coding Architecture</vt:lpstr>
      <vt:lpstr>Value Added Benefits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For Remote Connection</dc:title>
  <dc:creator>Sunil G S</dc:creator>
  <cp:lastModifiedBy>Thomas</cp:lastModifiedBy>
  <cp:revision>57</cp:revision>
  <dcterms:created xsi:type="dcterms:W3CDTF">2021-02-01T00:34:32Z</dcterms:created>
  <dcterms:modified xsi:type="dcterms:W3CDTF">2021-02-07T16:54:25Z</dcterms:modified>
</cp:coreProperties>
</file>