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9" r:id="rId3"/>
    <p:sldId id="261" r:id="rId4"/>
    <p:sldId id="262" r:id="rId5"/>
    <p:sldId id="263" r:id="rId6"/>
    <p:sldId id="264" r:id="rId7"/>
    <p:sldId id="273" r:id="rId8"/>
    <p:sldId id="272" r:id="rId9"/>
    <p:sldId id="274" r:id="rId10"/>
    <p:sldId id="275" r:id="rId11"/>
    <p:sldId id="276" r:id="rId12"/>
    <p:sldId id="277" r:id="rId13"/>
    <p:sldId id="278" r:id="rId14"/>
    <p:sldId id="269"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C89C4-0B52-4FC4-A5AB-C5EF95B56C0E}" type="datetimeFigureOut">
              <a:rPr lang="en-US" smtClean="0"/>
              <a:t>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092633-A185-4F2C-9D4A-50B2E11BE3A3}" type="slidenum">
              <a:rPr lang="en-US" smtClean="0"/>
              <a:t>‹#›</a:t>
            </a:fld>
            <a:endParaRPr lang="en-US"/>
          </a:p>
        </p:txBody>
      </p:sp>
    </p:spTree>
    <p:extLst>
      <p:ext uri="{BB962C8B-B14F-4D97-AF65-F5344CB8AC3E}">
        <p14:creationId xmlns:p14="http://schemas.microsoft.com/office/powerpoint/2010/main" val="40087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E8E007-F428-4E54-B58B-99742CFD1E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56FDD-0AAB-4775-B114-2AAFF6EB1669}" type="slidenum">
              <a:rPr lang="en-US" smtClean="0"/>
              <a:t>‹#›</a:t>
            </a:fld>
            <a:endParaRPr lang="en-US"/>
          </a:p>
        </p:txBody>
      </p:sp>
    </p:spTree>
    <p:extLst>
      <p:ext uri="{BB962C8B-B14F-4D97-AF65-F5344CB8AC3E}">
        <p14:creationId xmlns:p14="http://schemas.microsoft.com/office/powerpoint/2010/main" val="104173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8E007-F428-4E54-B58B-99742CFD1E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56FDD-0AAB-4775-B114-2AAFF6EB1669}" type="slidenum">
              <a:rPr lang="en-US" smtClean="0"/>
              <a:t>‹#›</a:t>
            </a:fld>
            <a:endParaRPr lang="en-US"/>
          </a:p>
        </p:txBody>
      </p:sp>
    </p:spTree>
    <p:extLst>
      <p:ext uri="{BB962C8B-B14F-4D97-AF65-F5344CB8AC3E}">
        <p14:creationId xmlns:p14="http://schemas.microsoft.com/office/powerpoint/2010/main" val="313723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8E007-F428-4E54-B58B-99742CFD1E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56FDD-0AAB-4775-B114-2AAFF6EB1669}" type="slidenum">
              <a:rPr lang="en-US" smtClean="0"/>
              <a:t>‹#›</a:t>
            </a:fld>
            <a:endParaRPr lang="en-US"/>
          </a:p>
        </p:txBody>
      </p:sp>
    </p:spTree>
    <p:extLst>
      <p:ext uri="{BB962C8B-B14F-4D97-AF65-F5344CB8AC3E}">
        <p14:creationId xmlns:p14="http://schemas.microsoft.com/office/powerpoint/2010/main" val="7859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8E007-F428-4E54-B58B-99742CFD1E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56FDD-0AAB-4775-B114-2AAFF6EB1669}" type="slidenum">
              <a:rPr lang="en-US" smtClean="0"/>
              <a:t>‹#›</a:t>
            </a:fld>
            <a:endParaRPr lang="en-US"/>
          </a:p>
        </p:txBody>
      </p:sp>
    </p:spTree>
    <p:extLst>
      <p:ext uri="{BB962C8B-B14F-4D97-AF65-F5344CB8AC3E}">
        <p14:creationId xmlns:p14="http://schemas.microsoft.com/office/powerpoint/2010/main" val="78028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8E007-F428-4E54-B58B-99742CFD1E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56FDD-0AAB-4775-B114-2AAFF6EB1669}" type="slidenum">
              <a:rPr lang="en-US" smtClean="0"/>
              <a:t>‹#›</a:t>
            </a:fld>
            <a:endParaRPr lang="en-US"/>
          </a:p>
        </p:txBody>
      </p:sp>
    </p:spTree>
    <p:extLst>
      <p:ext uri="{BB962C8B-B14F-4D97-AF65-F5344CB8AC3E}">
        <p14:creationId xmlns:p14="http://schemas.microsoft.com/office/powerpoint/2010/main" val="291943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E8E007-F428-4E54-B58B-99742CFD1E2D}"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56FDD-0AAB-4775-B114-2AAFF6EB1669}" type="slidenum">
              <a:rPr lang="en-US" smtClean="0"/>
              <a:t>‹#›</a:t>
            </a:fld>
            <a:endParaRPr lang="en-US"/>
          </a:p>
        </p:txBody>
      </p:sp>
    </p:spTree>
    <p:extLst>
      <p:ext uri="{BB962C8B-B14F-4D97-AF65-F5344CB8AC3E}">
        <p14:creationId xmlns:p14="http://schemas.microsoft.com/office/powerpoint/2010/main" val="7983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E8E007-F428-4E54-B58B-99742CFD1E2D}"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56FDD-0AAB-4775-B114-2AAFF6EB1669}" type="slidenum">
              <a:rPr lang="en-US" smtClean="0"/>
              <a:t>‹#›</a:t>
            </a:fld>
            <a:endParaRPr lang="en-US"/>
          </a:p>
        </p:txBody>
      </p:sp>
    </p:spTree>
    <p:extLst>
      <p:ext uri="{BB962C8B-B14F-4D97-AF65-F5344CB8AC3E}">
        <p14:creationId xmlns:p14="http://schemas.microsoft.com/office/powerpoint/2010/main" val="344360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E8E007-F428-4E54-B58B-99742CFD1E2D}"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56FDD-0AAB-4775-B114-2AAFF6EB1669}" type="slidenum">
              <a:rPr lang="en-US" smtClean="0"/>
              <a:t>‹#›</a:t>
            </a:fld>
            <a:endParaRPr lang="en-US"/>
          </a:p>
        </p:txBody>
      </p:sp>
    </p:spTree>
    <p:extLst>
      <p:ext uri="{BB962C8B-B14F-4D97-AF65-F5344CB8AC3E}">
        <p14:creationId xmlns:p14="http://schemas.microsoft.com/office/powerpoint/2010/main" val="284857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8E007-F428-4E54-B58B-99742CFD1E2D}"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56FDD-0AAB-4775-B114-2AAFF6EB1669}" type="slidenum">
              <a:rPr lang="en-US" smtClean="0"/>
              <a:t>‹#›</a:t>
            </a:fld>
            <a:endParaRPr lang="en-US"/>
          </a:p>
        </p:txBody>
      </p:sp>
    </p:spTree>
    <p:extLst>
      <p:ext uri="{BB962C8B-B14F-4D97-AF65-F5344CB8AC3E}">
        <p14:creationId xmlns:p14="http://schemas.microsoft.com/office/powerpoint/2010/main" val="242850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8E007-F428-4E54-B58B-99742CFD1E2D}"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56FDD-0AAB-4775-B114-2AAFF6EB1669}" type="slidenum">
              <a:rPr lang="en-US" smtClean="0"/>
              <a:t>‹#›</a:t>
            </a:fld>
            <a:endParaRPr lang="en-US"/>
          </a:p>
        </p:txBody>
      </p:sp>
    </p:spTree>
    <p:extLst>
      <p:ext uri="{BB962C8B-B14F-4D97-AF65-F5344CB8AC3E}">
        <p14:creationId xmlns:p14="http://schemas.microsoft.com/office/powerpoint/2010/main" val="86322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8E007-F428-4E54-B58B-99742CFD1E2D}"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56FDD-0AAB-4775-B114-2AAFF6EB1669}" type="slidenum">
              <a:rPr lang="en-US" smtClean="0"/>
              <a:t>‹#›</a:t>
            </a:fld>
            <a:endParaRPr lang="en-US"/>
          </a:p>
        </p:txBody>
      </p:sp>
    </p:spTree>
    <p:extLst>
      <p:ext uri="{BB962C8B-B14F-4D97-AF65-F5344CB8AC3E}">
        <p14:creationId xmlns:p14="http://schemas.microsoft.com/office/powerpoint/2010/main" val="929045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8E007-F428-4E54-B58B-99742CFD1E2D}" type="datetimeFigureOut">
              <a:rPr lang="en-US" smtClean="0"/>
              <a:t>11/6/2020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56FDD-0AAB-4775-B114-2AAFF6EB1669}" type="slidenum">
              <a:rPr lang="en-US" smtClean="0"/>
              <a:t>‹#›</a:t>
            </a:fld>
            <a:endParaRPr lang="en-US"/>
          </a:p>
        </p:txBody>
      </p:sp>
    </p:spTree>
    <p:extLst>
      <p:ext uri="{BB962C8B-B14F-4D97-AF65-F5344CB8AC3E}">
        <p14:creationId xmlns:p14="http://schemas.microsoft.com/office/powerpoint/2010/main" val="3540852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1143000"/>
            <a:ext cx="8839200" cy="5029200"/>
          </a:xfrm>
        </p:spPr>
        <p:txBody>
          <a:bodyPr>
            <a:normAutofit/>
          </a:bodyPr>
          <a:lstStyle/>
          <a:p>
            <a:pPr marL="514350" indent="-514350">
              <a:lnSpc>
                <a:spcPct val="100000"/>
              </a:lnSpc>
              <a:buFont typeface="+mj-lt"/>
              <a:buAutoNum type="arabicPeriod"/>
            </a:pPr>
            <a:r>
              <a:rPr lang="en-US" sz="2800" dirty="0" smtClean="0"/>
              <a:t>Introduction</a:t>
            </a:r>
          </a:p>
          <a:p>
            <a:pPr marL="514350" indent="-514350">
              <a:lnSpc>
                <a:spcPct val="100000"/>
              </a:lnSpc>
              <a:buFont typeface="+mj-lt"/>
              <a:buAutoNum type="arabicPeriod"/>
            </a:pPr>
            <a:r>
              <a:rPr lang="en-US" sz="2800" dirty="0" smtClean="0"/>
              <a:t>Area and Problem statement </a:t>
            </a:r>
          </a:p>
          <a:p>
            <a:pPr marL="514350" indent="-514350">
              <a:lnSpc>
                <a:spcPct val="100000"/>
              </a:lnSpc>
              <a:buFont typeface="+mj-lt"/>
              <a:buAutoNum type="arabicPeriod"/>
            </a:pPr>
            <a:r>
              <a:rPr lang="en-US" sz="2800" dirty="0" smtClean="0"/>
              <a:t>Objective</a:t>
            </a:r>
          </a:p>
          <a:p>
            <a:pPr marL="514350" indent="-514350">
              <a:lnSpc>
                <a:spcPct val="100000"/>
              </a:lnSpc>
              <a:buFont typeface="+mj-lt"/>
              <a:buAutoNum type="arabicPeriod"/>
            </a:pPr>
            <a:r>
              <a:rPr lang="en-US" sz="2800" dirty="0"/>
              <a:t>Benefits to the society/Organization ..</a:t>
            </a:r>
            <a:r>
              <a:rPr lang="en-US" sz="2800" dirty="0" err="1"/>
              <a:t>etc</a:t>
            </a:r>
            <a:endParaRPr lang="en-US" sz="2800" dirty="0"/>
          </a:p>
          <a:p>
            <a:pPr marL="514350" indent="-514350">
              <a:lnSpc>
                <a:spcPct val="100000"/>
              </a:lnSpc>
              <a:buFont typeface="+mj-lt"/>
              <a:buAutoNum type="arabicPeriod"/>
            </a:pPr>
            <a:r>
              <a:rPr lang="en-US" sz="2800" dirty="0" smtClean="0"/>
              <a:t>Literature survey </a:t>
            </a:r>
          </a:p>
          <a:p>
            <a:pPr marL="514350" indent="-514350">
              <a:lnSpc>
                <a:spcPct val="100000"/>
              </a:lnSpc>
              <a:buFont typeface="+mj-lt"/>
              <a:buAutoNum type="arabicPeriod"/>
            </a:pPr>
            <a:r>
              <a:rPr lang="en-US" sz="2800" dirty="0" smtClean="0"/>
              <a:t>Technology used </a:t>
            </a:r>
          </a:p>
          <a:p>
            <a:pPr marL="514350" indent="-514350">
              <a:lnSpc>
                <a:spcPct val="100000"/>
              </a:lnSpc>
              <a:buFont typeface="+mj-lt"/>
              <a:buAutoNum type="arabicPeriod"/>
            </a:pPr>
            <a:r>
              <a:rPr lang="en-US" sz="2800" dirty="0" smtClean="0"/>
              <a:t>Budget in detail </a:t>
            </a:r>
          </a:p>
          <a:p>
            <a:pPr marL="514350" indent="-514350">
              <a:lnSpc>
                <a:spcPct val="100000"/>
              </a:lnSpc>
              <a:buFont typeface="+mj-lt"/>
              <a:buAutoNum type="arabicPeriod"/>
            </a:pPr>
            <a:r>
              <a:rPr lang="en-US" sz="2800" dirty="0" smtClean="0"/>
              <a:t>References </a:t>
            </a:r>
          </a:p>
          <a:p>
            <a:pPr marL="457200" indent="-457200">
              <a:buFont typeface="+mj-lt"/>
              <a:buAutoNum type="arabicPeriod"/>
            </a:pPr>
            <a:endParaRPr lang="en-US" dirty="0"/>
          </a:p>
        </p:txBody>
      </p:sp>
      <p:sp>
        <p:nvSpPr>
          <p:cNvPr id="3" name="Footer Placeholder 2"/>
          <p:cNvSpPr>
            <a:spLocks noGrp="1"/>
          </p:cNvSpPr>
          <p:nvPr>
            <p:ph type="ftr" sz="quarter" idx="11"/>
          </p:nvPr>
        </p:nvSpPr>
        <p:spPr/>
        <p:txBody>
          <a:bodyPr/>
          <a:lstStyle/>
          <a:p>
            <a:r>
              <a:rPr lang="en-US" dirty="0" smtClean="0"/>
              <a:t>Department .of Computer Science, RYMEC, </a:t>
            </a:r>
            <a:r>
              <a:rPr lang="en-US" dirty="0" err="1" smtClean="0"/>
              <a:t>Ballari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b="1" dirty="0">
                <a:solidFill>
                  <a:schemeClr val="bg1"/>
                </a:solidFill>
              </a:rPr>
              <a:t>Contents </a:t>
            </a:r>
            <a:endParaRPr lang="en-IN" sz="3600" dirty="0">
              <a:solidFill>
                <a:schemeClr val="bg1"/>
              </a:solidFill>
            </a:endParaRPr>
          </a:p>
        </p:txBody>
      </p:sp>
    </p:spTree>
    <p:extLst>
      <p:ext uri="{BB962C8B-B14F-4D97-AF65-F5344CB8AC3E}">
        <p14:creationId xmlns:p14="http://schemas.microsoft.com/office/powerpoint/2010/main" val="929705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0272" y="1600200"/>
            <a:ext cx="3383456" cy="4525963"/>
          </a:xfrm>
          <a:prstGeom prst="rect">
            <a:avLst/>
          </a:prstGeom>
          <a:noFill/>
          <a:ln>
            <a:noFill/>
          </a:ln>
        </p:spPr>
      </p:pic>
    </p:spTree>
    <p:extLst>
      <p:ext uri="{BB962C8B-B14F-4D97-AF65-F5344CB8AC3E}">
        <p14:creationId xmlns:p14="http://schemas.microsoft.com/office/powerpoint/2010/main" val="217357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b="69199"/>
          <a:stretch/>
        </p:blipFill>
        <p:spPr bwMode="auto">
          <a:xfrm>
            <a:off x="2603284" y="1600200"/>
            <a:ext cx="3937432" cy="452596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851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897" y="1600200"/>
            <a:ext cx="8016206" cy="4525963"/>
          </a:xfrm>
          <a:prstGeom prst="rect">
            <a:avLst/>
          </a:prstGeom>
          <a:noFill/>
          <a:ln>
            <a:noFill/>
          </a:ln>
        </p:spPr>
      </p:pic>
    </p:spTree>
    <p:extLst>
      <p:ext uri="{BB962C8B-B14F-4D97-AF65-F5344CB8AC3E}">
        <p14:creationId xmlns:p14="http://schemas.microsoft.com/office/powerpoint/2010/main" val="318793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2661" y="1600200"/>
            <a:ext cx="3618678" cy="4525963"/>
          </a:xfrm>
          <a:prstGeom prst="rect">
            <a:avLst/>
          </a:prstGeom>
          <a:noFill/>
          <a:ln>
            <a:noFill/>
          </a:ln>
        </p:spPr>
      </p:pic>
    </p:spTree>
    <p:extLst>
      <p:ext uri="{BB962C8B-B14F-4D97-AF65-F5344CB8AC3E}">
        <p14:creationId xmlns:p14="http://schemas.microsoft.com/office/powerpoint/2010/main" val="328662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0" y="990600"/>
            <a:ext cx="7772400" cy="5105400"/>
          </a:xfrm>
        </p:spPr>
        <p:txBody>
          <a:bodyPr>
            <a:normAutofit/>
          </a:bodyPr>
          <a:lstStyle/>
          <a:p>
            <a:r>
              <a:rPr lang="en-IN" dirty="0" smtClean="0"/>
              <a:t>Python </a:t>
            </a:r>
            <a:r>
              <a:rPr lang="en-IN" dirty="0" err="1" smtClean="0"/>
              <a:t>idel</a:t>
            </a:r>
            <a:r>
              <a:rPr lang="en-IN" dirty="0" smtClean="0"/>
              <a:t> 3.7 version   (or)</a:t>
            </a:r>
          </a:p>
          <a:p>
            <a:r>
              <a:rPr lang="en-IN" dirty="0" smtClean="0"/>
              <a:t>Anaconda 3.7   ( or)</a:t>
            </a:r>
          </a:p>
          <a:p>
            <a:r>
              <a:rPr lang="en-IN" dirty="0" smtClean="0"/>
              <a:t>Jupiter   (or)</a:t>
            </a:r>
          </a:p>
          <a:p>
            <a:r>
              <a:rPr lang="en-IN" dirty="0" smtClean="0"/>
              <a:t>Google </a:t>
            </a:r>
            <a:r>
              <a:rPr lang="en-IN" dirty="0" err="1" smtClean="0"/>
              <a:t>colab</a:t>
            </a:r>
            <a:endParaRPr lang="en-US" dirty="0"/>
          </a:p>
        </p:txBody>
      </p:sp>
      <p:sp>
        <p:nvSpPr>
          <p:cNvPr id="3" name="Footer Placeholder 2"/>
          <p:cNvSpPr>
            <a:spLocks noGrp="1"/>
          </p:cNvSpPr>
          <p:nvPr>
            <p:ph type="ftr" sz="quarter" idx="11"/>
          </p:nvPr>
        </p:nvSpPr>
        <p:spPr/>
        <p:txBody>
          <a:bodyPr/>
          <a:lstStyle/>
          <a:p>
            <a:r>
              <a:rPr lang="en-US" dirty="0" smtClean="0"/>
              <a:t>Department .of Computer Science, RYMEC, </a:t>
            </a:r>
            <a:r>
              <a:rPr lang="en-US" dirty="0" err="1" smtClean="0"/>
              <a:t>Ballari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smtClean="0"/>
              <a:t>6. Technology </a:t>
            </a:r>
            <a:r>
              <a:rPr lang="en-US" sz="3600" dirty="0"/>
              <a:t>used </a:t>
            </a:r>
          </a:p>
        </p:txBody>
      </p:sp>
    </p:spTree>
    <p:extLst>
      <p:ext uri="{BB962C8B-B14F-4D97-AF65-F5344CB8AC3E}">
        <p14:creationId xmlns:p14="http://schemas.microsoft.com/office/powerpoint/2010/main" val="319446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0" y="990600"/>
            <a:ext cx="7772400" cy="5105400"/>
          </a:xfrm>
        </p:spPr>
        <p:txBody>
          <a:bodyPr>
            <a:noAutofit/>
          </a:bodyPr>
          <a:lstStyle/>
          <a:p>
            <a:pPr algn="just">
              <a:lnSpc>
                <a:spcPct val="150000"/>
              </a:lnSpc>
            </a:pPr>
            <a:r>
              <a:rPr lang="en-US" sz="2400" dirty="0">
                <a:latin typeface="Times New Roman" pitchFamily="18" charset="0"/>
                <a:cs typeface="Times New Roman" pitchFamily="18" charset="0"/>
              </a:rPr>
              <a:t>[1] A. Kata, ``A postmodern Pandora's box: Anti-vaccination </a:t>
            </a:r>
            <a:r>
              <a:rPr lang="en-US" sz="2400" dirty="0" smtClean="0">
                <a:latin typeface="Times New Roman" pitchFamily="18" charset="0"/>
                <a:cs typeface="Times New Roman" pitchFamily="18" charset="0"/>
              </a:rPr>
              <a:t>misinformation on </a:t>
            </a:r>
            <a:r>
              <a:rPr lang="en-US" sz="2400" dirty="0">
                <a:latin typeface="Times New Roman" pitchFamily="18" charset="0"/>
                <a:cs typeface="Times New Roman" pitchFamily="18" charset="0"/>
              </a:rPr>
              <a:t>the Internet,'' </a:t>
            </a:r>
            <a:r>
              <a:rPr lang="en-US" sz="2400" i="1" dirty="0">
                <a:latin typeface="Times New Roman" pitchFamily="18" charset="0"/>
                <a:cs typeface="Times New Roman" pitchFamily="18" charset="0"/>
              </a:rPr>
              <a:t>Vaccine</a:t>
            </a:r>
            <a:r>
              <a:rPr lang="en-US" sz="2400" dirty="0">
                <a:latin typeface="Times New Roman" pitchFamily="18" charset="0"/>
                <a:cs typeface="Times New Roman" pitchFamily="18" charset="0"/>
              </a:rPr>
              <a:t>, vol. 28, no. 7, pp. 1709_1716, Feb. </a:t>
            </a:r>
            <a:r>
              <a:rPr lang="en-US" sz="2400" dirty="0" smtClean="0">
                <a:latin typeface="Times New Roman" pitchFamily="18" charset="0"/>
                <a:cs typeface="Times New Roman" pitchFamily="18" charset="0"/>
              </a:rPr>
              <a:t>2010, </a:t>
            </a:r>
            <a:r>
              <a:rPr lang="en-US" sz="2400" dirty="0" err="1" smtClean="0">
                <a:latin typeface="Times New Roman" pitchFamily="18" charset="0"/>
                <a:cs typeface="Times New Roman" pitchFamily="18" charset="0"/>
              </a:rPr>
              <a:t>doi</a:t>
            </a:r>
            <a:r>
              <a:rPr lang="en-US" sz="2400" dirty="0">
                <a:latin typeface="Times New Roman" pitchFamily="18" charset="0"/>
                <a:cs typeface="Times New Roman" pitchFamily="18" charset="0"/>
              </a:rPr>
              <a:t>: 10.1016/j.vaccine.2009.12.022.</a:t>
            </a:r>
          </a:p>
          <a:p>
            <a:pPr algn="just">
              <a:lnSpc>
                <a:spcPct val="150000"/>
              </a:lnSpc>
            </a:pPr>
            <a:r>
              <a:rPr lang="en-US" sz="2400" dirty="0">
                <a:latin typeface="Times New Roman" pitchFamily="18" charset="0"/>
                <a:cs typeface="Times New Roman" pitchFamily="18" charset="0"/>
              </a:rPr>
              <a:t>[2] L. </a:t>
            </a:r>
            <a:r>
              <a:rPr lang="en-US" sz="2400" dirty="0" err="1">
                <a:latin typeface="Times New Roman" pitchFamily="18" charset="0"/>
                <a:cs typeface="Times New Roman" pitchFamily="18" charset="0"/>
              </a:rPr>
              <a:t>Givetash</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Global measles cases surge amid stagnating </a:t>
            </a:r>
            <a:r>
              <a:rPr lang="en-US" sz="2400" i="1" dirty="0" smtClean="0">
                <a:latin typeface="Times New Roman" pitchFamily="18" charset="0"/>
                <a:cs typeface="Times New Roman" pitchFamily="18" charset="0"/>
              </a:rPr>
              <a:t>vaccinations</a:t>
            </a:r>
            <a:r>
              <a:rPr lang="en-US" sz="2400" dirty="0" smtClean="0">
                <a:latin typeface="Times New Roman" pitchFamily="18" charset="0"/>
                <a:cs typeface="Times New Roman" pitchFamily="18" charset="0"/>
              </a:rPr>
              <a:t>. New </a:t>
            </a:r>
            <a:r>
              <a:rPr lang="en-US" sz="2400" dirty="0">
                <a:latin typeface="Times New Roman" pitchFamily="18" charset="0"/>
                <a:cs typeface="Times New Roman" pitchFamily="18" charset="0"/>
              </a:rPr>
              <a:t>York, NY, USA: NBC News, 2019. Accessed: Apr. 13, 2020</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Online]. Available: https://www.nbcnews.com/news/world/globalmeasles-</a:t>
            </a:r>
          </a:p>
          <a:p>
            <a:pPr algn="just">
              <a:lnSpc>
                <a:spcPct val="150000"/>
              </a:lnSpc>
            </a:pPr>
            <a:r>
              <a:rPr lang="en-US" sz="2400" dirty="0" smtClean="0">
                <a:latin typeface="Times New Roman" pitchFamily="18" charset="0"/>
                <a:cs typeface="Times New Roman" pitchFamily="18" charset="0"/>
              </a:rPr>
              <a:t>cases-surge-amid-decline-vaccinations-n1096921</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Department .of Computer Science, RYMEC, </a:t>
            </a:r>
            <a:r>
              <a:rPr lang="en-US" dirty="0" err="1" smtClean="0"/>
              <a:t>Ballari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smtClean="0"/>
          </a:p>
          <a:p>
            <a:pPr algn="ctr"/>
            <a:r>
              <a:rPr lang="en-US" sz="3600" dirty="0" smtClean="0"/>
              <a:t>8. References </a:t>
            </a:r>
            <a:endParaRPr lang="en-US" sz="3600" dirty="0"/>
          </a:p>
          <a:p>
            <a:pPr algn="ctr">
              <a:lnSpc>
                <a:spcPct val="100000"/>
              </a:lnSpc>
            </a:pPr>
            <a:endParaRPr lang="en-US" sz="3600" dirty="0"/>
          </a:p>
        </p:txBody>
      </p:sp>
    </p:spTree>
    <p:extLst>
      <p:ext uri="{BB962C8B-B14F-4D97-AF65-F5344CB8AC3E}">
        <p14:creationId xmlns:p14="http://schemas.microsoft.com/office/powerpoint/2010/main" val="2467789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0" y="990600"/>
            <a:ext cx="7772400" cy="5105400"/>
          </a:xfrm>
        </p:spPr>
        <p:txBody>
          <a:bodyPr>
            <a:noAutofit/>
          </a:bodyPr>
          <a:lstStyle/>
          <a:p>
            <a:pPr algn="just"/>
            <a:r>
              <a:rPr lang="en-US" sz="2400" dirty="0">
                <a:latin typeface="Times New Roman" pitchFamily="18" charset="0"/>
                <a:cs typeface="Times New Roman" pitchFamily="18" charset="0"/>
              </a:rPr>
              <a:t>Scientific experts agree that defeating COVID-19 will depend on developing a vaccine. However, this assumes that a sufficiently large proportion of people would receive a </a:t>
            </a:r>
            <a:r>
              <a:rPr lang="en-US" sz="2400" dirty="0" smtClean="0">
                <a:latin typeface="Times New Roman" pitchFamily="18" charset="0"/>
                <a:cs typeface="Times New Roman" pitchFamily="18" charset="0"/>
              </a:rPr>
              <a:t>vaccine so </a:t>
            </a:r>
            <a:r>
              <a:rPr lang="en-US" sz="2400" dirty="0">
                <a:latin typeface="Times New Roman" pitchFamily="18" charset="0"/>
                <a:cs typeface="Times New Roman" pitchFamily="18" charset="0"/>
              </a:rPr>
              <a:t>that herd immunity is achieved. Because vaccines tend to be less effective in older people, this will require younger generations to have very high COVID-19 vaccination rates in order to guarantee herd immunity [1]. Yet there is already </a:t>
            </a:r>
            <a:r>
              <a:rPr lang="en-US" sz="2400" dirty="0" err="1">
                <a:latin typeface="Times New Roman" pitchFamily="18" charset="0"/>
                <a:cs typeface="Times New Roman" pitchFamily="18" charset="0"/>
              </a:rPr>
              <a:t>signi_cant</a:t>
            </a:r>
            <a:r>
              <a:rPr lang="en-US" sz="2400" dirty="0">
                <a:latin typeface="Times New Roman" pitchFamily="18" charset="0"/>
                <a:cs typeface="Times New Roman" pitchFamily="18" charset="0"/>
              </a:rPr>
              <a:t> opposition to existing vaccinations, e.g. against measles, with some parents already refusing to vaccinate their children. Such vaccine opposition increased the number of cases in the 2019 measles outbreak in the U.S. </a:t>
            </a:r>
            <a:r>
              <a:rPr lang="en-US" sz="2400" dirty="0" smtClean="0">
                <a:latin typeface="Times New Roman" pitchFamily="18" charset="0"/>
                <a:cs typeface="Times New Roman" pitchFamily="18" charset="0"/>
              </a:rPr>
              <a:t>and beyond </a:t>
            </a:r>
            <a:r>
              <a:rPr lang="en-US" sz="2400" dirty="0">
                <a:latin typeface="Times New Roman" pitchFamily="18" charset="0"/>
                <a:cs typeface="Times New Roman" pitchFamily="18" charset="0"/>
              </a:rPr>
              <a:t>[2]. Any future COVID-19 vaccine will likely face similar opposition [3], [4]. </a:t>
            </a:r>
          </a:p>
        </p:txBody>
      </p:sp>
      <p:sp>
        <p:nvSpPr>
          <p:cNvPr id="3" name="Footer Placeholder 2"/>
          <p:cNvSpPr>
            <a:spLocks noGrp="1"/>
          </p:cNvSpPr>
          <p:nvPr>
            <p:ph type="ftr" sz="quarter" idx="11"/>
          </p:nvPr>
        </p:nvSpPr>
        <p:spPr/>
        <p:txBody>
          <a:bodyPr/>
          <a:lstStyle/>
          <a:p>
            <a:r>
              <a:rPr lang="en-US" dirty="0" smtClean="0"/>
              <a:t>Department .of Computer Science, RYMEC, </a:t>
            </a:r>
            <a:r>
              <a:rPr lang="en-US" dirty="0" err="1" smtClean="0"/>
              <a:t>Ballari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514350" indent="-514350" algn="ctr">
              <a:lnSpc>
                <a:spcPct val="100000"/>
              </a:lnSpc>
              <a:buFont typeface="+mj-lt"/>
              <a:buAutoNum type="arabicPeriod"/>
            </a:pPr>
            <a:r>
              <a:rPr lang="en-US" sz="3600" dirty="0"/>
              <a:t>Introduction</a:t>
            </a:r>
          </a:p>
        </p:txBody>
      </p:sp>
    </p:spTree>
    <p:extLst>
      <p:ext uri="{BB962C8B-B14F-4D97-AF65-F5344CB8AC3E}">
        <p14:creationId xmlns:p14="http://schemas.microsoft.com/office/powerpoint/2010/main" val="2919133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0" y="990600"/>
            <a:ext cx="7772400" cy="5105400"/>
          </a:xfrm>
        </p:spPr>
        <p:txBody>
          <a:bodyPr>
            <a:noAutofit/>
          </a:bodyPr>
          <a:lstStyle/>
          <a:p>
            <a:r>
              <a:rPr lang="en-US" sz="2400" dirty="0">
                <a:latin typeface="Times New Roman" pitchFamily="18" charset="0"/>
                <a:cs typeface="Times New Roman" pitchFamily="18" charset="0"/>
              </a:rPr>
              <a:t>The existing methods using Most models assume a standard SEIR structure.</a:t>
            </a:r>
          </a:p>
          <a:p>
            <a:r>
              <a:rPr lang="en-US" sz="2400" dirty="0">
                <a:latin typeface="Times New Roman" pitchFamily="18" charset="0"/>
                <a:cs typeface="Times New Roman" pitchFamily="18" charset="0"/>
              </a:rPr>
              <a:t>Fraser and </a:t>
            </a:r>
            <a:r>
              <a:rPr lang="en-US" sz="2400" dirty="0" err="1">
                <a:latin typeface="Times New Roman" pitchFamily="18" charset="0"/>
                <a:cs typeface="Times New Roman" pitchFamily="18" charset="0"/>
              </a:rPr>
              <a:t>collegues</a:t>
            </a:r>
            <a:r>
              <a:rPr lang="en-US" sz="2400" dirty="0">
                <a:latin typeface="Times New Roman" pitchFamily="18" charset="0"/>
                <a:cs typeface="Times New Roman" pitchFamily="18" charset="0"/>
              </a:rPr>
              <a:t> to estimate size but make different changes on the nature of the different compartments and their respective residence times</a:t>
            </a:r>
          </a:p>
        </p:txBody>
      </p:sp>
      <p:sp>
        <p:nvSpPr>
          <p:cNvPr id="3" name="Footer Placeholder 2"/>
          <p:cNvSpPr>
            <a:spLocks noGrp="1"/>
          </p:cNvSpPr>
          <p:nvPr>
            <p:ph type="ftr" sz="quarter" idx="11"/>
          </p:nvPr>
        </p:nvSpPr>
        <p:spPr/>
        <p:txBody>
          <a:bodyPr/>
          <a:lstStyle/>
          <a:p>
            <a:r>
              <a:rPr lang="en-US" dirty="0" smtClean="0"/>
              <a:t>Department .of Computer Science, RYMEC, </a:t>
            </a:r>
            <a:r>
              <a:rPr lang="en-US" dirty="0" err="1" smtClean="0"/>
              <a:t>Ballari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smtClean="0"/>
              <a:t>2. Area </a:t>
            </a:r>
            <a:r>
              <a:rPr lang="en-US" sz="3600" dirty="0"/>
              <a:t>and Problem statement </a:t>
            </a:r>
          </a:p>
        </p:txBody>
      </p:sp>
    </p:spTree>
    <p:extLst>
      <p:ext uri="{BB962C8B-B14F-4D97-AF65-F5344CB8AC3E}">
        <p14:creationId xmlns:p14="http://schemas.microsoft.com/office/powerpoint/2010/main" val="4024971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0" y="990600"/>
            <a:ext cx="7772400" cy="5105400"/>
          </a:xfrm>
        </p:spPr>
        <p:txBody>
          <a:bodyPr>
            <a:normAutofit/>
          </a:bodyPr>
          <a:lstStyle/>
          <a:p>
            <a:pPr marL="0" indent="0" algn="just">
              <a:buNone/>
            </a:pPr>
            <a:r>
              <a:rPr lang="en-US" sz="2400" dirty="0"/>
              <a:t>T</a:t>
            </a:r>
            <a:r>
              <a:rPr lang="en-US" sz="2400" dirty="0" smtClean="0"/>
              <a:t>he </a:t>
            </a:r>
            <a:r>
              <a:rPr lang="en-US" sz="2400" dirty="0"/>
              <a:t>anti-</a:t>
            </a:r>
            <a:r>
              <a:rPr lang="en-US" sz="2400" dirty="0" err="1"/>
              <a:t>vax</a:t>
            </a:r>
            <a:r>
              <a:rPr lang="en-US" sz="2400" dirty="0"/>
              <a:t> community exhibits a broader range of “flavors” of COVID-19 topics, and hence can appeal to a broader cross-section of individuals seeking COVID-19 guidance online, e.g. individuals wary of a mandatory fast-tracked COVID-19 vaccine or those seeking alternative remedies. Hence the anti-</a:t>
            </a:r>
            <a:r>
              <a:rPr lang="en-US" sz="2400" dirty="0" err="1"/>
              <a:t>vax</a:t>
            </a:r>
            <a:r>
              <a:rPr lang="en-US" sz="2400" dirty="0"/>
              <a:t> community looks better positioned to attract fresh support going forward than the pro-</a:t>
            </a:r>
            <a:r>
              <a:rPr lang="en-US" sz="2400" dirty="0" err="1"/>
              <a:t>vax</a:t>
            </a:r>
            <a:r>
              <a:rPr lang="en-US" sz="2400" dirty="0"/>
              <a:t> community. This is concerning since a widespread lack of adoption of a COVID-19 vaccine will mean the world falls short of providing herd immunity, leaving countries open to future COVID-19 resurgences.</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Department .of Computer Science, RYMEC, </a:t>
            </a:r>
            <a:r>
              <a:rPr lang="en-US" dirty="0" err="1" smtClean="0"/>
              <a:t>Ballari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smtClean="0"/>
              <a:t>3. Objective</a:t>
            </a:r>
            <a:endParaRPr lang="en-US" sz="3600" dirty="0"/>
          </a:p>
        </p:txBody>
      </p:sp>
    </p:spTree>
    <p:extLst>
      <p:ext uri="{BB962C8B-B14F-4D97-AF65-F5344CB8AC3E}">
        <p14:creationId xmlns:p14="http://schemas.microsoft.com/office/powerpoint/2010/main" val="2858178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0" y="990600"/>
            <a:ext cx="7772400" cy="5105400"/>
          </a:xfrm>
        </p:spPr>
        <p:txBody>
          <a:bodyPr>
            <a:normAutofit/>
          </a:bodyPr>
          <a:lstStyle/>
          <a:p>
            <a:pPr algn="just"/>
            <a:r>
              <a:rPr lang="en-US" sz="2400" dirty="0">
                <a:latin typeface="Times New Roman" pitchFamily="18" charset="0"/>
                <a:cs typeface="Times New Roman" pitchFamily="18" charset="0"/>
              </a:rPr>
              <a:t>we present a methodology to identify COVID-19 spreaders using the analysis of the relationship between socio-cultural and economic characteristics with the number of infections and deaths caused by the COVID-19 virus in different countries. Using 5-layer multiplex network</a:t>
            </a:r>
          </a:p>
        </p:txBody>
      </p:sp>
      <p:sp>
        <p:nvSpPr>
          <p:cNvPr id="3" name="Footer Placeholder 2"/>
          <p:cNvSpPr>
            <a:spLocks noGrp="1"/>
          </p:cNvSpPr>
          <p:nvPr>
            <p:ph type="ftr" sz="quarter" idx="11"/>
          </p:nvPr>
        </p:nvSpPr>
        <p:spPr/>
        <p:txBody>
          <a:bodyPr/>
          <a:lstStyle/>
          <a:p>
            <a:r>
              <a:rPr lang="en-US" dirty="0" smtClean="0"/>
              <a:t>Department .of Computer Science, RYMEC, </a:t>
            </a:r>
            <a:r>
              <a:rPr lang="en-US" dirty="0" err="1" smtClean="0"/>
              <a:t>Ballari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smtClean="0"/>
              <a:t>4. Benefits </a:t>
            </a:r>
            <a:r>
              <a:rPr lang="en-US" sz="3600" dirty="0"/>
              <a:t>to the society/Organization ..</a:t>
            </a:r>
            <a:r>
              <a:rPr lang="en-US" sz="3600" dirty="0" err="1"/>
              <a:t>etc</a:t>
            </a:r>
            <a:endParaRPr lang="en-US" sz="3600" dirty="0"/>
          </a:p>
        </p:txBody>
      </p:sp>
    </p:spTree>
    <p:extLst>
      <p:ext uri="{BB962C8B-B14F-4D97-AF65-F5344CB8AC3E}">
        <p14:creationId xmlns:p14="http://schemas.microsoft.com/office/powerpoint/2010/main" val="2675661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0" y="990600"/>
            <a:ext cx="7772400" cy="5105400"/>
          </a:xfrm>
        </p:spPr>
        <p:txBody>
          <a:bodyPr>
            <a:noAutofit/>
          </a:bodyPr>
          <a:lstStyle/>
          <a:p>
            <a:r>
              <a:rPr lang="en-US" sz="2400" b="1" dirty="0">
                <a:latin typeface="Times New Roman" pitchFamily="18" charset="0"/>
                <a:cs typeface="Times New Roman" pitchFamily="18" charset="0"/>
              </a:rPr>
              <a:t>A. Kata, ``A postmodern Pandora's box: Anti-vaccination </a:t>
            </a:r>
            <a:r>
              <a:rPr lang="en-US" sz="2400" b="1" dirty="0" smtClean="0">
                <a:latin typeface="Times New Roman" pitchFamily="18" charset="0"/>
                <a:cs typeface="Times New Roman" pitchFamily="18" charset="0"/>
              </a:rPr>
              <a:t>misinformation on </a:t>
            </a:r>
            <a:r>
              <a:rPr lang="en-US" sz="2400" b="1" dirty="0">
                <a:latin typeface="Times New Roman" pitchFamily="18" charset="0"/>
                <a:cs typeface="Times New Roman" pitchFamily="18" charset="0"/>
              </a:rPr>
              <a:t>the Internet,'' </a:t>
            </a:r>
            <a:r>
              <a:rPr lang="en-US" sz="2400" b="1" i="1" dirty="0">
                <a:latin typeface="Times New Roman" pitchFamily="18" charset="0"/>
                <a:cs typeface="Times New Roman" pitchFamily="18" charset="0"/>
              </a:rPr>
              <a:t>Vaccine</a:t>
            </a:r>
            <a:r>
              <a:rPr lang="en-US" sz="2400" b="1" dirty="0">
                <a:latin typeface="Times New Roman" pitchFamily="18" charset="0"/>
                <a:cs typeface="Times New Roman" pitchFamily="18" charset="0"/>
              </a:rPr>
              <a:t>, vol. 28, no. 7, pp. 17091716, Feb. </a:t>
            </a:r>
            <a:r>
              <a:rPr lang="en-US" sz="2400" b="1" dirty="0" smtClean="0">
                <a:latin typeface="Times New Roman" pitchFamily="18" charset="0"/>
                <a:cs typeface="Times New Roman" pitchFamily="18" charset="0"/>
              </a:rPr>
              <a:t>2010, </a:t>
            </a:r>
            <a:r>
              <a:rPr lang="en-US" sz="2400" b="1" dirty="0" err="1" smtClean="0">
                <a:latin typeface="Times New Roman" pitchFamily="18" charset="0"/>
                <a:cs typeface="Times New Roman" pitchFamily="18" charset="0"/>
              </a:rPr>
              <a:t>doi</a:t>
            </a:r>
            <a:r>
              <a:rPr lang="en-US" sz="2400" b="1" dirty="0">
                <a:latin typeface="Times New Roman" pitchFamily="18" charset="0"/>
                <a:cs typeface="Times New Roman" pitchFamily="18" charset="0"/>
              </a:rPr>
              <a:t>: 10.1016/j.vaccine.2009.12.022</a:t>
            </a:r>
            <a:r>
              <a:rPr lang="en-US" sz="2400" b="1"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Internet plays a large role in disseminating anti-vaccination information. This paper builds upon previous research by analyzing the arguments proffered on anti-vaccination websites, determining the extent of misinformation present, and examining discourses used to support vaccine objections. Arguments around the themes of safety and effectiveness, alternative medicine, civil liberties, conspiracy theories, and morality were found on the majority of websites analyzed; misinformation was also prevalent. </a:t>
            </a: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Department .of Computer Science, RYMEC, </a:t>
            </a:r>
            <a:r>
              <a:rPr lang="en-US" dirty="0" err="1" smtClean="0"/>
              <a:t>Ballari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smtClean="0"/>
              <a:t>5. Literature </a:t>
            </a:r>
            <a:r>
              <a:rPr lang="en-US" sz="3600" dirty="0"/>
              <a:t>survey </a:t>
            </a:r>
          </a:p>
        </p:txBody>
      </p:sp>
    </p:spTree>
    <p:extLst>
      <p:ext uri="{BB962C8B-B14F-4D97-AF65-F5344CB8AC3E}">
        <p14:creationId xmlns:p14="http://schemas.microsoft.com/office/powerpoint/2010/main" val="180602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most commonly proposed method of combating this misinformation is through better education, although this has proven ineffective. Education does not consider the discourses supporting vaccine rejection, such as those involving alternative explanatory models of health, interpretations of parental responsibility, and distrust of expertise. Anti-vaccination protestors make postmodern arguments that reject biomedical and scientific "facts" in </a:t>
            </a:r>
            <a:r>
              <a:rPr lang="en-US" sz="2400" dirty="0" err="1">
                <a:latin typeface="Times New Roman" pitchFamily="18" charset="0"/>
                <a:cs typeface="Times New Roman" pitchFamily="18" charset="0"/>
              </a:rPr>
              <a:t>favour</a:t>
            </a:r>
            <a:r>
              <a:rPr lang="en-US" sz="2400" dirty="0">
                <a:latin typeface="Times New Roman" pitchFamily="18" charset="0"/>
                <a:cs typeface="Times New Roman" pitchFamily="18" charset="0"/>
              </a:rPr>
              <a:t> of their own interpretations. Pro-vaccination advocates who focus on correcting misinformation reduce the controversy to merely an "educational" problem; rather, these postmodern discourses must be acknowledged in order to begin a dialogue.</a:t>
            </a:r>
          </a:p>
        </p:txBody>
      </p:sp>
    </p:spTree>
    <p:extLst>
      <p:ext uri="{BB962C8B-B14F-4D97-AF65-F5344CB8AC3E}">
        <p14:creationId xmlns:p14="http://schemas.microsoft.com/office/powerpoint/2010/main" val="353365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400" b="1" dirty="0">
                <a:latin typeface="Times New Roman" pitchFamily="18" charset="0"/>
                <a:cs typeface="Times New Roman" pitchFamily="18" charset="0"/>
              </a:rPr>
              <a:t>H. J. Larson, ``Blocking information on COVID-19 can fuel the </a:t>
            </a:r>
            <a:r>
              <a:rPr lang="en-US" sz="2400" b="1" dirty="0" smtClean="0">
                <a:latin typeface="Times New Roman" pitchFamily="18" charset="0"/>
                <a:cs typeface="Times New Roman" pitchFamily="18" charset="0"/>
              </a:rPr>
              <a:t>spread of </a:t>
            </a:r>
            <a:r>
              <a:rPr lang="en-US" sz="2400" b="1" dirty="0">
                <a:latin typeface="Times New Roman" pitchFamily="18" charset="0"/>
                <a:cs typeface="Times New Roman" pitchFamily="18" charset="0"/>
              </a:rPr>
              <a:t>misinformation,'' </a:t>
            </a:r>
            <a:r>
              <a:rPr lang="en-US" sz="2400" b="1" i="1" dirty="0">
                <a:latin typeface="Times New Roman" pitchFamily="18" charset="0"/>
                <a:cs typeface="Times New Roman" pitchFamily="18" charset="0"/>
              </a:rPr>
              <a:t>Nature</a:t>
            </a:r>
            <a:r>
              <a:rPr lang="en-US" sz="2400" b="1" dirty="0">
                <a:latin typeface="Times New Roman" pitchFamily="18" charset="0"/>
                <a:cs typeface="Times New Roman" pitchFamily="18" charset="0"/>
              </a:rPr>
              <a:t>, vol. 580, no. 7803, p. 306, Apr. </a:t>
            </a:r>
            <a:r>
              <a:rPr lang="en-US" sz="2400" b="1" dirty="0" smtClean="0">
                <a:latin typeface="Times New Roman" pitchFamily="18" charset="0"/>
                <a:cs typeface="Times New Roman" pitchFamily="18" charset="0"/>
              </a:rPr>
              <a:t>2020, </a:t>
            </a:r>
            <a:r>
              <a:rPr lang="en-US" sz="2400" b="1" dirty="0" err="1" smtClean="0">
                <a:latin typeface="Times New Roman" pitchFamily="18" charset="0"/>
                <a:cs typeface="Times New Roman" pitchFamily="18" charset="0"/>
              </a:rPr>
              <a:t>doi</a:t>
            </a:r>
            <a:r>
              <a:rPr lang="en-US" sz="2400" b="1" dirty="0">
                <a:latin typeface="Times New Roman" pitchFamily="18" charset="0"/>
                <a:cs typeface="Times New Roman" pitchFamily="18" charset="0"/>
              </a:rPr>
              <a:t>: 10.1038/d41586-020-00920-w</a:t>
            </a:r>
            <a:r>
              <a:rPr lang="en-US" sz="2400" b="1"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Since </a:t>
            </a:r>
            <a:r>
              <a:rPr lang="en-US" sz="2400" dirty="0">
                <a:latin typeface="Times New Roman" pitchFamily="18" charset="0"/>
                <a:cs typeface="Times New Roman" pitchFamily="18" charset="0"/>
              </a:rPr>
              <a:t>the beginning of December 2019, the coronavirus disease (COVID-19) has spread rapidly around the world, which has led to increased discussions across online platforms. These conversations have also included various conspiracies shared by social media users. Amongst them, a popular theory has linked 5G to the spread of COVID-19, leading to misinformation and the burning of 5G towers in the United Kingdom. The understanding of the drivers of fake news and quick policies oriented to isolate and rebate misinformation are keys to combating it</a:t>
            </a:r>
          </a:p>
        </p:txBody>
      </p:sp>
    </p:spTree>
    <p:extLst>
      <p:ext uri="{BB962C8B-B14F-4D97-AF65-F5344CB8AC3E}">
        <p14:creationId xmlns:p14="http://schemas.microsoft.com/office/powerpoint/2010/main" val="69922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942111"/>
            <a:ext cx="8229600" cy="1842140"/>
          </a:xfrm>
          <a:prstGeom prst="rect">
            <a:avLst/>
          </a:prstGeom>
          <a:noFill/>
          <a:ln>
            <a:noFill/>
          </a:ln>
        </p:spPr>
      </p:pic>
    </p:spTree>
    <p:extLst>
      <p:ext uri="{BB962C8B-B14F-4D97-AF65-F5344CB8AC3E}">
        <p14:creationId xmlns:p14="http://schemas.microsoft.com/office/powerpoint/2010/main" val="263234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882</Words>
  <Application>Microsoft Office PowerPoint</Application>
  <PresentationFormat>On-screen Show (4:3)</PresentationFormat>
  <Paragraphs>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COVID-19 Spreaders Using Multiplex Networks Approach</dc:title>
  <dc:creator>CEGON</dc:creator>
  <cp:lastModifiedBy>CEGON</cp:lastModifiedBy>
  <cp:revision>4</cp:revision>
  <dcterms:created xsi:type="dcterms:W3CDTF">2020-10-31T16:03:39Z</dcterms:created>
  <dcterms:modified xsi:type="dcterms:W3CDTF">2020-11-06T08:14:37Z</dcterms:modified>
</cp:coreProperties>
</file>