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sldIdLst>
    <p:sldId id="278" r:id="rId2"/>
    <p:sldId id="272" r:id="rId3"/>
    <p:sldId id="256" r:id="rId4"/>
    <p:sldId id="273" r:id="rId5"/>
    <p:sldId id="257" r:id="rId6"/>
    <p:sldId id="258" r:id="rId7"/>
    <p:sldId id="259" r:id="rId8"/>
    <p:sldId id="261" r:id="rId9"/>
    <p:sldId id="263" r:id="rId10"/>
    <p:sldId id="282" r:id="rId11"/>
    <p:sldId id="283" r:id="rId12"/>
    <p:sldId id="284" r:id="rId13"/>
    <p:sldId id="274" r:id="rId14"/>
    <p:sldId id="266" r:id="rId15"/>
    <p:sldId id="267" r:id="rId16"/>
    <p:sldId id="275" r:id="rId17"/>
    <p:sldId id="265" r:id="rId18"/>
    <p:sldId id="280" r:id="rId19"/>
    <p:sldId id="268" r:id="rId20"/>
    <p:sldId id="269" r:id="rId21"/>
    <p:sldId id="276" r:id="rId22"/>
    <p:sldId id="271" r:id="rId23"/>
    <p:sldId id="281"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snapToGrid="0">
      <p:cViewPr varScale="1">
        <p:scale>
          <a:sx n="63" d="100"/>
          <a:sy n="63" d="100"/>
        </p:scale>
        <p:origin x="10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7T17:05:04.781"/>
    </inkml:context>
    <inkml:brush xml:id="br0">
      <inkml:brushProperty name="width" value="0.1" units="cm"/>
      <inkml:brushProperty name="height" value="0.1" units="cm"/>
      <inkml:brushProperty name="color" value="#FFFFFF"/>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7T17:05:05.826"/>
    </inkml:context>
    <inkml:brush xml:id="br0">
      <inkml:brushProperty name="width" value="0.1" units="cm"/>
      <inkml:brushProperty name="height" value="0.1"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7T17:05:06.185"/>
    </inkml:context>
    <inkml:brush xml:id="br0">
      <inkml:brushProperty name="width" value="0.1" units="cm"/>
      <inkml:brushProperty name="height" value="0.1" units="cm"/>
      <inkml:brushProperty name="color" value="#FFFFFF"/>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9:25:21.801"/>
    </inkml:context>
    <inkml:brush xml:id="br0">
      <inkml:brushProperty name="width" value="0.1" units="cm"/>
      <inkml:brushProperty name="height" value="0.1" units="cm"/>
      <inkml:brushProperty name="color" value="#FFFFFF"/>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9:25:37.943"/>
    </inkml:context>
    <inkml:brush xml:id="br0">
      <inkml:brushProperty name="width" value="0.1" units="cm"/>
      <inkml:brushProperty name="height" value="0.1" units="cm"/>
      <inkml:brushProperty name="color" value="#FFFFFF"/>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426671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09724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5506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639098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520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724566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41954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47934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408623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53681-B5B4-4F80-BE12-2E25B1781E9F}"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199259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253681-B5B4-4F80-BE12-2E25B1781E9F}"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96935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53681-B5B4-4F80-BE12-2E25B1781E9F}"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371310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53681-B5B4-4F80-BE12-2E25B1781E9F}"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135296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53681-B5B4-4F80-BE12-2E25B1781E9F}"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10031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253681-B5B4-4F80-BE12-2E25B1781E9F}"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85311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53681-B5B4-4F80-BE12-2E25B1781E9F}"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CECE9A-15A7-435A-A9B7-B822CE9705CD}" type="slidenum">
              <a:rPr lang="en-IN" smtClean="0"/>
              <a:t>‹#›</a:t>
            </a:fld>
            <a:endParaRPr lang="en-IN"/>
          </a:p>
        </p:txBody>
      </p:sp>
    </p:spTree>
    <p:extLst>
      <p:ext uri="{BB962C8B-B14F-4D97-AF65-F5344CB8AC3E}">
        <p14:creationId xmlns:p14="http://schemas.microsoft.com/office/powerpoint/2010/main" val="204240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253681-B5B4-4F80-BE12-2E25B1781E9F}" type="datetimeFigureOut">
              <a:rPr lang="en-IN" smtClean="0"/>
              <a:t>29-06-2022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CECE9A-15A7-435A-A9B7-B822CE9705CD}" type="slidenum">
              <a:rPr lang="en-IN" smtClean="0"/>
              <a:t>‹#›</a:t>
            </a:fld>
            <a:endParaRPr lang="en-IN"/>
          </a:p>
        </p:txBody>
      </p:sp>
    </p:spTree>
    <p:extLst>
      <p:ext uri="{BB962C8B-B14F-4D97-AF65-F5344CB8AC3E}">
        <p14:creationId xmlns:p14="http://schemas.microsoft.com/office/powerpoint/2010/main" val="3031702175"/>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94977883@N08/47976676161"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omgnews.today/americans-drinking-daily-cup-coffee-highest-level-six-years-survey/"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javapoint.com/file-operations-in-java" TargetMode="External"/><Relationship Id="rId2" Type="http://schemas.openxmlformats.org/officeDocument/2006/relationships/hyperlink" Target="https://www.javapoint.com/how-to-use-eclipse-for-java" TargetMode="External"/><Relationship Id="rId1" Type="http://schemas.openxmlformats.org/officeDocument/2006/relationships/slideLayout" Target="../slideLayouts/slideLayout2.xml"/><Relationship Id="rId4" Type="http://schemas.openxmlformats.org/officeDocument/2006/relationships/hyperlink" Target="https://www.w3schools.com/java/java%20inheritance.asp"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hyperlink" Target="https://omgnews.today/12-reasons-why-you-should-drink-coffee-every-day/4/" TargetMode="External"/><Relationship Id="rId5" Type="http://schemas.openxmlformats.org/officeDocument/2006/relationships/image" Target="../media/image17.jpg"/><Relationship Id="rId4" Type="http://schemas.openxmlformats.org/officeDocument/2006/relationships/customXml" Target="../ink/ink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E95BB8-30C9-0CE8-F036-33EB25A677F0}"/>
              </a:ext>
            </a:extLst>
          </p:cNvPr>
          <p:cNvSpPr>
            <a:spLocks noGrp="1"/>
          </p:cNvSpPr>
          <p:nvPr>
            <p:ph idx="1"/>
          </p:nvPr>
        </p:nvSpPr>
        <p:spPr>
          <a:xfrm>
            <a:off x="1451579" y="618979"/>
            <a:ext cx="9603275" cy="844062"/>
          </a:xfrm>
        </p:spPr>
        <p:txBody>
          <a:bodyPr>
            <a:normAutofit fontScale="25000" lnSpcReduction="20000"/>
          </a:bodyPr>
          <a:lstStyle/>
          <a:p>
            <a:pPr marL="0" indent="0">
              <a:buNone/>
            </a:pPr>
            <a:r>
              <a:rPr lang="en-US" sz="4000" b="1" dirty="0">
                <a:latin typeface="Arial Black" panose="020B0A04020102020204" pitchFamily="34" charset="0"/>
                <a:cs typeface="Arial" panose="020B0604020202020204" pitchFamily="34" charset="0"/>
              </a:rPr>
              <a:t>				</a:t>
            </a:r>
            <a:r>
              <a:rPr lang="en-US" sz="17600" b="1" dirty="0">
                <a:latin typeface="Arial Black" panose="020B0A04020102020204" pitchFamily="34" charset="0"/>
                <a:cs typeface="Arial" panose="020B0604020202020204" pitchFamily="34" charset="0"/>
              </a:rPr>
              <a:t>Coffee Machine</a:t>
            </a:r>
          </a:p>
          <a:p>
            <a:pPr marL="0" indent="0">
              <a:buNone/>
            </a:pPr>
            <a:endParaRPr lang="en-US" sz="4000" b="1" dirty="0">
              <a:latin typeface="Arial Black" panose="020B0A04020102020204" pitchFamily="34" charset="0"/>
              <a:cs typeface="Arial" panose="020B0604020202020204" pitchFamily="34" charset="0"/>
            </a:endParaRPr>
          </a:p>
          <a:p>
            <a:pPr marL="0" indent="0">
              <a:buNone/>
            </a:pPr>
            <a:r>
              <a:rPr lang="en-US" sz="4000" b="1" dirty="0">
                <a:latin typeface="Arial Black" panose="020B0A04020102020204" pitchFamily="34" charset="0"/>
                <a:cs typeface="Arial" panose="020B0604020202020204" pitchFamily="34" charset="0"/>
              </a:rPr>
              <a:t>						</a:t>
            </a:r>
            <a:endParaRPr lang="en-US" sz="2400" b="1"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    													</a:t>
            </a:r>
            <a:endParaRPr lang="en-IN" sz="4000" b="1" dirty="0">
              <a:latin typeface="Arial Black" panose="020B0A040201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E4C6B43-9936-E4ED-36E2-C53A615E5C6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573934"/>
            <a:ext cx="3786546" cy="3284066"/>
          </a:xfrm>
          <a:prstGeom prst="rect">
            <a:avLst/>
          </a:prstGeom>
        </p:spPr>
      </p:pic>
      <p:pic>
        <p:nvPicPr>
          <p:cNvPr id="10" name="Picture 9">
            <a:extLst>
              <a:ext uri="{FF2B5EF4-FFF2-40B4-BE49-F238E27FC236}">
                <a16:creationId xmlns:a16="http://schemas.microsoft.com/office/drawing/2014/main" id="{0CB1F662-C30E-D57B-41CA-A450B6D53405}"/>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69828" y="0"/>
            <a:ext cx="2670629" cy="2315028"/>
          </a:xfrm>
          <a:prstGeom prst="rect">
            <a:avLst/>
          </a:prstGeom>
        </p:spPr>
      </p:pic>
      <p:sp>
        <p:nvSpPr>
          <p:cNvPr id="8" name="Rectangle 7">
            <a:extLst>
              <a:ext uri="{FF2B5EF4-FFF2-40B4-BE49-F238E27FC236}">
                <a16:creationId xmlns:a16="http://schemas.microsoft.com/office/drawing/2014/main" id="{73793C10-398F-57F3-7666-7A7093F5DADC}"/>
              </a:ext>
            </a:extLst>
          </p:cNvPr>
          <p:cNvSpPr/>
          <p:nvPr/>
        </p:nvSpPr>
        <p:spPr>
          <a:xfrm>
            <a:off x="4203337" y="3864077"/>
            <a:ext cx="7816948" cy="299392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panose="020B0604020202020204" pitchFamily="34" charset="0"/>
                <a:cs typeface="Arial" panose="020B0604020202020204" pitchFamily="34" charset="0"/>
              </a:rPr>
              <a:t>Presented By                 Under the guidance of</a:t>
            </a:r>
          </a:p>
          <a:p>
            <a:pPr algn="ctr"/>
            <a:r>
              <a:rPr lang="en-US" sz="2400" dirty="0">
                <a:latin typeface="Arial" panose="020B0604020202020204" pitchFamily="34" charset="0"/>
                <a:cs typeface="Arial" panose="020B0604020202020204" pitchFamily="34" charset="0"/>
              </a:rPr>
              <a:t>Shailaja Dhumale                   Mrs. Pavithra        </a:t>
            </a:r>
          </a:p>
        </p:txBody>
      </p:sp>
    </p:spTree>
    <p:extLst>
      <p:ext uri="{BB962C8B-B14F-4D97-AF65-F5344CB8AC3E}">
        <p14:creationId xmlns:p14="http://schemas.microsoft.com/office/powerpoint/2010/main" val="2981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2D5C53-2036-2649-7F7D-E7CB2CB545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110" y="921792"/>
            <a:ext cx="5415342" cy="5380535"/>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1F2A770-7DA4-CD92-EA10-566DE1CA4504}"/>
                  </a:ext>
                </a:extLst>
              </p14:cNvPr>
              <p14:cNvContentPartPr/>
              <p14:nvPr/>
            </p14:nvContentPartPr>
            <p14:xfrm>
              <a:off x="4107434" y="337071"/>
              <a:ext cx="360" cy="360"/>
            </p14:xfrm>
          </p:contentPart>
        </mc:Choice>
        <mc:Fallback xmlns="">
          <p:pic>
            <p:nvPicPr>
              <p:cNvPr id="7" name="Ink 6">
                <a:extLst>
                  <a:ext uri="{FF2B5EF4-FFF2-40B4-BE49-F238E27FC236}">
                    <a16:creationId xmlns:a16="http://schemas.microsoft.com/office/drawing/2014/main" id="{81F2A770-7DA4-CD92-EA10-566DE1CA4504}"/>
                  </a:ext>
                </a:extLst>
              </p:cNvPr>
              <p:cNvPicPr/>
              <p:nvPr/>
            </p:nvPicPr>
            <p:blipFill>
              <a:blip r:embed="rId4"/>
              <a:stretch>
                <a:fillRect/>
              </a:stretch>
            </p:blipFill>
            <p:spPr>
              <a:xfrm>
                <a:off x="4089434" y="319431"/>
                <a:ext cx="36000" cy="36000"/>
              </a:xfrm>
              <a:prstGeom prst="rect">
                <a:avLst/>
              </a:prstGeom>
            </p:spPr>
          </p:pic>
        </mc:Fallback>
      </mc:AlternateContent>
      <p:grpSp>
        <p:nvGrpSpPr>
          <p:cNvPr id="10" name="Group 9">
            <a:extLst>
              <a:ext uri="{FF2B5EF4-FFF2-40B4-BE49-F238E27FC236}">
                <a16:creationId xmlns:a16="http://schemas.microsoft.com/office/drawing/2014/main" id="{FD71C2AC-579B-98A8-CB34-ABB2401F5707}"/>
              </a:ext>
            </a:extLst>
          </p:cNvPr>
          <p:cNvGrpSpPr/>
          <p:nvPr/>
        </p:nvGrpSpPr>
        <p:grpSpPr>
          <a:xfrm>
            <a:off x="2292674" y="506271"/>
            <a:ext cx="360" cy="360"/>
            <a:chOff x="2292674" y="506271"/>
            <a:chExt cx="360" cy="36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1C1E040B-CA0A-C0E5-5B40-39E40877A736}"/>
                    </a:ext>
                  </a:extLst>
                </p14:cNvPr>
                <p14:cNvContentPartPr/>
                <p14:nvPr/>
              </p14:nvContentPartPr>
              <p14:xfrm>
                <a:off x="2292674" y="506271"/>
                <a:ext cx="360" cy="360"/>
              </p14:xfrm>
            </p:contentPart>
          </mc:Choice>
          <mc:Fallback xmlns="">
            <p:pic>
              <p:nvPicPr>
                <p:cNvPr id="8" name="Ink 7">
                  <a:extLst>
                    <a:ext uri="{FF2B5EF4-FFF2-40B4-BE49-F238E27FC236}">
                      <a16:creationId xmlns:a16="http://schemas.microsoft.com/office/drawing/2014/main" id="{1C1E040B-CA0A-C0E5-5B40-39E40877A736}"/>
                    </a:ext>
                  </a:extLst>
                </p:cNvPr>
                <p:cNvPicPr/>
                <p:nvPr/>
              </p:nvPicPr>
              <p:blipFill>
                <a:blip r:embed="rId4"/>
                <a:stretch>
                  <a:fillRect/>
                </a:stretch>
              </p:blipFill>
              <p:spPr>
                <a:xfrm>
                  <a:off x="2275034" y="48863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D4ED9977-8F73-9D65-EE11-F897822D7ED2}"/>
                    </a:ext>
                  </a:extLst>
                </p14:cNvPr>
                <p14:cNvContentPartPr/>
                <p14:nvPr/>
              </p14:nvContentPartPr>
              <p14:xfrm>
                <a:off x="2292674" y="506271"/>
                <a:ext cx="360" cy="360"/>
              </p14:xfrm>
            </p:contentPart>
          </mc:Choice>
          <mc:Fallback xmlns="">
            <p:pic>
              <p:nvPicPr>
                <p:cNvPr id="9" name="Ink 8">
                  <a:extLst>
                    <a:ext uri="{FF2B5EF4-FFF2-40B4-BE49-F238E27FC236}">
                      <a16:creationId xmlns:a16="http://schemas.microsoft.com/office/drawing/2014/main" id="{D4ED9977-8F73-9D65-EE11-F897822D7ED2}"/>
                    </a:ext>
                  </a:extLst>
                </p:cNvPr>
                <p:cNvPicPr/>
                <p:nvPr/>
              </p:nvPicPr>
              <p:blipFill>
                <a:blip r:embed="rId4"/>
                <a:stretch>
                  <a:fillRect/>
                </a:stretch>
              </p:blipFill>
              <p:spPr>
                <a:xfrm>
                  <a:off x="2275034" y="488631"/>
                  <a:ext cx="36000" cy="36000"/>
                </a:xfrm>
                <a:prstGeom prst="rect">
                  <a:avLst/>
                </a:prstGeom>
              </p:spPr>
            </p:pic>
          </mc:Fallback>
        </mc:AlternateContent>
      </p:grpSp>
      <p:sp>
        <p:nvSpPr>
          <p:cNvPr id="16" name="TextBox 15">
            <a:extLst>
              <a:ext uri="{FF2B5EF4-FFF2-40B4-BE49-F238E27FC236}">
                <a16:creationId xmlns:a16="http://schemas.microsoft.com/office/drawing/2014/main" id="{7A5D1B38-8187-DE71-F617-A34CF52DC4E0}"/>
              </a:ext>
            </a:extLst>
          </p:cNvPr>
          <p:cNvSpPr txBox="1"/>
          <p:nvPr/>
        </p:nvSpPr>
        <p:spPr>
          <a:xfrm>
            <a:off x="365760" y="337017"/>
            <a:ext cx="6105378" cy="584775"/>
          </a:xfrm>
          <a:prstGeom prst="rect">
            <a:avLst/>
          </a:prstGeom>
          <a:noFill/>
        </p:spPr>
        <p:txBody>
          <a:bodyPr wrap="square">
            <a:spAutoFit/>
          </a:bodyPr>
          <a:lstStyle/>
          <a:p>
            <a:r>
              <a:rPr lang="en-US" sz="3200" b="1" cap="all" dirty="0">
                <a:solidFill>
                  <a:prstClr val="black"/>
                </a:solidFill>
                <a:latin typeface="Arial Black" panose="020B0A04020102020204" pitchFamily="34" charset="0"/>
                <a:ea typeface="+mj-ea"/>
                <a:cs typeface="+mj-cs"/>
              </a:rPr>
              <a:t>Flow</a:t>
            </a:r>
            <a:r>
              <a:rPr kumimoji="0" lang="en-US" sz="3200" b="1" i="0" u="none" strike="noStrike" kern="1200" cap="all" spc="0" normalizeH="0" baseline="0" noProof="0" dirty="0">
                <a:ln>
                  <a:noFill/>
                </a:ln>
                <a:solidFill>
                  <a:prstClr val="black"/>
                </a:solidFill>
                <a:effectLst/>
                <a:uLnTx/>
                <a:uFillTx/>
                <a:latin typeface="Arial Black" panose="020B0A04020102020204" pitchFamily="34" charset="0"/>
                <a:ea typeface="+mj-ea"/>
                <a:cs typeface="+mj-cs"/>
              </a:rPr>
              <a:t> Diagram</a:t>
            </a:r>
            <a:endParaRPr lang="en-IN" dirty="0"/>
          </a:p>
        </p:txBody>
      </p:sp>
    </p:spTree>
    <p:extLst>
      <p:ext uri="{BB962C8B-B14F-4D97-AF65-F5344CB8AC3E}">
        <p14:creationId xmlns:p14="http://schemas.microsoft.com/office/powerpoint/2010/main" val="212688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5"/>
                                        </p:tgtEl>
                                        <p:attrNameLst>
                                          <p:attrName>r</p:attrName>
                                        </p:attrNameLst>
                                      </p:cBhvr>
                                    </p:animRot>
                                    <p:animRot by="-240000">
                                      <p:cBhvr>
                                        <p:cTn id="12" dur="200" fill="hold">
                                          <p:stCondLst>
                                            <p:cond delay="200"/>
                                          </p:stCondLst>
                                        </p:cTn>
                                        <p:tgtEl>
                                          <p:spTgt spid="5"/>
                                        </p:tgtEl>
                                        <p:attrNameLst>
                                          <p:attrName>r</p:attrName>
                                        </p:attrNameLst>
                                      </p:cBhvr>
                                    </p:animRot>
                                    <p:animRot by="240000">
                                      <p:cBhvr>
                                        <p:cTn id="13" dur="200" fill="hold">
                                          <p:stCondLst>
                                            <p:cond delay="400"/>
                                          </p:stCondLst>
                                        </p:cTn>
                                        <p:tgtEl>
                                          <p:spTgt spid="5"/>
                                        </p:tgtEl>
                                        <p:attrNameLst>
                                          <p:attrName>r</p:attrName>
                                        </p:attrNameLst>
                                      </p:cBhvr>
                                    </p:animRot>
                                    <p:animRot by="-240000">
                                      <p:cBhvr>
                                        <p:cTn id="14" dur="200" fill="hold">
                                          <p:stCondLst>
                                            <p:cond delay="600"/>
                                          </p:stCondLst>
                                        </p:cTn>
                                        <p:tgtEl>
                                          <p:spTgt spid="5"/>
                                        </p:tgtEl>
                                        <p:attrNameLst>
                                          <p:attrName>r</p:attrName>
                                        </p:attrNameLst>
                                      </p:cBhvr>
                                    </p:animRot>
                                    <p:animRot by="120000">
                                      <p:cBhvr>
                                        <p:cTn id="15"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E5F140-B6EC-FC57-B449-32E2628C3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344" y="2676378"/>
            <a:ext cx="3967090" cy="1505243"/>
          </a:xfrm>
          <a:prstGeom prst="rect">
            <a:avLst/>
          </a:prstGeom>
        </p:spPr>
      </p:pic>
    </p:spTree>
    <p:extLst>
      <p:ext uri="{BB962C8B-B14F-4D97-AF65-F5344CB8AC3E}">
        <p14:creationId xmlns:p14="http://schemas.microsoft.com/office/powerpoint/2010/main" val="171979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4487C1-FDBB-672A-E645-B57CA6822F67}"/>
              </a:ext>
            </a:extLst>
          </p:cNvPr>
          <p:cNvSpPr>
            <a:spLocks noGrp="1"/>
          </p:cNvSpPr>
          <p:nvPr>
            <p:ph idx="1"/>
          </p:nvPr>
        </p:nvSpPr>
        <p:spPr>
          <a:xfrm>
            <a:off x="677334" y="844062"/>
            <a:ext cx="8596668" cy="4354504"/>
          </a:xfrm>
        </p:spPr>
        <p:txBody>
          <a:bodyPr>
            <a:normAutofit/>
          </a:bodyPr>
          <a:lstStyle/>
          <a:p>
            <a:pPr marL="0" indent="0">
              <a:buNone/>
            </a:pPr>
            <a:r>
              <a:rPr lang="en-US" sz="3200" b="1" dirty="0">
                <a:latin typeface="Arial" panose="020B0604020202020204" pitchFamily="34" charset="0"/>
                <a:cs typeface="Arial" panose="020B0604020202020204" pitchFamily="34" charset="0"/>
              </a:rPr>
              <a:t>Coffee Machine</a:t>
            </a:r>
            <a:r>
              <a:rPr lang="en-US" sz="2400" b="1" dirty="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79E23F6-3B57-23A8-EAF6-2324D3ADE5C8}"/>
              </a:ext>
            </a:extLst>
          </p:cNvPr>
          <p:cNvSpPr txBox="1"/>
          <p:nvPr/>
        </p:nvSpPr>
        <p:spPr>
          <a:xfrm>
            <a:off x="1112520" y="1659434"/>
            <a:ext cx="8161482" cy="2308324"/>
          </a:xfrm>
          <a:prstGeom prst="rect">
            <a:avLst/>
          </a:prstGeom>
          <a:noFill/>
        </p:spPr>
        <p:txBody>
          <a:bodyPr wrap="square">
            <a:spAutoFit/>
          </a:bodyPr>
          <a:lstStyle/>
          <a:p>
            <a:pPr marL="342900" indent="-342900">
              <a:buFont typeface="Wingdings" panose="05000000000000000000" pitchFamily="2" charset="2"/>
              <a:buChar char="§"/>
            </a:pPr>
            <a:r>
              <a:rPr lang="en-IN" sz="2400" dirty="0">
                <a:latin typeface="Arial" panose="020B0604020202020204" pitchFamily="34" charset="0"/>
                <a:cs typeface="Arial" panose="020B0604020202020204" pitchFamily="34" charset="0"/>
              </a:rPr>
              <a:t>Automatic espresso machines provide you - cup after cup - coffee made from coffee beans, freshly ground at the touch of a button. From a shot of espresso to a café , cappuccino or latte macchiato with fresh frothed milk from the integrated milk . And options to customize your coffee every step of the way.</a:t>
            </a:r>
          </a:p>
        </p:txBody>
      </p:sp>
      <p:sp>
        <p:nvSpPr>
          <p:cNvPr id="7" name="TextBox 6">
            <a:extLst>
              <a:ext uri="{FF2B5EF4-FFF2-40B4-BE49-F238E27FC236}">
                <a16:creationId xmlns:a16="http://schemas.microsoft.com/office/drawing/2014/main" id="{6FCA2C8F-7552-D8DA-229B-9D7919CB8B51}"/>
              </a:ext>
            </a:extLst>
          </p:cNvPr>
          <p:cNvSpPr txBox="1"/>
          <p:nvPr/>
        </p:nvSpPr>
        <p:spPr>
          <a:xfrm>
            <a:off x="1112520" y="4023778"/>
            <a:ext cx="8161482" cy="1569660"/>
          </a:xfrm>
          <a:prstGeom prst="rect">
            <a:avLst/>
          </a:prstGeom>
          <a:noFill/>
        </p:spPr>
        <p:txBody>
          <a:bodyPr wrap="square">
            <a:spAutoFit/>
          </a:bodyPr>
          <a:lstStyle/>
          <a:p>
            <a:pPr marL="342900" indent="-342900">
              <a:buFont typeface="Wingdings" panose="05000000000000000000" pitchFamily="2" charset="2"/>
              <a:buChar char="§"/>
            </a:pPr>
            <a:r>
              <a:rPr lang="en-US" sz="2400" b="0" i="0" dirty="0">
                <a:solidFill>
                  <a:schemeClr val="tx1">
                    <a:lumMod val="95000"/>
                    <a:lumOff val="5000"/>
                  </a:schemeClr>
                </a:solidFill>
                <a:effectLst/>
                <a:latin typeface="Arial" panose="020B0604020202020204" pitchFamily="34" charset="0"/>
                <a:cs typeface="Arial" panose="020B0604020202020204" pitchFamily="34" charset="0"/>
              </a:rPr>
              <a:t>A coffee maker is a device that makes the coffee brewing process simple. These are available with many variants ranging from fully automatic espresso machines to simple kettle drip.</a:t>
            </a:r>
            <a:endParaRPr lang="en-IN"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460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62104" y="2194784"/>
            <a:ext cx="4234134" cy="2239103"/>
          </a:xfrm>
          <a:prstGeom prst="rect">
            <a:avLst/>
          </a:prstGeom>
        </p:spPr>
      </p:pic>
    </p:spTree>
    <p:extLst>
      <p:ext uri="{BB962C8B-B14F-4D97-AF65-F5344CB8AC3E}">
        <p14:creationId xmlns:p14="http://schemas.microsoft.com/office/powerpoint/2010/main" val="6015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026" y="492369"/>
            <a:ext cx="11220451" cy="5346969"/>
          </a:xfrm>
        </p:spPr>
        <p:txBody>
          <a:bodyPr>
            <a:normAutofit/>
          </a:bodyPr>
          <a:lstStyle/>
          <a:p>
            <a:pPr marL="0" indent="0">
              <a:buNone/>
            </a:pPr>
            <a:r>
              <a:rPr lang="en-US" b="1" dirty="0">
                <a:latin typeface="Arial" panose="020B0604020202020204" pitchFamily="34" charset="0"/>
                <a:cs typeface="Arial" panose="020B0604020202020204" pitchFamily="34" charset="0"/>
              </a:rPr>
              <a:t>JAVA : </a:t>
            </a:r>
            <a:r>
              <a:rPr lang="en-US" dirty="0">
                <a:latin typeface="Arial" panose="020B0604020202020204" pitchFamily="34" charset="0"/>
                <a:cs typeface="Arial" panose="020B0604020202020204" pitchFamily="34" charset="0"/>
              </a:rPr>
              <a:t>It is a simple programming language. Java makes writing, compiling, and debugging programming easy. </a:t>
            </a:r>
          </a:p>
          <a:p>
            <a:pPr marL="0" indent="0">
              <a:buNone/>
            </a:pPr>
            <a:r>
              <a:rPr lang="en-US" dirty="0">
                <a:latin typeface="Arial" panose="020B0604020202020204" pitchFamily="34" charset="0"/>
                <a:cs typeface="Arial" panose="020B0604020202020204" pitchFamily="34" charset="0"/>
              </a:rPr>
              <a:t>On November 13, 2006, Sun released much of its Java virtual machine as free, open-source software. On May 8, 2007, Sun finished the process, making all of its JVM’s core code available under open-source distribution terms.</a:t>
            </a:r>
          </a:p>
          <a:p>
            <a:pPr marL="0" indent="0">
              <a:buNone/>
            </a:pPr>
            <a:r>
              <a:rPr lang="en-US" dirty="0">
                <a:latin typeface="Arial" panose="020B0604020202020204" pitchFamily="34" charset="0"/>
                <a:cs typeface="Arial" panose="020B0604020202020204" pitchFamily="34" charset="0"/>
              </a:rPr>
              <a:t>The principles for creating java were simple, robust, secured, high performance, portable, multi-threaded, interpreted, dynamic, etc. In 1995 Java was developed by James Gosling, who is known as the Father of Java. </a:t>
            </a:r>
          </a:p>
          <a:p>
            <a:pPr marL="0" indent="0">
              <a:buNone/>
            </a:pPr>
            <a:r>
              <a:rPr lang="en-US" dirty="0">
                <a:latin typeface="Arial" panose="020B0604020202020204" pitchFamily="34" charset="0"/>
                <a:cs typeface="Arial" panose="020B0604020202020204" pitchFamily="34" charset="0"/>
              </a:rPr>
              <a:t>Currently, Java is used in mobile devices, internet programming, games, e-business, etc.</a:t>
            </a:r>
          </a:p>
          <a:p>
            <a:pPr marL="0" indent="0">
              <a:buNone/>
            </a:pPr>
            <a:r>
              <a:rPr lang="en-US" dirty="0">
                <a:latin typeface="Arial" panose="020B0604020202020204" pitchFamily="34" charset="0"/>
                <a:cs typeface="Arial" panose="020B0604020202020204" pitchFamily="34" charset="0"/>
              </a:rPr>
              <a:t>It helps to create reusable code and modular programs. Java is a class-based, object-oriented programming language and is designed to have as few implementation dependencies as possible. </a:t>
            </a:r>
          </a:p>
          <a:p>
            <a:pPr marL="0" indent="0">
              <a:buNone/>
            </a:pPr>
            <a:r>
              <a:rPr lang="en-US" dirty="0">
                <a:latin typeface="Arial" panose="020B0604020202020204" pitchFamily="34" charset="0"/>
                <a:cs typeface="Arial" panose="020B0604020202020204" pitchFamily="34" charset="0"/>
              </a:rPr>
              <a:t>A general-purpose programming language made for developers to write once run anywhere that is compiled Java code can run on all platforms that support Java. </a:t>
            </a:r>
          </a:p>
          <a:p>
            <a:pPr marL="0" indent="0">
              <a:buNone/>
            </a:pPr>
            <a:r>
              <a:rPr lang="en-US" dirty="0">
                <a:latin typeface="Arial" panose="020B0604020202020204" pitchFamily="34" charset="0"/>
                <a:cs typeface="Arial" panose="020B0604020202020204" pitchFamily="34" charset="0"/>
              </a:rPr>
              <a:t>Java applications are compiled to byte code that can run on any Java Virtual Machine. The syntax of Java is similar to c/c++.</a:t>
            </a:r>
          </a:p>
          <a:p>
            <a:pPr marL="0" indent="0">
              <a:buNone/>
            </a:pPr>
            <a:endParaRPr lang="en-US" dirty="0">
              <a:latin typeface="Arial" panose="020B0604020202020204" pitchFamily="34" charset="0"/>
              <a:cs typeface="Arial" panose="020B0604020202020204" pitchFamily="34" charset="0"/>
            </a:endParaRPr>
          </a:p>
          <a:p>
            <a:pPr marL="0" indent="0">
              <a:buNone/>
            </a:pPr>
            <a:endParaRPr lang="en-IN" b="1" dirty="0"/>
          </a:p>
        </p:txBody>
      </p:sp>
    </p:spTree>
    <p:extLst>
      <p:ext uri="{BB962C8B-B14F-4D97-AF65-F5344CB8AC3E}">
        <p14:creationId xmlns:p14="http://schemas.microsoft.com/office/powerpoint/2010/main" val="127085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091" y="339634"/>
            <a:ext cx="11057709" cy="5837329"/>
          </a:xfrm>
        </p:spPr>
        <p:txBody>
          <a:bodyPr/>
          <a:lstStyle/>
          <a:p>
            <a:pPr marL="0" indent="0">
              <a:buNone/>
            </a:pPr>
            <a:r>
              <a:rPr lang="en-US" sz="2400" b="1" dirty="0">
                <a:latin typeface="Arial" panose="020B0604020202020204" pitchFamily="34" charset="0"/>
                <a:cs typeface="Arial" panose="020B0604020202020204" pitchFamily="34" charset="0"/>
              </a:rPr>
              <a:t>Eclipse : </a:t>
            </a:r>
            <a:r>
              <a:rPr lang="en-US" sz="2400" dirty="0">
                <a:latin typeface="Arial" panose="020B0604020202020204" pitchFamily="34" charset="0"/>
                <a:cs typeface="Arial" panose="020B0604020202020204" pitchFamily="34" charset="0"/>
              </a:rPr>
              <a:t>Eclipse is one of the most popular open source Java IDEs available today. Most Java developers use Eclipse more than any other Java tool available on the internet. </a:t>
            </a:r>
          </a:p>
          <a:p>
            <a:pPr marL="0" indent="0">
              <a:buNone/>
            </a:pPr>
            <a:r>
              <a:rPr lang="en-US" sz="2400" dirty="0">
                <a:latin typeface="Arial" panose="020B0604020202020204" pitchFamily="34" charset="0"/>
                <a:cs typeface="Arial" panose="020B0604020202020204" pitchFamily="34" charset="0"/>
              </a:rPr>
              <a:t>The Eclipse Foundation allows development by providing the infrastructure, and a structured process of development. The Eclipse Foundation has built its open source community and ecosystem of products and services since 2001.</a:t>
            </a:r>
          </a:p>
          <a:p>
            <a:pPr marL="0" indent="0">
              <a:buNone/>
            </a:pPr>
            <a:r>
              <a:rPr lang="en-US" sz="2400" dirty="0">
                <a:latin typeface="Arial" panose="020B0604020202020204" pitchFamily="34" charset="0"/>
                <a:cs typeface="Arial" panose="020B0604020202020204" pitchFamily="34" charset="0"/>
              </a:rPr>
              <a:t>Eclipse IDE (integrated development environment) for Java has been the leading development environment with a market share of 65% as of today. </a:t>
            </a:r>
          </a:p>
          <a:p>
            <a:pPr marL="0" indent="0">
              <a:buNone/>
            </a:pPr>
            <a:r>
              <a:rPr lang="en-US" sz="2400" dirty="0">
                <a:latin typeface="Arial" panose="020B0604020202020204" pitchFamily="34" charset="0"/>
                <a:cs typeface="Arial" panose="020B0604020202020204" pitchFamily="34" charset="0"/>
              </a:rPr>
              <a:t>It can be extended with an additional software component. Eclipse calls these software components as plugins, which can grouped into features. </a:t>
            </a:r>
          </a:p>
          <a:p>
            <a:pPr marL="0" indent="0">
              <a:buNone/>
            </a:pPr>
            <a:r>
              <a:rPr lang="en-US" sz="2400" dirty="0">
                <a:latin typeface="Arial" panose="020B0604020202020204" pitchFamily="34" charset="0"/>
                <a:cs typeface="Arial" panose="020B0604020202020204" pitchFamily="34" charset="0"/>
              </a:rPr>
              <a:t>Many companies have extended Eclipse IDE on top of the Eclipse framework. It is also available as IDE for other languages.</a:t>
            </a:r>
          </a:p>
        </p:txBody>
      </p:sp>
    </p:spTree>
    <p:extLst>
      <p:ext uri="{BB962C8B-B14F-4D97-AF65-F5344CB8AC3E}">
        <p14:creationId xmlns:p14="http://schemas.microsoft.com/office/powerpoint/2010/main" val="340520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25954" y="2006101"/>
            <a:ext cx="5452285" cy="259106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2803099"/>
            <a:ext cx="4962164" cy="784832"/>
          </a:xfrm>
          <a:prstGeom prst="rect">
            <a:avLst/>
          </a:prstGeom>
        </p:spPr>
      </p:pic>
    </p:spTree>
    <p:extLst>
      <p:ext uri="{BB962C8B-B14F-4D97-AF65-F5344CB8AC3E}">
        <p14:creationId xmlns:p14="http://schemas.microsoft.com/office/powerpoint/2010/main" val="215348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806" y="103869"/>
            <a:ext cx="5640977" cy="932452"/>
          </a:xfrm>
        </p:spPr>
        <p:txBody>
          <a:bodyPr>
            <a:noAutofit/>
          </a:bodyPr>
          <a:lstStyle/>
          <a:p>
            <a:r>
              <a:rPr lang="en-US" sz="3200" b="1" dirty="0">
                <a:latin typeface="Arial Black" panose="020B0A04020102020204" pitchFamily="34" charset="0"/>
              </a:rPr>
              <a:t>Integration and Testing</a:t>
            </a:r>
            <a:endParaRPr lang="en-IN" sz="3200" b="1" dirty="0">
              <a:latin typeface="Arial Black" panose="020B0A04020102020204" pitchFamily="34" charset="0"/>
            </a:endParaRPr>
          </a:p>
        </p:txBody>
      </p:sp>
      <p:sp>
        <p:nvSpPr>
          <p:cNvPr id="3" name="Content Placeholder 2"/>
          <p:cNvSpPr>
            <a:spLocks noGrp="1"/>
          </p:cNvSpPr>
          <p:nvPr>
            <p:ph idx="1"/>
          </p:nvPr>
        </p:nvSpPr>
        <p:spPr>
          <a:xfrm>
            <a:off x="132806" y="914400"/>
            <a:ext cx="11220994" cy="5262563"/>
          </a:xfrm>
        </p:spPr>
        <p:txBody>
          <a:bodyPr>
            <a:normAutofit/>
          </a:bodyPr>
          <a:lstStyle/>
          <a:p>
            <a:r>
              <a:rPr lang="en-US" b="1" dirty="0"/>
              <a:t>Integration</a:t>
            </a:r>
          </a:p>
          <a:p>
            <a:pPr>
              <a:buNone/>
            </a:pPr>
            <a:r>
              <a:rPr lang="en-US" b="1" dirty="0"/>
              <a:t>             </a:t>
            </a:r>
            <a:r>
              <a:rPr lang="en-US" dirty="0"/>
              <a:t>Integration is all about combining the individual parts of the system and making the system into a single unit. Here in this “Coffee Machine” we are combining the modules.</a:t>
            </a:r>
            <a:endParaRPr lang="en-US" b="1" dirty="0"/>
          </a:p>
          <a:p>
            <a:r>
              <a:rPr lang="en-US" b="1" dirty="0"/>
              <a:t>Testing</a:t>
            </a:r>
          </a:p>
          <a:p>
            <a:pPr>
              <a:buNone/>
            </a:pPr>
            <a:r>
              <a:rPr lang="en-US" b="1" dirty="0"/>
              <a:t>         1. Compilation Test: </a:t>
            </a:r>
            <a:r>
              <a:rPr lang="en-US" dirty="0"/>
              <a:t> Stress testing is done early on, because it gives us time to fix some of the unexpected deadlocks and stability problems that only occur when components are exposed to very high transaction volumes.</a:t>
            </a:r>
          </a:p>
          <a:p>
            <a:pPr>
              <a:buNone/>
            </a:pPr>
            <a:endParaRPr lang="en-US" dirty="0"/>
          </a:p>
          <a:p>
            <a:pPr>
              <a:buNone/>
            </a:pPr>
            <a:r>
              <a:rPr lang="en-US" dirty="0"/>
              <a:t>          </a:t>
            </a:r>
            <a:r>
              <a:rPr lang="en-US" b="1" dirty="0"/>
              <a:t>2. Execution Test: </a:t>
            </a:r>
            <a:r>
              <a:rPr lang="en-US" dirty="0"/>
              <a:t>The program is successfully loaded and executed with no execution errors. The complete performance of the project “Coffee Machine” is good.</a:t>
            </a:r>
          </a:p>
        </p:txBody>
      </p:sp>
    </p:spTree>
    <p:extLst>
      <p:ext uri="{BB962C8B-B14F-4D97-AF65-F5344CB8AC3E}">
        <p14:creationId xmlns:p14="http://schemas.microsoft.com/office/powerpoint/2010/main" val="303161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434B84-D6A5-2A90-41FB-FAFB9AF60A44}"/>
              </a:ext>
            </a:extLst>
          </p:cNvPr>
          <p:cNvPicPr>
            <a:picLocks noGrp="1" noChangeAspect="1"/>
          </p:cNvPicPr>
          <p:nvPr>
            <p:ph idx="1"/>
          </p:nvPr>
        </p:nvPicPr>
        <p:blipFill>
          <a:blip r:embed="rId2"/>
          <a:stretch>
            <a:fillRect/>
          </a:stretch>
        </p:blipFill>
        <p:spPr>
          <a:xfrm>
            <a:off x="3748087" y="2150269"/>
            <a:ext cx="5010150" cy="2009775"/>
          </a:xfrm>
          <a:prstGeom prst="rect">
            <a:avLst/>
          </a:prstGeom>
        </p:spPr>
      </p:pic>
      <p:pic>
        <p:nvPicPr>
          <p:cNvPr id="6" name="Picture 5">
            <a:extLst>
              <a:ext uri="{FF2B5EF4-FFF2-40B4-BE49-F238E27FC236}">
                <a16:creationId xmlns:a16="http://schemas.microsoft.com/office/drawing/2014/main" id="{A02694A6-7975-3059-1F7B-2825CF5E29F4}"/>
              </a:ext>
            </a:extLst>
          </p:cNvPr>
          <p:cNvPicPr>
            <a:picLocks noChangeAspect="1"/>
          </p:cNvPicPr>
          <p:nvPr/>
        </p:nvPicPr>
        <p:blipFill>
          <a:blip r:embed="rId3"/>
          <a:stretch>
            <a:fillRect/>
          </a:stretch>
        </p:blipFill>
        <p:spPr>
          <a:xfrm>
            <a:off x="4037428" y="2774156"/>
            <a:ext cx="4234375" cy="762000"/>
          </a:xfrm>
          <a:prstGeom prst="rect">
            <a:avLst/>
          </a:prstGeom>
        </p:spPr>
      </p:pic>
    </p:spTree>
    <p:extLst>
      <p:ext uri="{BB962C8B-B14F-4D97-AF65-F5344CB8AC3E}">
        <p14:creationId xmlns:p14="http://schemas.microsoft.com/office/powerpoint/2010/main" val="353449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806" y="86451"/>
            <a:ext cx="4813663" cy="932452"/>
          </a:xfrm>
        </p:spPr>
        <p:txBody>
          <a:bodyPr>
            <a:noAutofit/>
          </a:bodyPr>
          <a:lstStyle/>
          <a:p>
            <a:r>
              <a:rPr lang="en-US" sz="3200" b="1" dirty="0">
                <a:latin typeface="Arial Black" panose="020B0A04020102020204" pitchFamily="34" charset="0"/>
              </a:rPr>
              <a:t>Output :</a:t>
            </a:r>
            <a:endParaRPr lang="en-IN" sz="3200" b="1" dirty="0">
              <a:latin typeface="Arial Black" panose="020B0A040201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06" y="787051"/>
            <a:ext cx="11789228" cy="5901132"/>
          </a:xfrm>
          <a:prstGeom prst="rect">
            <a:avLst/>
          </a:prstGeom>
        </p:spPr>
      </p:pic>
    </p:spTree>
    <p:extLst>
      <p:ext uri="{BB962C8B-B14F-4D97-AF65-F5344CB8AC3E}">
        <p14:creationId xmlns:p14="http://schemas.microsoft.com/office/powerpoint/2010/main" val="180769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9"/>
                                        </p:tgtEl>
                                        <p:attrNameLst>
                                          <p:attrName>r</p:attrName>
                                        </p:attrNameLst>
                                      </p:cBhvr>
                                    </p:animRot>
                                    <p:animRot by="-240000">
                                      <p:cBhvr>
                                        <p:cTn id="25" dur="200" fill="hold">
                                          <p:stCondLst>
                                            <p:cond delay="200"/>
                                          </p:stCondLst>
                                        </p:cTn>
                                        <p:tgtEl>
                                          <p:spTgt spid="9"/>
                                        </p:tgtEl>
                                        <p:attrNameLst>
                                          <p:attrName>r</p:attrName>
                                        </p:attrNameLst>
                                      </p:cBhvr>
                                    </p:animRot>
                                    <p:animRot by="240000">
                                      <p:cBhvr>
                                        <p:cTn id="26" dur="200" fill="hold">
                                          <p:stCondLst>
                                            <p:cond delay="400"/>
                                          </p:stCondLst>
                                        </p:cTn>
                                        <p:tgtEl>
                                          <p:spTgt spid="9"/>
                                        </p:tgtEl>
                                        <p:attrNameLst>
                                          <p:attrName>r</p:attrName>
                                        </p:attrNameLst>
                                      </p:cBhvr>
                                    </p:animRot>
                                    <p:animRot by="-240000">
                                      <p:cBhvr>
                                        <p:cTn id="27" dur="200" fill="hold">
                                          <p:stCondLst>
                                            <p:cond delay="600"/>
                                          </p:stCondLst>
                                        </p:cTn>
                                        <p:tgtEl>
                                          <p:spTgt spid="9"/>
                                        </p:tgtEl>
                                        <p:attrNameLst>
                                          <p:attrName>r</p:attrName>
                                        </p:attrNameLst>
                                      </p:cBhvr>
                                    </p:animRot>
                                    <p:animRot by="120000">
                                      <p:cBhvr>
                                        <p:cTn id="28"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981450" y="2424112"/>
            <a:ext cx="4229100" cy="2009775"/>
          </a:xfrm>
          <a:prstGeom prst="rect">
            <a:avLst/>
          </a:prstGeom>
        </p:spPr>
      </p:pic>
      <p:pic>
        <p:nvPicPr>
          <p:cNvPr id="8" name="Picture 7"/>
          <p:cNvPicPr>
            <a:picLocks noChangeAspect="1"/>
          </p:cNvPicPr>
          <p:nvPr/>
        </p:nvPicPr>
        <p:blipFill>
          <a:blip r:embed="rId3"/>
          <a:stretch>
            <a:fillRect/>
          </a:stretch>
        </p:blipFill>
        <p:spPr>
          <a:xfrm>
            <a:off x="4228693" y="2835782"/>
            <a:ext cx="3734614" cy="1016431"/>
          </a:xfrm>
          <a:prstGeom prst="rect">
            <a:avLst/>
          </a:prstGeom>
        </p:spPr>
      </p:pic>
    </p:spTree>
    <p:extLst>
      <p:ext uri="{BB962C8B-B14F-4D97-AF65-F5344CB8AC3E}">
        <p14:creationId xmlns:p14="http://schemas.microsoft.com/office/powerpoint/2010/main" val="342466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6" y="-14069"/>
            <a:ext cx="12062519" cy="6749143"/>
          </a:xfrm>
          <a:prstGeom prst="rect">
            <a:avLst/>
          </a:prstGeom>
        </p:spPr>
      </p:pic>
    </p:spTree>
    <p:extLst>
      <p:ext uri="{BB962C8B-B14F-4D97-AF65-F5344CB8AC3E}">
        <p14:creationId xmlns:p14="http://schemas.microsoft.com/office/powerpoint/2010/main" val="115402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500" y="2452551"/>
            <a:ext cx="6068665" cy="1126672"/>
          </a:xfrm>
          <a:prstGeom prst="rect">
            <a:avLst/>
          </a:prstGeom>
        </p:spPr>
      </p:pic>
    </p:spTree>
    <p:extLst>
      <p:ext uri="{BB962C8B-B14F-4D97-AF65-F5344CB8AC3E}">
        <p14:creationId xmlns:p14="http://schemas.microsoft.com/office/powerpoint/2010/main" val="390730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25 E" pathEditMode="relative" ptsTypes="">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806" y="103869"/>
            <a:ext cx="5640977" cy="932452"/>
          </a:xfrm>
        </p:spPr>
        <p:txBody>
          <a:bodyPr>
            <a:noAutofit/>
          </a:bodyPr>
          <a:lstStyle/>
          <a:p>
            <a:r>
              <a:rPr lang="en-US" sz="3200" b="1" dirty="0">
                <a:latin typeface="Arial Black" panose="020B0A04020102020204" pitchFamily="34" charset="0"/>
              </a:rPr>
              <a:t>Conclusion :</a:t>
            </a:r>
            <a:endParaRPr lang="en-IN" sz="3200" b="1" dirty="0">
              <a:latin typeface="Arial Black" panose="020B0A04020102020204" pitchFamily="34" charset="0"/>
            </a:endParaRPr>
          </a:p>
        </p:txBody>
      </p:sp>
      <p:sp>
        <p:nvSpPr>
          <p:cNvPr id="3" name="Content Placeholder 2"/>
          <p:cNvSpPr>
            <a:spLocks noGrp="1"/>
          </p:cNvSpPr>
          <p:nvPr>
            <p:ph idx="1"/>
          </p:nvPr>
        </p:nvSpPr>
        <p:spPr>
          <a:xfrm>
            <a:off x="278674" y="914400"/>
            <a:ext cx="11075126" cy="5262563"/>
          </a:xfrm>
        </p:spPr>
        <p:txBody>
          <a:bodyPr/>
          <a:lstStyle/>
          <a:p>
            <a:pPr marL="0" indent="0">
              <a:buNone/>
            </a:pPr>
            <a:r>
              <a:rPr lang="en-US" dirty="0">
                <a:latin typeface="Arial" panose="020B0604020202020204" pitchFamily="34" charset="0"/>
                <a:cs typeface="Arial" panose="020B0604020202020204" pitchFamily="34" charset="0"/>
              </a:rPr>
              <a:t>when we realize that we have all made a code that could actually work as a user friendly coffee machine. </a:t>
            </a:r>
          </a:p>
          <a:p>
            <a:pPr marL="0" indent="0">
              <a:buNone/>
            </a:pPr>
            <a:r>
              <a:rPr lang="en-US" dirty="0">
                <a:latin typeface="Arial" panose="020B0604020202020204" pitchFamily="34" charset="0"/>
                <a:cs typeface="Arial" panose="020B0604020202020204" pitchFamily="34" charset="0"/>
              </a:rPr>
              <a:t>This code can actually provide a variety of options to user and also return balance money for customer. </a:t>
            </a:r>
          </a:p>
          <a:p>
            <a:pPr marL="0" indent="0">
              <a:buNone/>
            </a:pPr>
            <a:r>
              <a:rPr lang="en-US" dirty="0">
                <a:latin typeface="Arial" panose="020B0604020202020204" pitchFamily="34" charset="0"/>
                <a:cs typeface="Arial" panose="020B0604020202020204" pitchFamily="34" charset="0"/>
              </a:rPr>
              <a:t>This </a:t>
            </a:r>
            <a:r>
              <a:rPr lang="en-US" dirty="0" err="1">
                <a:latin typeface="Arial" panose="020B0604020202020204" pitchFamily="34" charset="0"/>
                <a:cs typeface="Arial" panose="020B0604020202020204" pitchFamily="34" charset="0"/>
              </a:rPr>
              <a:t>verilog</a:t>
            </a:r>
            <a:r>
              <a:rPr lang="en-US" dirty="0">
                <a:latin typeface="Arial" panose="020B0604020202020204" pitchFamily="34" charset="0"/>
                <a:cs typeface="Arial" panose="020B0604020202020204" pitchFamily="34" charset="0"/>
              </a:rPr>
              <a:t> code has been successfully verified using the tool and the desired outputs have been achieved . </a:t>
            </a:r>
          </a:p>
          <a:p>
            <a:pPr marL="0" indent="0">
              <a:buNone/>
            </a:pPr>
            <a:r>
              <a:rPr lang="en-US" dirty="0">
                <a:latin typeface="Arial" panose="020B0604020202020204" pitchFamily="34" charset="0"/>
                <a:cs typeface="Arial" panose="020B0604020202020204" pitchFamily="34" charset="0"/>
              </a:rPr>
              <a:t>Coffee machines System enhances productivity ,reduces system development cost and </a:t>
            </a:r>
            <a:r>
              <a:rPr lang="en-US" dirty="0" err="1">
                <a:latin typeface="Arial" panose="020B0604020202020204" pitchFamily="34" charset="0"/>
                <a:cs typeface="Arial" panose="020B0604020202020204" pitchFamily="34" charset="0"/>
              </a:rPr>
              <a:t>acceleres</a:t>
            </a:r>
            <a:r>
              <a:rPr lang="en-US" dirty="0">
                <a:latin typeface="Arial" panose="020B0604020202020204" pitchFamily="34" charset="0"/>
                <a:cs typeface="Arial" panose="020B0604020202020204" pitchFamily="34" charset="0"/>
              </a:rPr>
              <a:t> tome to market. </a:t>
            </a:r>
          </a:p>
          <a:p>
            <a:pPr marL="0" indent="0">
              <a:buNone/>
            </a:pPr>
            <a:r>
              <a:rPr lang="en-US" dirty="0">
                <a:latin typeface="Arial" panose="020B0604020202020204" pitchFamily="34" charset="0"/>
                <a:cs typeface="Arial" panose="020B0604020202020204" pitchFamily="34" charset="0"/>
              </a:rPr>
              <a:t>Coffee machine give fast response and easy use by an ordinary person.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30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6C64-7ED9-BAAB-7477-148F264D7F9A}"/>
              </a:ext>
            </a:extLst>
          </p:cNvPr>
          <p:cNvSpPr>
            <a:spLocks noGrp="1"/>
          </p:cNvSpPr>
          <p:nvPr>
            <p:ph type="title"/>
          </p:nvPr>
        </p:nvSpPr>
        <p:spPr>
          <a:xfrm>
            <a:off x="1451579" y="703385"/>
            <a:ext cx="9603275" cy="1055077"/>
          </a:xfrm>
        </p:spPr>
        <p:txBody>
          <a:bodyPr>
            <a:normAutofit fontScale="90000"/>
          </a:bodyPr>
          <a:lstStyle/>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53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References</a:t>
            </a:r>
            <a:b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sz="4800" dirty="0"/>
          </a:p>
        </p:txBody>
      </p:sp>
      <p:sp>
        <p:nvSpPr>
          <p:cNvPr id="3" name="Content Placeholder 2">
            <a:extLst>
              <a:ext uri="{FF2B5EF4-FFF2-40B4-BE49-F238E27FC236}">
                <a16:creationId xmlns:a16="http://schemas.microsoft.com/office/drawing/2014/main" id="{D2D59251-7D05-6067-0F00-970729C23727}"/>
              </a:ext>
            </a:extLst>
          </p:cNvPr>
          <p:cNvSpPr>
            <a:spLocks noGrp="1"/>
          </p:cNvSpPr>
          <p:nvPr>
            <p:ph idx="1"/>
          </p:nvPr>
        </p:nvSpPr>
        <p:spPr/>
        <p:txBody>
          <a:bodyPr/>
          <a:lstStyle/>
          <a:p>
            <a:r>
              <a:rPr lang="en-IN" sz="2800" dirty="0">
                <a:latin typeface="Arial" panose="020B0604020202020204" pitchFamily="34" charset="0"/>
                <a:cs typeface="Arial" panose="020B0604020202020204" pitchFamily="34" charset="0"/>
                <a:hlinkClick r:id="rId2"/>
              </a:rPr>
              <a:t>https://www.javapoint.com/how-to-use-eclipse-for-java</a:t>
            </a:r>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hlinkClick r:id="rId3"/>
              </a:rPr>
              <a:t>https://www.javapoint.com/file-operations-in-java</a:t>
            </a:r>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hlinkClick r:id="rId4"/>
              </a:rPr>
              <a:t>https://www.w3schools.com/java/java inheritance.asp</a:t>
            </a:r>
            <a:endParaRPr lang="en-IN" sz="28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98271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E4D1306-70E7-9D94-3F12-56F563FBDABA}"/>
                  </a:ext>
                </a:extLst>
              </p14:cNvPr>
              <p14:cNvContentPartPr/>
              <p14:nvPr/>
            </p14:nvContentPartPr>
            <p14:xfrm>
              <a:off x="2597897" y="2438137"/>
              <a:ext cx="360" cy="360"/>
            </p14:xfrm>
          </p:contentPart>
        </mc:Choice>
        <mc:Fallback xmlns="">
          <p:pic>
            <p:nvPicPr>
              <p:cNvPr id="2" name="Ink 1">
                <a:extLst>
                  <a:ext uri="{FF2B5EF4-FFF2-40B4-BE49-F238E27FC236}">
                    <a16:creationId xmlns:a16="http://schemas.microsoft.com/office/drawing/2014/main" id="{DE4D1306-70E7-9D94-3F12-56F563FBDABA}"/>
                  </a:ext>
                </a:extLst>
              </p:cNvPr>
              <p:cNvPicPr/>
              <p:nvPr/>
            </p:nvPicPr>
            <p:blipFill>
              <a:blip r:embed="rId3"/>
              <a:stretch>
                <a:fillRect/>
              </a:stretch>
            </p:blipFill>
            <p:spPr>
              <a:xfrm>
                <a:off x="2579897" y="242049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C5EC605-63E9-6604-81CA-6B2564B707C5}"/>
                  </a:ext>
                </a:extLst>
              </p14:cNvPr>
              <p14:cNvContentPartPr/>
              <p14:nvPr/>
            </p14:nvContentPartPr>
            <p14:xfrm>
              <a:off x="4775177" y="827137"/>
              <a:ext cx="360" cy="360"/>
            </p14:xfrm>
          </p:contentPart>
        </mc:Choice>
        <mc:Fallback xmlns="">
          <p:pic>
            <p:nvPicPr>
              <p:cNvPr id="3" name="Ink 2">
                <a:extLst>
                  <a:ext uri="{FF2B5EF4-FFF2-40B4-BE49-F238E27FC236}">
                    <a16:creationId xmlns:a16="http://schemas.microsoft.com/office/drawing/2014/main" id="{3C5EC605-63E9-6604-81CA-6B2564B707C5}"/>
                  </a:ext>
                </a:extLst>
              </p:cNvPr>
              <p:cNvPicPr/>
              <p:nvPr/>
            </p:nvPicPr>
            <p:blipFill>
              <a:blip r:embed="rId3"/>
              <a:stretch>
                <a:fillRect/>
              </a:stretch>
            </p:blipFill>
            <p:spPr>
              <a:xfrm>
                <a:off x="4757177" y="809137"/>
                <a:ext cx="36000" cy="36000"/>
              </a:xfrm>
              <a:prstGeom prst="rect">
                <a:avLst/>
              </a:prstGeom>
            </p:spPr>
          </p:pic>
        </mc:Fallback>
      </mc:AlternateContent>
      <p:sp>
        <p:nvSpPr>
          <p:cNvPr id="4" name="Rectangle 3">
            <a:extLst>
              <a:ext uri="{FF2B5EF4-FFF2-40B4-BE49-F238E27FC236}">
                <a16:creationId xmlns:a16="http://schemas.microsoft.com/office/drawing/2014/main" id="{6A8CB9DC-486B-847E-6F2E-9DCCF27BCB74}"/>
              </a:ext>
            </a:extLst>
          </p:cNvPr>
          <p:cNvSpPr/>
          <p:nvPr/>
        </p:nvSpPr>
        <p:spPr>
          <a:xfrm>
            <a:off x="2056781" y="1776417"/>
            <a:ext cx="5124224" cy="1323439"/>
          </a:xfrm>
          <a:prstGeom prst="rect">
            <a:avLst/>
          </a:prstGeom>
          <a:noFill/>
        </p:spPr>
        <p:txBody>
          <a:bodyPr wrap="non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pic>
        <p:nvPicPr>
          <p:cNvPr id="6" name="Picture 5">
            <a:extLst>
              <a:ext uri="{FF2B5EF4-FFF2-40B4-BE49-F238E27FC236}">
                <a16:creationId xmlns:a16="http://schemas.microsoft.com/office/drawing/2014/main" id="{0D4FFD6C-1161-8D24-6970-CE409FEA4C1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356524" y="4282327"/>
            <a:ext cx="4835476" cy="2575673"/>
          </a:xfrm>
          <a:prstGeom prst="rect">
            <a:avLst/>
          </a:prstGeom>
        </p:spPr>
      </p:pic>
    </p:spTree>
    <p:extLst>
      <p:ext uri="{BB962C8B-B14F-4D97-AF65-F5344CB8AC3E}">
        <p14:creationId xmlns:p14="http://schemas.microsoft.com/office/powerpoint/2010/main" val="169105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3.95833E-6 4.44444E-6 C 3.95833E-6 0.0331 0.02695 0.05995 0.06002 0.05995 C 0.09895 0.05995 0.11302 0.03009 0.11901 0.01203 L 0.125 -0.01204 C 0.13099 -0.0301 0.14596 -0.05996 0.18997 -0.05996 C 0.21796 -0.05996 0.25 -0.03311 0.25 4.44444E-6 C 0.25 0.0331 0.21796 0.05995 0.18997 0.05995 C 0.14596 0.05995 0.13099 0.03009 0.125 0.01203 L 0.11901 -0.01204 C 0.11302 -0.0301 0.09895 -0.05996 0.06002 -0.05996 C 0.02695 -0.05996 3.95833E-6 -0.03311 3.95833E-6 4.44444E-6 Z " pathEditMode="relative" rAng="0" ptsTypes="AAAAAAAAAAA">
                                      <p:cBhvr>
                                        <p:cTn id="6" dur="2000" fill="hold"/>
                                        <p:tgtEl>
                                          <p:spTgt spid="4"/>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218" y="370391"/>
            <a:ext cx="11783028" cy="526297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coffee that you don’t have to make yourself. It’s enough to press a couple of buttons on the machine and you get a cup of energy; but first, we should teach the machine how to do it.In this project, you will work on programming a coffee-machine simulator.</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The machine works with quite typical products:Coffee, milk, sugar, and plastic </a:t>
            </a:r>
            <a:r>
              <a:rPr lang="en-IN" sz="2400" dirty="0" err="1">
                <a:latin typeface="Arial" panose="020B0604020202020204" pitchFamily="34" charset="0"/>
                <a:cs typeface="Arial" panose="020B0604020202020204" pitchFamily="34" charset="0"/>
              </a:rPr>
              <a:t>cups.If</a:t>
            </a:r>
            <a:r>
              <a:rPr lang="en-IN" sz="2400" dirty="0">
                <a:latin typeface="Arial" panose="020B0604020202020204" pitchFamily="34" charset="0"/>
                <a:cs typeface="Arial" panose="020B0604020202020204" pitchFamily="34" charset="0"/>
              </a:rPr>
              <a:t> it runs out of something, it shows a notification.The machine can make three types of coffee: espresso, cappuccino, and latte.Since nothing’s for free, it also collects the money.</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coffee vending machine mixes the instant powder such as coffee, tea, juice, chocolate to different tastes delicious beverage.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It is with entire stainless steel structure, large capacity, coin recognizer, automatic cups fall, digital sales calculation, adjustment of drink taste, simple to use.</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204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62375" y="2701583"/>
            <a:ext cx="4667250" cy="1454834"/>
          </a:xfrm>
          <a:prstGeom prst="rect">
            <a:avLst/>
          </a:prstGeom>
        </p:spPr>
      </p:pic>
    </p:spTree>
    <p:extLst>
      <p:ext uri="{BB962C8B-B14F-4D97-AF65-F5344CB8AC3E}">
        <p14:creationId xmlns:p14="http://schemas.microsoft.com/office/powerpoint/2010/main" val="20018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How does a coffee machine work?</a:t>
            </a:r>
          </a:p>
        </p:txBody>
      </p:sp>
      <p:sp>
        <p:nvSpPr>
          <p:cNvPr id="3" name="Content Placeholder 2"/>
          <p:cNvSpPr>
            <a:spLocks noGrp="1"/>
          </p:cNvSpPr>
          <p:nvPr>
            <p:ph idx="1"/>
          </p:nvPr>
        </p:nvSpPr>
        <p:spPr>
          <a:xfrm>
            <a:off x="261257" y="1410789"/>
            <a:ext cx="11092543" cy="4766174"/>
          </a:xfrm>
        </p:spPr>
        <p:txBody>
          <a:bodyPr/>
          <a:lstStyle/>
          <a:p>
            <a:pPr marL="0" indent="0">
              <a:buNone/>
            </a:pPr>
            <a:r>
              <a:rPr lang="en-US" dirty="0">
                <a:latin typeface="Arial" panose="020B0604020202020204" pitchFamily="34" charset="0"/>
                <a:cs typeface="Arial" panose="020B0604020202020204" pitchFamily="34" charset="0"/>
              </a:rPr>
              <a:t>The instant coffee – or, for that matter, tea, chocolate or other powder – is stored in containers within the machine. The user makes a payment and a measured amount of the appropriate powder is dispensed into a cup and mixed with water (and milk and/or sugar if these options are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80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211" y="551320"/>
            <a:ext cx="11240589" cy="5358357"/>
          </a:xfrm>
        </p:spPr>
        <p:txBody>
          <a:bodyPr>
            <a:normAutofit fontScale="92500"/>
          </a:bodyPr>
          <a:lstStyle/>
          <a:p>
            <a:pPr marL="0" indent="0">
              <a:buNone/>
            </a:pPr>
            <a:r>
              <a:rPr lang="en-US" sz="2400" b="1" dirty="0">
                <a:latin typeface="Arial" panose="020B0604020202020204" pitchFamily="34" charset="0"/>
                <a:cs typeface="Arial" panose="020B0604020202020204" pitchFamily="34" charset="0"/>
              </a:rPr>
              <a:t>Existing System : </a:t>
            </a:r>
          </a:p>
          <a:p>
            <a:pPr marL="0" indent="0">
              <a:buNone/>
            </a:pPr>
            <a:r>
              <a:rPr lang="en-US" sz="2400" dirty="0">
                <a:latin typeface="Arial" panose="020B0604020202020204" pitchFamily="34" charset="0"/>
                <a:cs typeface="Arial" panose="020B0604020202020204" pitchFamily="34" charset="0"/>
              </a:rPr>
              <a:t>In Offices daily numbers of cups of tea/coffee are consumed, there is no record of number of cup consumed in a day, and number of cup consumed by a particular person. </a:t>
            </a:r>
          </a:p>
          <a:p>
            <a:pPr marL="0" indent="0">
              <a:buNone/>
            </a:pPr>
            <a:r>
              <a:rPr lang="en-US" sz="2400" dirty="0">
                <a:latin typeface="Arial" panose="020B0604020202020204" pitchFamily="34" charset="0"/>
                <a:cs typeface="Arial" panose="020B0604020202020204" pitchFamily="34" charset="0"/>
              </a:rPr>
              <a:t>In this way lots of wastage occurs every day. This problem of wastage can be reduced or stop by using this project.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Proposed System : </a:t>
            </a:r>
            <a:r>
              <a:rPr lang="en-US" sz="2400" dirty="0">
                <a:latin typeface="Arial" panose="020B0604020202020204" pitchFamily="34" charset="0"/>
                <a:cs typeface="Arial" panose="020B0604020202020204" pitchFamily="34" charset="0"/>
              </a:rPr>
              <a:t>To reduce human interface and provide security by Automation of machine using modern technologies and waste reduction. </a:t>
            </a:r>
          </a:p>
          <a:p>
            <a:pPr marL="0" indent="0">
              <a:buNone/>
            </a:pPr>
            <a:r>
              <a:rPr lang="en-US" sz="2400" dirty="0">
                <a:latin typeface="Arial" panose="020B0604020202020204" pitchFamily="34" charset="0"/>
                <a:cs typeface="Arial" panose="020B0604020202020204" pitchFamily="34" charset="0"/>
              </a:rPr>
              <a:t>To add the security feature the consumer is provided </a:t>
            </a:r>
            <a:r>
              <a:rPr lang="en-US" sz="2400">
                <a:latin typeface="Arial" panose="020B0604020202020204" pitchFamily="34" charset="0"/>
                <a:cs typeface="Arial" panose="020B0604020202020204" pitchFamily="34" charset="0"/>
              </a:rPr>
              <a:t>with card </a:t>
            </a:r>
            <a:r>
              <a:rPr lang="en-US" sz="2400" dirty="0">
                <a:latin typeface="Arial" panose="020B0604020202020204" pitchFamily="34" charset="0"/>
                <a:cs typeface="Arial" panose="020B0604020202020204" pitchFamily="34" charset="0"/>
              </a:rPr>
              <a:t>which is fed with consumer id. </a:t>
            </a:r>
          </a:p>
          <a:p>
            <a:pPr marL="0" indent="0">
              <a:buNone/>
            </a:pPr>
            <a:r>
              <a:rPr lang="en-US" sz="2400" dirty="0">
                <a:latin typeface="Arial" panose="020B0604020202020204" pitchFamily="34" charset="0"/>
                <a:cs typeface="Arial" panose="020B0604020202020204" pitchFamily="34" charset="0"/>
              </a:rPr>
              <a:t>Whole information of that user is fed to that smart card so the details of the consumer through this card is digitally recorded and updated to the company database.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4229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4" end="4"/>
                                            </p:txEl>
                                          </p:spTgt>
                                        </p:tgtEl>
                                      </p:cBhvr>
                                    </p:animEffect>
                                    <p:animScale>
                                      <p:cBhvr>
                                        <p:cTn id="22" dur="250" autoRev="1" fill="hold"/>
                                        <p:tgtEl>
                                          <p:spTgt spid="3">
                                            <p:txEl>
                                              <p:pRg st="4" end="4"/>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3">
                                            <p:txEl>
                                              <p:pRg st="5" end="5"/>
                                            </p:txEl>
                                          </p:spTgt>
                                        </p:tgtEl>
                                      </p:cBhvr>
                                    </p:animEffect>
                                    <p:animScale>
                                      <p:cBhvr>
                                        <p:cTn id="27" dur="250" autoRev="1" fill="hold"/>
                                        <p:tgtEl>
                                          <p:spTgt spid="3">
                                            <p:txEl>
                                              <p:pRg st="5" end="5"/>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3">
                                            <p:txEl>
                                              <p:pRg st="6" end="6"/>
                                            </p:txEl>
                                          </p:spTgt>
                                        </p:tgtEl>
                                      </p:cBhvr>
                                    </p:animEffect>
                                    <p:animScale>
                                      <p:cBhvr>
                                        <p:cTn id="32"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344520"/>
            <a:ext cx="11084859" cy="5818375"/>
          </a:xfrm>
        </p:spPr>
        <p:txBody>
          <a:bodyPr/>
          <a:lstStyle/>
          <a:p>
            <a:pPr marL="0" indent="0">
              <a:buNone/>
            </a:pPr>
            <a:r>
              <a:rPr lang="en-IN" b="1" dirty="0"/>
              <a:t>Software Requirements :</a:t>
            </a:r>
          </a:p>
          <a:p>
            <a:pPr marL="0" indent="0">
              <a:buNone/>
            </a:pPr>
            <a:r>
              <a:rPr lang="en-IN" dirty="0"/>
              <a:t>		 Core Java		 	 </a:t>
            </a:r>
          </a:p>
          <a:p>
            <a:pPr marL="0" indent="0">
              <a:buNone/>
            </a:pPr>
            <a:r>
              <a:rPr lang="en-IN" dirty="0"/>
              <a:t>		 OS 1.1, 1.5, 1.6, 2.0		</a:t>
            </a:r>
          </a:p>
          <a:p>
            <a:pPr marL="0" indent="0">
              <a:buNone/>
            </a:pPr>
            <a:r>
              <a:rPr lang="en-IN" dirty="0"/>
              <a:t>		 Eclipse		 </a:t>
            </a:r>
          </a:p>
          <a:p>
            <a:pPr marL="0" indent="0">
              <a:buNone/>
            </a:pPr>
            <a:r>
              <a:rPr lang="en-IN" dirty="0"/>
              <a:t>		</a:t>
            </a:r>
          </a:p>
          <a:p>
            <a:pPr marL="0" indent="0">
              <a:buNone/>
            </a:pPr>
            <a:r>
              <a:rPr lang="en-IN" b="1" dirty="0"/>
              <a:t>Hardware Requirements</a:t>
            </a:r>
            <a:r>
              <a:rPr lang="en-IN" dirty="0"/>
              <a:t>	:	</a:t>
            </a:r>
          </a:p>
          <a:p>
            <a:pPr marL="0" indent="0">
              <a:buNone/>
            </a:pPr>
            <a:r>
              <a:rPr lang="en-IN" dirty="0"/>
              <a:t>		Processor		: Pentium IV  1Ghz		</a:t>
            </a:r>
          </a:p>
          <a:p>
            <a:pPr marL="0" indent="0">
              <a:buNone/>
            </a:pPr>
            <a:r>
              <a:rPr lang="en-IN" dirty="0"/>
              <a:t>		Hard disk		: 80GB		</a:t>
            </a:r>
          </a:p>
          <a:p>
            <a:pPr marL="0" indent="0">
              <a:buNone/>
            </a:pPr>
            <a:r>
              <a:rPr lang="en-IN" dirty="0"/>
              <a:t>		RAM			</a:t>
            </a:r>
            <a:r>
              <a:rPr lang="en-IN"/>
              <a:t>       :1GB</a:t>
            </a:r>
            <a:endParaRPr lang="en-IN" dirty="0"/>
          </a:p>
        </p:txBody>
      </p:sp>
    </p:spTree>
    <p:extLst>
      <p:ext uri="{BB962C8B-B14F-4D97-AF65-F5344CB8AC3E}">
        <p14:creationId xmlns:p14="http://schemas.microsoft.com/office/powerpoint/2010/main" val="403149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xEl>
                                              <p:pRg st="0" end="0"/>
                                            </p:txEl>
                                          </p:spTgt>
                                        </p:tgtEl>
                                        <p:attrNameLst>
                                          <p:attrName>r</p:attrName>
                                        </p:attrNameLst>
                                      </p:cBhvr>
                                    </p:animRot>
                                    <p:animRot by="-240000">
                                      <p:cBhvr>
                                        <p:cTn id="7" dur="200" fill="hold">
                                          <p:stCondLst>
                                            <p:cond delay="200"/>
                                          </p:stCondLst>
                                        </p:cTn>
                                        <p:tgtEl>
                                          <p:spTgt spid="3">
                                            <p:txEl>
                                              <p:pRg st="0" end="0"/>
                                            </p:txEl>
                                          </p:spTgt>
                                        </p:tgtEl>
                                        <p:attrNameLst>
                                          <p:attrName>r</p:attrName>
                                        </p:attrNameLst>
                                      </p:cBhvr>
                                    </p:animRot>
                                    <p:animRot by="240000">
                                      <p:cBhvr>
                                        <p:cTn id="8" dur="200" fill="hold">
                                          <p:stCondLst>
                                            <p:cond delay="400"/>
                                          </p:stCondLst>
                                        </p:cTn>
                                        <p:tgtEl>
                                          <p:spTgt spid="3">
                                            <p:txEl>
                                              <p:pRg st="0" end="0"/>
                                            </p:txEl>
                                          </p:spTgt>
                                        </p:tgtEl>
                                        <p:attrNameLst>
                                          <p:attrName>r</p:attrName>
                                        </p:attrNameLst>
                                      </p:cBhvr>
                                    </p:animRot>
                                    <p:animRot by="-240000">
                                      <p:cBhvr>
                                        <p:cTn id="9" dur="200" fill="hold">
                                          <p:stCondLst>
                                            <p:cond delay="600"/>
                                          </p:stCondLst>
                                        </p:cTn>
                                        <p:tgtEl>
                                          <p:spTgt spid="3">
                                            <p:txEl>
                                              <p:pRg st="0" end="0"/>
                                            </p:txEl>
                                          </p:spTgt>
                                        </p:tgtEl>
                                        <p:attrNameLst>
                                          <p:attrName>r</p:attrName>
                                        </p:attrNameLst>
                                      </p:cBhvr>
                                    </p:animRot>
                                    <p:animRot by="120000">
                                      <p:cBhvr>
                                        <p:cTn id="10" dur="200" fill="hold">
                                          <p:stCondLst>
                                            <p:cond delay="800"/>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3">
                                            <p:txEl>
                                              <p:pRg st="1" end="1"/>
                                            </p:txEl>
                                          </p:spTgt>
                                        </p:tgtEl>
                                        <p:attrNameLst>
                                          <p:attrName>r</p:attrName>
                                        </p:attrNameLst>
                                      </p:cBhvr>
                                    </p:animRot>
                                    <p:animRot by="-240000">
                                      <p:cBhvr>
                                        <p:cTn id="15" dur="200" fill="hold">
                                          <p:stCondLst>
                                            <p:cond delay="200"/>
                                          </p:stCondLst>
                                        </p:cTn>
                                        <p:tgtEl>
                                          <p:spTgt spid="3">
                                            <p:txEl>
                                              <p:pRg st="1" end="1"/>
                                            </p:txEl>
                                          </p:spTgt>
                                        </p:tgtEl>
                                        <p:attrNameLst>
                                          <p:attrName>r</p:attrName>
                                        </p:attrNameLst>
                                      </p:cBhvr>
                                    </p:animRot>
                                    <p:animRot by="240000">
                                      <p:cBhvr>
                                        <p:cTn id="16" dur="200" fill="hold">
                                          <p:stCondLst>
                                            <p:cond delay="400"/>
                                          </p:stCondLst>
                                        </p:cTn>
                                        <p:tgtEl>
                                          <p:spTgt spid="3">
                                            <p:txEl>
                                              <p:pRg st="1" end="1"/>
                                            </p:txEl>
                                          </p:spTgt>
                                        </p:tgtEl>
                                        <p:attrNameLst>
                                          <p:attrName>r</p:attrName>
                                        </p:attrNameLst>
                                      </p:cBhvr>
                                    </p:animRot>
                                    <p:animRot by="-240000">
                                      <p:cBhvr>
                                        <p:cTn id="17" dur="200" fill="hold">
                                          <p:stCondLst>
                                            <p:cond delay="600"/>
                                          </p:stCondLst>
                                        </p:cTn>
                                        <p:tgtEl>
                                          <p:spTgt spid="3">
                                            <p:txEl>
                                              <p:pRg st="1" end="1"/>
                                            </p:txEl>
                                          </p:spTgt>
                                        </p:tgtEl>
                                        <p:attrNameLst>
                                          <p:attrName>r</p:attrName>
                                        </p:attrNameLst>
                                      </p:cBhvr>
                                    </p:animRot>
                                    <p:animRot by="120000">
                                      <p:cBhvr>
                                        <p:cTn id="18" dur="200" fill="hold">
                                          <p:stCondLst>
                                            <p:cond delay="800"/>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3">
                                            <p:txEl>
                                              <p:pRg st="2" end="2"/>
                                            </p:txEl>
                                          </p:spTgt>
                                        </p:tgtEl>
                                        <p:attrNameLst>
                                          <p:attrName>r</p:attrName>
                                        </p:attrNameLst>
                                      </p:cBhvr>
                                    </p:animRot>
                                    <p:animRot by="-240000">
                                      <p:cBhvr>
                                        <p:cTn id="23" dur="200" fill="hold">
                                          <p:stCondLst>
                                            <p:cond delay="200"/>
                                          </p:stCondLst>
                                        </p:cTn>
                                        <p:tgtEl>
                                          <p:spTgt spid="3">
                                            <p:txEl>
                                              <p:pRg st="2" end="2"/>
                                            </p:txEl>
                                          </p:spTgt>
                                        </p:tgtEl>
                                        <p:attrNameLst>
                                          <p:attrName>r</p:attrName>
                                        </p:attrNameLst>
                                      </p:cBhvr>
                                    </p:animRot>
                                    <p:animRot by="240000">
                                      <p:cBhvr>
                                        <p:cTn id="24" dur="200" fill="hold">
                                          <p:stCondLst>
                                            <p:cond delay="400"/>
                                          </p:stCondLst>
                                        </p:cTn>
                                        <p:tgtEl>
                                          <p:spTgt spid="3">
                                            <p:txEl>
                                              <p:pRg st="2" end="2"/>
                                            </p:txEl>
                                          </p:spTgt>
                                        </p:tgtEl>
                                        <p:attrNameLst>
                                          <p:attrName>r</p:attrName>
                                        </p:attrNameLst>
                                      </p:cBhvr>
                                    </p:animRot>
                                    <p:animRot by="-240000">
                                      <p:cBhvr>
                                        <p:cTn id="25" dur="200" fill="hold">
                                          <p:stCondLst>
                                            <p:cond delay="600"/>
                                          </p:stCondLst>
                                        </p:cTn>
                                        <p:tgtEl>
                                          <p:spTgt spid="3">
                                            <p:txEl>
                                              <p:pRg st="2" end="2"/>
                                            </p:txEl>
                                          </p:spTgt>
                                        </p:tgtEl>
                                        <p:attrNameLst>
                                          <p:attrName>r</p:attrName>
                                        </p:attrNameLst>
                                      </p:cBhvr>
                                    </p:animRot>
                                    <p:animRot by="120000">
                                      <p:cBhvr>
                                        <p:cTn id="26" dur="200" fill="hold">
                                          <p:stCondLst>
                                            <p:cond delay="800"/>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3">
                                            <p:txEl>
                                              <p:pRg st="3" end="3"/>
                                            </p:txEl>
                                          </p:spTgt>
                                        </p:tgtEl>
                                        <p:attrNameLst>
                                          <p:attrName>r</p:attrName>
                                        </p:attrNameLst>
                                      </p:cBhvr>
                                    </p:animRot>
                                    <p:animRot by="-240000">
                                      <p:cBhvr>
                                        <p:cTn id="31" dur="200" fill="hold">
                                          <p:stCondLst>
                                            <p:cond delay="200"/>
                                          </p:stCondLst>
                                        </p:cTn>
                                        <p:tgtEl>
                                          <p:spTgt spid="3">
                                            <p:txEl>
                                              <p:pRg st="3" end="3"/>
                                            </p:txEl>
                                          </p:spTgt>
                                        </p:tgtEl>
                                        <p:attrNameLst>
                                          <p:attrName>r</p:attrName>
                                        </p:attrNameLst>
                                      </p:cBhvr>
                                    </p:animRot>
                                    <p:animRot by="240000">
                                      <p:cBhvr>
                                        <p:cTn id="32" dur="200" fill="hold">
                                          <p:stCondLst>
                                            <p:cond delay="400"/>
                                          </p:stCondLst>
                                        </p:cTn>
                                        <p:tgtEl>
                                          <p:spTgt spid="3">
                                            <p:txEl>
                                              <p:pRg st="3" end="3"/>
                                            </p:txEl>
                                          </p:spTgt>
                                        </p:tgtEl>
                                        <p:attrNameLst>
                                          <p:attrName>r</p:attrName>
                                        </p:attrNameLst>
                                      </p:cBhvr>
                                    </p:animRot>
                                    <p:animRot by="-240000">
                                      <p:cBhvr>
                                        <p:cTn id="33" dur="200" fill="hold">
                                          <p:stCondLst>
                                            <p:cond delay="600"/>
                                          </p:stCondLst>
                                        </p:cTn>
                                        <p:tgtEl>
                                          <p:spTgt spid="3">
                                            <p:txEl>
                                              <p:pRg st="3" end="3"/>
                                            </p:txEl>
                                          </p:spTgt>
                                        </p:tgtEl>
                                        <p:attrNameLst>
                                          <p:attrName>r</p:attrName>
                                        </p:attrNameLst>
                                      </p:cBhvr>
                                    </p:animRot>
                                    <p:animRot by="120000">
                                      <p:cBhvr>
                                        <p:cTn id="34" dur="200" fill="hold">
                                          <p:stCondLst>
                                            <p:cond delay="800"/>
                                          </p:stCondLst>
                                        </p:cTn>
                                        <p:tgtEl>
                                          <p:spTgt spid="3">
                                            <p:txEl>
                                              <p:pRg st="3" end="3"/>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2" presetClass="emph" presetSubtype="0" fill="hold" grpId="0" nodeType="clickEffect">
                                  <p:stCondLst>
                                    <p:cond delay="0"/>
                                  </p:stCondLst>
                                  <p:childTnLst>
                                    <p:animRot by="120000">
                                      <p:cBhvr>
                                        <p:cTn id="38" dur="100" fill="hold">
                                          <p:stCondLst>
                                            <p:cond delay="0"/>
                                          </p:stCondLst>
                                        </p:cTn>
                                        <p:tgtEl>
                                          <p:spTgt spid="3">
                                            <p:txEl>
                                              <p:pRg st="4" end="4"/>
                                            </p:txEl>
                                          </p:spTgt>
                                        </p:tgtEl>
                                        <p:attrNameLst>
                                          <p:attrName>r</p:attrName>
                                        </p:attrNameLst>
                                      </p:cBhvr>
                                    </p:animRot>
                                    <p:animRot by="-240000">
                                      <p:cBhvr>
                                        <p:cTn id="39" dur="200" fill="hold">
                                          <p:stCondLst>
                                            <p:cond delay="200"/>
                                          </p:stCondLst>
                                        </p:cTn>
                                        <p:tgtEl>
                                          <p:spTgt spid="3">
                                            <p:txEl>
                                              <p:pRg st="4" end="4"/>
                                            </p:txEl>
                                          </p:spTgt>
                                        </p:tgtEl>
                                        <p:attrNameLst>
                                          <p:attrName>r</p:attrName>
                                        </p:attrNameLst>
                                      </p:cBhvr>
                                    </p:animRot>
                                    <p:animRot by="240000">
                                      <p:cBhvr>
                                        <p:cTn id="40" dur="200" fill="hold">
                                          <p:stCondLst>
                                            <p:cond delay="400"/>
                                          </p:stCondLst>
                                        </p:cTn>
                                        <p:tgtEl>
                                          <p:spTgt spid="3">
                                            <p:txEl>
                                              <p:pRg st="4" end="4"/>
                                            </p:txEl>
                                          </p:spTgt>
                                        </p:tgtEl>
                                        <p:attrNameLst>
                                          <p:attrName>r</p:attrName>
                                        </p:attrNameLst>
                                      </p:cBhvr>
                                    </p:animRot>
                                    <p:animRot by="-240000">
                                      <p:cBhvr>
                                        <p:cTn id="41" dur="200" fill="hold">
                                          <p:stCondLst>
                                            <p:cond delay="600"/>
                                          </p:stCondLst>
                                        </p:cTn>
                                        <p:tgtEl>
                                          <p:spTgt spid="3">
                                            <p:txEl>
                                              <p:pRg st="4" end="4"/>
                                            </p:txEl>
                                          </p:spTgt>
                                        </p:tgtEl>
                                        <p:attrNameLst>
                                          <p:attrName>r</p:attrName>
                                        </p:attrNameLst>
                                      </p:cBhvr>
                                    </p:animRot>
                                    <p:animRot by="120000">
                                      <p:cBhvr>
                                        <p:cTn id="42" dur="200" fill="hold">
                                          <p:stCondLst>
                                            <p:cond delay="800"/>
                                          </p:stCondLst>
                                        </p:cTn>
                                        <p:tgtEl>
                                          <p:spTgt spid="3">
                                            <p:txEl>
                                              <p:pRg st="4" end="4"/>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2" presetClass="emph" presetSubtype="0" fill="hold" grpId="0" nodeType="clickEffect">
                                  <p:stCondLst>
                                    <p:cond delay="0"/>
                                  </p:stCondLst>
                                  <p:childTnLst>
                                    <p:animRot by="120000">
                                      <p:cBhvr>
                                        <p:cTn id="46" dur="100" fill="hold">
                                          <p:stCondLst>
                                            <p:cond delay="0"/>
                                          </p:stCondLst>
                                        </p:cTn>
                                        <p:tgtEl>
                                          <p:spTgt spid="3">
                                            <p:txEl>
                                              <p:pRg st="5" end="5"/>
                                            </p:txEl>
                                          </p:spTgt>
                                        </p:tgtEl>
                                        <p:attrNameLst>
                                          <p:attrName>r</p:attrName>
                                        </p:attrNameLst>
                                      </p:cBhvr>
                                    </p:animRot>
                                    <p:animRot by="-240000">
                                      <p:cBhvr>
                                        <p:cTn id="47" dur="200" fill="hold">
                                          <p:stCondLst>
                                            <p:cond delay="200"/>
                                          </p:stCondLst>
                                        </p:cTn>
                                        <p:tgtEl>
                                          <p:spTgt spid="3">
                                            <p:txEl>
                                              <p:pRg st="5" end="5"/>
                                            </p:txEl>
                                          </p:spTgt>
                                        </p:tgtEl>
                                        <p:attrNameLst>
                                          <p:attrName>r</p:attrName>
                                        </p:attrNameLst>
                                      </p:cBhvr>
                                    </p:animRot>
                                    <p:animRot by="240000">
                                      <p:cBhvr>
                                        <p:cTn id="48" dur="200" fill="hold">
                                          <p:stCondLst>
                                            <p:cond delay="400"/>
                                          </p:stCondLst>
                                        </p:cTn>
                                        <p:tgtEl>
                                          <p:spTgt spid="3">
                                            <p:txEl>
                                              <p:pRg st="5" end="5"/>
                                            </p:txEl>
                                          </p:spTgt>
                                        </p:tgtEl>
                                        <p:attrNameLst>
                                          <p:attrName>r</p:attrName>
                                        </p:attrNameLst>
                                      </p:cBhvr>
                                    </p:animRot>
                                    <p:animRot by="-240000">
                                      <p:cBhvr>
                                        <p:cTn id="49" dur="200" fill="hold">
                                          <p:stCondLst>
                                            <p:cond delay="600"/>
                                          </p:stCondLst>
                                        </p:cTn>
                                        <p:tgtEl>
                                          <p:spTgt spid="3">
                                            <p:txEl>
                                              <p:pRg st="5" end="5"/>
                                            </p:txEl>
                                          </p:spTgt>
                                        </p:tgtEl>
                                        <p:attrNameLst>
                                          <p:attrName>r</p:attrName>
                                        </p:attrNameLst>
                                      </p:cBhvr>
                                    </p:animRot>
                                    <p:animRot by="120000">
                                      <p:cBhvr>
                                        <p:cTn id="50" dur="200" fill="hold">
                                          <p:stCondLst>
                                            <p:cond delay="800"/>
                                          </p:stCondLst>
                                        </p:cTn>
                                        <p:tgtEl>
                                          <p:spTgt spid="3">
                                            <p:txEl>
                                              <p:pRg st="5" end="5"/>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childTnLst>
                                    <p:animRot by="120000">
                                      <p:cBhvr>
                                        <p:cTn id="54" dur="100" fill="hold">
                                          <p:stCondLst>
                                            <p:cond delay="0"/>
                                          </p:stCondLst>
                                        </p:cTn>
                                        <p:tgtEl>
                                          <p:spTgt spid="3">
                                            <p:txEl>
                                              <p:pRg st="6" end="6"/>
                                            </p:txEl>
                                          </p:spTgt>
                                        </p:tgtEl>
                                        <p:attrNameLst>
                                          <p:attrName>r</p:attrName>
                                        </p:attrNameLst>
                                      </p:cBhvr>
                                    </p:animRot>
                                    <p:animRot by="-240000">
                                      <p:cBhvr>
                                        <p:cTn id="55" dur="200" fill="hold">
                                          <p:stCondLst>
                                            <p:cond delay="200"/>
                                          </p:stCondLst>
                                        </p:cTn>
                                        <p:tgtEl>
                                          <p:spTgt spid="3">
                                            <p:txEl>
                                              <p:pRg st="6" end="6"/>
                                            </p:txEl>
                                          </p:spTgt>
                                        </p:tgtEl>
                                        <p:attrNameLst>
                                          <p:attrName>r</p:attrName>
                                        </p:attrNameLst>
                                      </p:cBhvr>
                                    </p:animRot>
                                    <p:animRot by="240000">
                                      <p:cBhvr>
                                        <p:cTn id="56" dur="200" fill="hold">
                                          <p:stCondLst>
                                            <p:cond delay="400"/>
                                          </p:stCondLst>
                                        </p:cTn>
                                        <p:tgtEl>
                                          <p:spTgt spid="3">
                                            <p:txEl>
                                              <p:pRg st="6" end="6"/>
                                            </p:txEl>
                                          </p:spTgt>
                                        </p:tgtEl>
                                        <p:attrNameLst>
                                          <p:attrName>r</p:attrName>
                                        </p:attrNameLst>
                                      </p:cBhvr>
                                    </p:animRot>
                                    <p:animRot by="-240000">
                                      <p:cBhvr>
                                        <p:cTn id="57" dur="200" fill="hold">
                                          <p:stCondLst>
                                            <p:cond delay="600"/>
                                          </p:stCondLst>
                                        </p:cTn>
                                        <p:tgtEl>
                                          <p:spTgt spid="3">
                                            <p:txEl>
                                              <p:pRg st="6" end="6"/>
                                            </p:txEl>
                                          </p:spTgt>
                                        </p:tgtEl>
                                        <p:attrNameLst>
                                          <p:attrName>r</p:attrName>
                                        </p:attrNameLst>
                                      </p:cBhvr>
                                    </p:animRot>
                                    <p:animRot by="120000">
                                      <p:cBhvr>
                                        <p:cTn id="58" dur="200" fill="hold">
                                          <p:stCondLst>
                                            <p:cond delay="800"/>
                                          </p:stCondLst>
                                        </p:cTn>
                                        <p:tgtEl>
                                          <p:spTgt spid="3">
                                            <p:txEl>
                                              <p:pRg st="6" end="6"/>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grpId="0" nodeType="clickEffect">
                                  <p:stCondLst>
                                    <p:cond delay="0"/>
                                  </p:stCondLst>
                                  <p:childTnLst>
                                    <p:animRot by="120000">
                                      <p:cBhvr>
                                        <p:cTn id="62" dur="100" fill="hold">
                                          <p:stCondLst>
                                            <p:cond delay="0"/>
                                          </p:stCondLst>
                                        </p:cTn>
                                        <p:tgtEl>
                                          <p:spTgt spid="3">
                                            <p:txEl>
                                              <p:pRg st="7" end="7"/>
                                            </p:txEl>
                                          </p:spTgt>
                                        </p:tgtEl>
                                        <p:attrNameLst>
                                          <p:attrName>r</p:attrName>
                                        </p:attrNameLst>
                                      </p:cBhvr>
                                    </p:animRot>
                                    <p:animRot by="-240000">
                                      <p:cBhvr>
                                        <p:cTn id="63" dur="200" fill="hold">
                                          <p:stCondLst>
                                            <p:cond delay="200"/>
                                          </p:stCondLst>
                                        </p:cTn>
                                        <p:tgtEl>
                                          <p:spTgt spid="3">
                                            <p:txEl>
                                              <p:pRg st="7" end="7"/>
                                            </p:txEl>
                                          </p:spTgt>
                                        </p:tgtEl>
                                        <p:attrNameLst>
                                          <p:attrName>r</p:attrName>
                                        </p:attrNameLst>
                                      </p:cBhvr>
                                    </p:animRot>
                                    <p:animRot by="240000">
                                      <p:cBhvr>
                                        <p:cTn id="64" dur="200" fill="hold">
                                          <p:stCondLst>
                                            <p:cond delay="400"/>
                                          </p:stCondLst>
                                        </p:cTn>
                                        <p:tgtEl>
                                          <p:spTgt spid="3">
                                            <p:txEl>
                                              <p:pRg st="7" end="7"/>
                                            </p:txEl>
                                          </p:spTgt>
                                        </p:tgtEl>
                                        <p:attrNameLst>
                                          <p:attrName>r</p:attrName>
                                        </p:attrNameLst>
                                      </p:cBhvr>
                                    </p:animRot>
                                    <p:animRot by="-240000">
                                      <p:cBhvr>
                                        <p:cTn id="65" dur="200" fill="hold">
                                          <p:stCondLst>
                                            <p:cond delay="600"/>
                                          </p:stCondLst>
                                        </p:cTn>
                                        <p:tgtEl>
                                          <p:spTgt spid="3">
                                            <p:txEl>
                                              <p:pRg st="7" end="7"/>
                                            </p:txEl>
                                          </p:spTgt>
                                        </p:tgtEl>
                                        <p:attrNameLst>
                                          <p:attrName>r</p:attrName>
                                        </p:attrNameLst>
                                      </p:cBhvr>
                                    </p:animRot>
                                    <p:animRot by="120000">
                                      <p:cBhvr>
                                        <p:cTn id="66" dur="200" fill="hold">
                                          <p:stCondLst>
                                            <p:cond delay="800"/>
                                          </p:stCondLst>
                                        </p:cTn>
                                        <p:tgtEl>
                                          <p:spTgt spid="3">
                                            <p:txEl>
                                              <p:pRg st="7" end="7"/>
                                            </p:txEl>
                                          </p:spTgt>
                                        </p:tgtEl>
                                        <p:attrNameLst>
                                          <p:attrName>r</p:attrName>
                                        </p:attrNameLst>
                                      </p:cBhvr>
                                    </p:animRot>
                                  </p:childTnLst>
                                </p:cTn>
                              </p:par>
                            </p:childTnLst>
                          </p:cTn>
                        </p:par>
                      </p:childTnLst>
                    </p:cTn>
                  </p:par>
                  <p:par>
                    <p:cTn id="67" fill="hold">
                      <p:stCondLst>
                        <p:cond delay="indefinite"/>
                      </p:stCondLst>
                      <p:childTnLst>
                        <p:par>
                          <p:cTn id="68" fill="hold">
                            <p:stCondLst>
                              <p:cond delay="0"/>
                            </p:stCondLst>
                            <p:childTnLst>
                              <p:par>
                                <p:cTn id="69" presetID="32" presetClass="emph" presetSubtype="0" fill="hold" grpId="0" nodeType="clickEffect">
                                  <p:stCondLst>
                                    <p:cond delay="0"/>
                                  </p:stCondLst>
                                  <p:childTnLst>
                                    <p:animRot by="120000">
                                      <p:cBhvr>
                                        <p:cTn id="70" dur="100" fill="hold">
                                          <p:stCondLst>
                                            <p:cond delay="0"/>
                                          </p:stCondLst>
                                        </p:cTn>
                                        <p:tgtEl>
                                          <p:spTgt spid="3">
                                            <p:txEl>
                                              <p:pRg st="8" end="8"/>
                                            </p:txEl>
                                          </p:spTgt>
                                        </p:tgtEl>
                                        <p:attrNameLst>
                                          <p:attrName>r</p:attrName>
                                        </p:attrNameLst>
                                      </p:cBhvr>
                                    </p:animRot>
                                    <p:animRot by="-240000">
                                      <p:cBhvr>
                                        <p:cTn id="71" dur="200" fill="hold">
                                          <p:stCondLst>
                                            <p:cond delay="200"/>
                                          </p:stCondLst>
                                        </p:cTn>
                                        <p:tgtEl>
                                          <p:spTgt spid="3">
                                            <p:txEl>
                                              <p:pRg st="8" end="8"/>
                                            </p:txEl>
                                          </p:spTgt>
                                        </p:tgtEl>
                                        <p:attrNameLst>
                                          <p:attrName>r</p:attrName>
                                        </p:attrNameLst>
                                      </p:cBhvr>
                                    </p:animRot>
                                    <p:animRot by="240000">
                                      <p:cBhvr>
                                        <p:cTn id="72" dur="200" fill="hold">
                                          <p:stCondLst>
                                            <p:cond delay="400"/>
                                          </p:stCondLst>
                                        </p:cTn>
                                        <p:tgtEl>
                                          <p:spTgt spid="3">
                                            <p:txEl>
                                              <p:pRg st="8" end="8"/>
                                            </p:txEl>
                                          </p:spTgt>
                                        </p:tgtEl>
                                        <p:attrNameLst>
                                          <p:attrName>r</p:attrName>
                                        </p:attrNameLst>
                                      </p:cBhvr>
                                    </p:animRot>
                                    <p:animRot by="-240000">
                                      <p:cBhvr>
                                        <p:cTn id="73" dur="200" fill="hold">
                                          <p:stCondLst>
                                            <p:cond delay="600"/>
                                          </p:stCondLst>
                                        </p:cTn>
                                        <p:tgtEl>
                                          <p:spTgt spid="3">
                                            <p:txEl>
                                              <p:pRg st="8" end="8"/>
                                            </p:txEl>
                                          </p:spTgt>
                                        </p:tgtEl>
                                        <p:attrNameLst>
                                          <p:attrName>r</p:attrName>
                                        </p:attrNameLst>
                                      </p:cBhvr>
                                    </p:animRot>
                                    <p:animRot by="120000">
                                      <p:cBhvr>
                                        <p:cTn id="74" dur="200" fill="hold">
                                          <p:stCondLst>
                                            <p:cond delay="800"/>
                                          </p:stCondLst>
                                        </p:cTn>
                                        <p:tgtEl>
                                          <p:spTgt spid="3">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6162" y="2524125"/>
            <a:ext cx="5019675" cy="1809750"/>
          </a:xfrm>
          <a:prstGeom prst="rect">
            <a:avLst/>
          </a:prstGeom>
        </p:spPr>
      </p:pic>
    </p:spTree>
    <p:extLst>
      <p:ext uri="{BB962C8B-B14F-4D97-AF65-F5344CB8AC3E}">
        <p14:creationId xmlns:p14="http://schemas.microsoft.com/office/powerpoint/2010/main" val="93594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806" y="103869"/>
            <a:ext cx="4813663" cy="932452"/>
          </a:xfrm>
        </p:spPr>
        <p:txBody>
          <a:bodyPr>
            <a:noAutofit/>
          </a:bodyPr>
          <a:lstStyle/>
          <a:p>
            <a:r>
              <a:rPr lang="en-US" sz="3200" b="1" dirty="0">
                <a:latin typeface="Arial Black" panose="020B0A04020102020204" pitchFamily="34" charset="0"/>
              </a:rPr>
              <a:t>UseCase Diagram</a:t>
            </a:r>
            <a:endParaRPr lang="en-IN" sz="3200" b="1" dirty="0">
              <a:latin typeface="Arial Black" panose="020B0A040201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161" y="799878"/>
            <a:ext cx="7723164" cy="5954253"/>
          </a:xfrm>
        </p:spPr>
      </p:pic>
    </p:spTree>
    <p:extLst>
      <p:ext uri="{BB962C8B-B14F-4D97-AF65-F5344CB8AC3E}">
        <p14:creationId xmlns:p14="http://schemas.microsoft.com/office/powerpoint/2010/main" val="11945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70588" l="0"/>
                                      </p:by>
                                    </p:animClr>
                                    <p:animClr clrSpc="hsl" dir="cw">
                                      <p:cBhvr>
                                        <p:cTn id="7" dur="500" fill="hold"/>
                                        <p:tgtEl>
                                          <p:spTgt spid="4"/>
                                        </p:tgtEl>
                                        <p:attrNameLst>
                                          <p:attrName>fillcolor</p:attrName>
                                        </p:attrNameLst>
                                      </p:cBhvr>
                                      <p:by>
                                        <p:hsl h="0" s="-70588" l="0"/>
                                      </p:by>
                                    </p:animClr>
                                    <p:animClr clrSpc="hsl" dir="cw">
                                      <p:cBhvr>
                                        <p:cTn id="8" dur="500" fill="hold"/>
                                        <p:tgtEl>
                                          <p:spTgt spid="4"/>
                                        </p:tgtEl>
                                        <p:attrNameLst>
                                          <p:attrName>stroke.color</p:attrName>
                                        </p:attrNameLst>
                                      </p:cBhvr>
                                      <p:by>
                                        <p:hsl h="0" s="-70588" l="0"/>
                                      </p:by>
                                    </p:animClr>
                                    <p:set>
                                      <p:cBhvr>
                                        <p:cTn id="9" dur="500" fill="hold"/>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5"/>
                                        </p:tgtEl>
                                      </p:cBhvr>
                                    </p:animEffect>
                                    <p:anim calcmode="lin" valueType="num">
                                      <p:cBhvr>
                                        <p:cTn id="14" dur="1000"/>
                                        <p:tgtEl>
                                          <p:spTgt spid="5"/>
                                        </p:tgtEl>
                                        <p:attrNameLst>
                                          <p:attrName>ppt_x</p:attrName>
                                        </p:attrNameLst>
                                      </p:cBhvr>
                                      <p:tavLst>
                                        <p:tav tm="0">
                                          <p:val>
                                            <p:strVal val="ppt_x"/>
                                          </p:val>
                                        </p:tav>
                                        <p:tav tm="100000">
                                          <p:val>
                                            <p:strVal val="ppt_x"/>
                                          </p:val>
                                        </p:tav>
                                      </p:tavLst>
                                    </p:anim>
                                    <p:anim calcmode="lin" valueType="num">
                                      <p:cBhvr>
                                        <p:cTn id="15" dur="1000"/>
                                        <p:tgtEl>
                                          <p:spTgt spid="5"/>
                                        </p:tgtEl>
                                        <p:attrNameLst>
                                          <p:attrName>ppt_y</p:attrName>
                                        </p:attrNameLst>
                                      </p:cBhvr>
                                      <p:tavLst>
                                        <p:tav tm="0">
                                          <p:val>
                                            <p:strVal val="ppt_y"/>
                                          </p:val>
                                        </p:tav>
                                        <p:tav tm="100000">
                                          <p:val>
                                            <p:strVal val="ppt_y+.1"/>
                                          </p:val>
                                        </p:tav>
                                      </p:tavLst>
                                    </p:anim>
                                    <p:set>
                                      <p:cBhvr>
                                        <p:cTn id="16"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612</TotalTime>
  <Words>1157</Words>
  <Application>Microsoft Office PowerPoint</Application>
  <PresentationFormat>Widescreen</PresentationFormat>
  <Paragraphs>67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Trebuchet MS</vt:lpstr>
      <vt:lpstr>Wingdings</vt:lpstr>
      <vt:lpstr>Wingdings 3</vt:lpstr>
      <vt:lpstr>Facet</vt:lpstr>
      <vt:lpstr>PowerPoint Presentation</vt:lpstr>
      <vt:lpstr>PowerPoint Presentation</vt:lpstr>
      <vt:lpstr>PowerPoint Presentation</vt:lpstr>
      <vt:lpstr>PowerPoint Presentation</vt:lpstr>
      <vt:lpstr>How does a coffee machine work?</vt:lpstr>
      <vt:lpstr>PowerPoint Presentation</vt:lpstr>
      <vt:lpstr>PowerPoint Presentation</vt:lpstr>
      <vt:lpstr>PowerPoint Presentation</vt:lpstr>
      <vt:lpstr>UseCase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Integration and Testing</vt:lpstr>
      <vt:lpstr>PowerPoint Presentation</vt:lpstr>
      <vt:lpstr>Output :</vt:lpstr>
      <vt:lpstr>PowerPoint Presentation</vt:lpstr>
      <vt:lpstr>PowerPoint Presentation</vt:lpstr>
      <vt:lpstr>Conclusion :</vt:lpstr>
      <vt:lpstr>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shailaja dhumale</cp:lastModifiedBy>
  <cp:revision>83</cp:revision>
  <dcterms:created xsi:type="dcterms:W3CDTF">2022-06-23T16:55:19Z</dcterms:created>
  <dcterms:modified xsi:type="dcterms:W3CDTF">2022-06-29T13:36:59Z</dcterms:modified>
</cp:coreProperties>
</file>