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GillSans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Gill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0d8207b9c_1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f0d8207b9c_1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Selected Topic: California WildFire</a:t>
            </a:r>
            <a:endParaRPr/>
          </a:p>
        </p:txBody>
      </p:sp>
      <p:sp>
        <p:nvSpPr>
          <p:cNvPr id="227" name="Google Shape;227;gf0d8207b9c_12_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0d8207b9c_27_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f0d8207b9c_27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0d8207b9c_12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f0d8207b9c_12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Talk about the authenticity of CA gov data, how kaggle data has enumerous amouts of imp info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f0d8207b9c_12_9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0d8207b9c_1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f0d8207b9c_1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Reasons the topic was selected.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f0d8207b9c_12_10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0d8207b9c_1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f0d8207b9c_12_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Questions team are going to get addressed from the datasets.</a:t>
            </a:r>
            <a:endParaRPr/>
          </a:p>
        </p:txBody>
      </p:sp>
      <p:sp>
        <p:nvSpPr>
          <p:cNvPr id="266" name="Google Shape;266;gf0d8207b9c_12_1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0d8207b9c_12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f0d8207b9c_12_2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b="0" i="0" lang="en-GB" sz="14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load : Python pandas to load data from 2 sources into different dataframe.</a:t>
            </a:r>
            <a:endParaRPr sz="7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b="0" i="0" lang="en-GB" sz="14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Removal of data duplication : Consolidated the data from various sources by removing duplicates to maintain accuracy and to avoid misleading statistics. </a:t>
            </a:r>
            <a:endParaRPr sz="7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b="0" i="0" lang="en-GB" sz="14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Handling null values : To maintain performance and accuracy of ML model replaced/dropped the null values with some appropriate values based on the column type </a:t>
            </a:r>
            <a:endParaRPr sz="7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</a:pPr>
            <a:r>
              <a:rPr b="0" i="0" lang="en-GB" sz="14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Treat missing values : Filled in some missing values required for our analysis using a python library called MeteoStat and by loading a new dataset</a:t>
            </a:r>
            <a:r>
              <a:rPr lang="en-GB" sz="1400">
                <a:solidFill>
                  <a:srgbClr val="595959"/>
                </a:solidFill>
              </a:rPr>
              <a:t>.</a:t>
            </a:r>
            <a:endParaRPr sz="7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b="0" i="0" lang="en-GB" sz="14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Merge/Join Dataset : Combined data sources on two common columns by incorporating majority of the columns for the main dataset. 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f0d8207b9c_12_2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0d8207b9c_1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f0d8207b9c_17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Talk about how data had null, duplicate values, incorporation of weather data and missing latitude and longitu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f0d8207b9c_17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0d8207b9c_2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f0d8207b9c_22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max, mean temp, max acres burned , develop some relation .</a:t>
            </a:r>
            <a:endParaRPr/>
          </a:p>
        </p:txBody>
      </p:sp>
      <p:sp>
        <p:nvSpPr>
          <p:cNvPr id="360" name="Google Shape;360;gf0d8207b9c_22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0b003363a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f0b003363a_2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Project Roadmap Flow Chart</a:t>
            </a:r>
            <a:endParaRPr/>
          </a:p>
        </p:txBody>
      </p:sp>
      <p:sp>
        <p:nvSpPr>
          <p:cNvPr id="381" name="Google Shape;381;gf0b003363a_2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0d8207b9c_27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f0d8207b9c_2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35895" y="1671002"/>
            <a:ext cx="4066792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35895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35894" y="3946722"/>
            <a:ext cx="3682084" cy="517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BC7AD"/>
              </a:buClr>
              <a:buSzPts val="1500"/>
              <a:buFont typeface="Gill Sans"/>
              <a:buNone/>
              <a:defRPr b="0" sz="1500"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629401" y="449794"/>
            <a:ext cx="2180113" cy="436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598645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745254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8" name="Google Shape;168;p2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35895" y="1671002"/>
            <a:ext cx="4066792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435895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85" name="Google Shape;185;p31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/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 txBox="1"/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435894" y="3946722"/>
            <a:ext cx="3682084" cy="517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C7AD"/>
              </a:buClr>
              <a:buSzPts val="1500"/>
              <a:buFont typeface="Gill Sans"/>
              <a:buNone/>
              <a:defRPr b="0" sz="1500"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200" name="Google Shape;200;p3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4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207" name="Google Shape;207;p34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3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6629401" y="449794"/>
            <a:ext cx="2180113" cy="436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 rot="5400000">
            <a:off x="1598645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21" name="Google Shape;221;p36"/>
          <p:cNvSpPr txBox="1"/>
          <p:nvPr>
            <p:ph idx="10" type="dt"/>
          </p:nvPr>
        </p:nvSpPr>
        <p:spPr>
          <a:xfrm>
            <a:off x="6745254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6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nanthu017/california-wildfire-incidents-20132020" TargetMode="External"/><Relationship Id="rId4" Type="http://schemas.openxmlformats.org/officeDocument/2006/relationships/hyperlink" Target="https://www.kaggle.com/ananthu017/california-wildfire-incidents-20132020" TargetMode="External"/><Relationship Id="rId5" Type="http://schemas.openxmlformats.org/officeDocument/2006/relationships/hyperlink" Target="https://gis.data.ca.gov/datasets/CALFIRE-Forestry::recent-large-fire-perimeters-5000-acres/about" TargetMode="External"/><Relationship Id="rId6" Type="http://schemas.openxmlformats.org/officeDocument/2006/relationships/hyperlink" Target="https://simplemaps.com/data/us-count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ctrTitle"/>
          </p:nvPr>
        </p:nvSpPr>
        <p:spPr>
          <a:xfrm>
            <a:off x="414572" y="60641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91C"/>
              </a:buClr>
              <a:buSzPts val="2700"/>
              <a:buFont typeface="Gill Sans"/>
              <a:buNone/>
            </a:pPr>
            <a:r>
              <a:rPr lang="en-GB" sz="2500">
                <a:solidFill>
                  <a:srgbClr val="33391C"/>
                </a:solidFill>
              </a:rPr>
              <a:t>CALIFORNIA WILDFIRE</a:t>
            </a:r>
            <a:endParaRPr sz="2500">
              <a:solidFill>
                <a:srgbClr val="33391C"/>
              </a:solidFill>
            </a:endParaRPr>
          </a:p>
        </p:txBody>
      </p:sp>
      <p:sp>
        <p:nvSpPr>
          <p:cNvPr id="230" name="Google Shape;230;p37"/>
          <p:cNvSpPr txBox="1"/>
          <p:nvPr>
            <p:ph idx="1" type="subTitle"/>
          </p:nvPr>
        </p:nvSpPr>
        <p:spPr>
          <a:xfrm>
            <a:off x="317809" y="2492297"/>
            <a:ext cx="8438687" cy="2325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900"/>
              <a:t>	</a:t>
            </a:r>
            <a:r>
              <a:rPr lang="en-GB" sz="1900" cap="none">
                <a:solidFill>
                  <a:srgbClr val="33391C"/>
                </a:solidFill>
              </a:rPr>
              <a:t>UC Berkeley Extension Bootcamp 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i="1" lang="en-GB" sz="1900" cap="none">
                <a:solidFill>
                  <a:srgbClr val="33391C"/>
                </a:solidFill>
              </a:rPr>
              <a:t>Data Analytics and Visualizations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GB" sz="1900" cap="none">
                <a:solidFill>
                  <a:srgbClr val="33391C"/>
                </a:solidFill>
              </a:rPr>
              <a:t>Fall 2021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GB" sz="1900" cap="none">
                <a:solidFill>
                  <a:srgbClr val="33391C"/>
                </a:solidFill>
              </a:rPr>
              <a:t>Due Date: 10/07/2021</a:t>
            </a:r>
            <a:endParaRPr sz="1900" cap="none">
              <a:solidFill>
                <a:srgbClr val="33391C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i="1" lang="en-GB" sz="1900" cap="none">
                <a:solidFill>
                  <a:srgbClr val="33391C"/>
                </a:solidFill>
              </a:rPr>
              <a:t>Presented By:  Taravat Sharafat</a:t>
            </a:r>
            <a:r>
              <a:rPr i="1" lang="en-GB" sz="1900" cap="none">
                <a:solidFill>
                  <a:srgbClr val="33391C"/>
                </a:solidFill>
                <a:latin typeface="Calibri"/>
                <a:ea typeface="Calibri"/>
                <a:cs typeface="Calibri"/>
                <a:sym typeface="Calibri"/>
              </a:rPr>
              <a:t>, Dhivya Ram, </a:t>
            </a:r>
            <a:r>
              <a:rPr i="1" lang="en-GB" sz="1900" cap="none">
                <a:solidFill>
                  <a:srgbClr val="33391C"/>
                </a:solidFill>
              </a:rPr>
              <a:t>Shailee Madhani,  Anupriya Sarkar</a:t>
            </a:r>
            <a:endParaRPr i="1" sz="1900">
              <a:solidFill>
                <a:srgbClr val="33391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1910" y="513744"/>
            <a:ext cx="1744586" cy="174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9/19/2021</a:t>
            </a:r>
            <a:endParaRPr sz="1100"/>
          </a:p>
        </p:txBody>
      </p:sp>
      <p:sp>
        <p:nvSpPr>
          <p:cNvPr id="429" name="Google Shape;429;p4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430" name="Google Shape;430;p46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431" name="Google Shape;4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4313" y="1352824"/>
            <a:ext cx="3744344" cy="26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343" y="1352824"/>
            <a:ext cx="3230322" cy="26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1585" y="452022"/>
            <a:ext cx="6620830" cy="58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9/11/2021</a:t>
            </a:r>
            <a:endParaRPr sz="1100"/>
          </a:p>
        </p:txBody>
      </p:sp>
      <p:sp>
        <p:nvSpPr>
          <p:cNvPr id="238" name="Google Shape;238;p3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240" name="Google Shape;240;p38"/>
          <p:cNvSpPr txBox="1"/>
          <p:nvPr>
            <p:ph idx="4294967295" type="body"/>
          </p:nvPr>
        </p:nvSpPr>
        <p:spPr>
          <a:xfrm>
            <a:off x="311700" y="1050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Kaggle :</a:t>
            </a:r>
            <a:r>
              <a:rPr lang="en-GB" u="sng">
                <a:solidFill>
                  <a:schemeClr val="hlink"/>
                </a:solidFill>
                <a:hlinkClick r:id="rId3"/>
              </a:rPr>
              <a:t>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https://www.kaggle.com/ananthu017/california-wildfire-incidents-20132020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/>
              <a:t>Fires, impacts, location, duration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CA Gov : </a:t>
            </a:r>
            <a:r>
              <a:rPr lang="en-GB" sz="1391" u="sng">
                <a:solidFill>
                  <a:schemeClr val="hlink"/>
                </a:solidFill>
                <a:hlinkClick r:id="rId5"/>
              </a:rPr>
              <a:t>https://gis.data.ca.gov/datasets/CALFIRE-Forestry::recent-large-fire-perimeters-5000-acres/about</a:t>
            </a:r>
            <a:endParaRPr sz="1391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/>
              <a:t>Fires, causes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SimpleMaps </a:t>
            </a:r>
            <a:r>
              <a:rPr lang="en-GB">
                <a:solidFill>
                  <a:schemeClr val="dk1"/>
                </a:solidFill>
              </a:rPr>
              <a:t>:</a:t>
            </a:r>
            <a:r>
              <a:rPr lang="en-GB" u="sng">
                <a:solidFill>
                  <a:schemeClr val="hlink"/>
                </a:solidFill>
                <a:hlinkClick r:id="rId6"/>
              </a:rPr>
              <a:t> https://simplemaps.com/data/us-counties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None/>
            </a:pPr>
            <a:r>
              <a:rPr lang="en-GB"/>
              <a:t>List of california counties and its geographic coordinates</a:t>
            </a:r>
            <a:endParaRPr/>
          </a:p>
        </p:txBody>
      </p:sp>
      <p:sp>
        <p:nvSpPr>
          <p:cNvPr id="241" name="Google Shape;241;p38"/>
          <p:cNvSpPr/>
          <p:nvPr/>
        </p:nvSpPr>
        <p:spPr>
          <a:xfrm>
            <a:off x="1184275" y="441325"/>
            <a:ext cx="6603900" cy="51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DATA SOURCE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9"/>
          <p:cNvGrpSpPr/>
          <p:nvPr/>
        </p:nvGrpSpPr>
        <p:grpSpPr>
          <a:xfrm>
            <a:off x="604238" y="1289837"/>
            <a:ext cx="8272463" cy="2050018"/>
            <a:chOff x="0" y="13643"/>
            <a:chExt cx="11029950" cy="2733357"/>
          </a:xfrm>
        </p:grpSpPr>
        <p:sp>
          <p:nvSpPr>
            <p:cNvPr id="248" name="Google Shape;248;p39"/>
            <p:cNvSpPr/>
            <p:nvPr/>
          </p:nvSpPr>
          <p:spPr>
            <a:xfrm>
              <a:off x="0" y="13643"/>
              <a:ext cx="11029950" cy="1308095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9"/>
            <p:cNvSpPr txBox="1"/>
            <p:nvPr/>
          </p:nvSpPr>
          <p:spPr>
            <a:xfrm>
              <a:off x="2336799" y="13643"/>
              <a:ext cx="8693150" cy="130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Wildfires are becoming major concern year by year which drove us to dig deeper into this area.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101514" y="138134"/>
              <a:ext cx="2205990" cy="1046476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0" l="-10996" r="-10997" t="0"/>
              </a:stretch>
            </a:blip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0" y="1438905"/>
              <a:ext cx="11029950" cy="1308095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9"/>
            <p:cNvSpPr txBox="1"/>
            <p:nvPr/>
          </p:nvSpPr>
          <p:spPr>
            <a:xfrm>
              <a:off x="2336799" y="1438905"/>
              <a:ext cx="8693150" cy="130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Analyze impacts, causes and trends of wildfires between 2013-2019.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130809" y="1569714"/>
              <a:ext cx="2205990" cy="1046476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-19996" l="0" r="0" t="-19994"/>
              </a:stretch>
            </a:blip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9/11/2021</a:t>
            </a:r>
            <a:endParaRPr sz="1100"/>
          </a:p>
        </p:txBody>
      </p:sp>
      <p:sp>
        <p:nvSpPr>
          <p:cNvPr id="255" name="Google Shape;255;p3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257" name="Google Shape;257;p39"/>
          <p:cNvGrpSpPr/>
          <p:nvPr/>
        </p:nvGrpSpPr>
        <p:grpSpPr>
          <a:xfrm>
            <a:off x="604238" y="3400501"/>
            <a:ext cx="8272463" cy="952613"/>
            <a:chOff x="0" y="1266970"/>
            <a:chExt cx="11029950" cy="1469349"/>
          </a:xfrm>
        </p:grpSpPr>
        <p:sp>
          <p:nvSpPr>
            <p:cNvPr id="258" name="Google Shape;258;p39"/>
            <p:cNvSpPr/>
            <p:nvPr/>
          </p:nvSpPr>
          <p:spPr>
            <a:xfrm>
              <a:off x="0" y="1306807"/>
              <a:ext cx="11029950" cy="1429512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9"/>
            <p:cNvSpPr txBox="1"/>
            <p:nvPr/>
          </p:nvSpPr>
          <p:spPr>
            <a:xfrm>
              <a:off x="2299178" y="1266970"/>
              <a:ext cx="8681008" cy="1429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50" lIns="71450" spcFirstLastPara="1" rIns="71450" wrap="square" tIns="71450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b="1" i="0" sz="19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60" name="Google Shape;260;p39"/>
          <p:cNvSpPr txBox="1"/>
          <p:nvPr/>
        </p:nvSpPr>
        <p:spPr>
          <a:xfrm>
            <a:off x="2335583" y="3529189"/>
            <a:ext cx="6372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Predicting the severity of the wildfire.</a:t>
            </a:r>
            <a:r>
              <a:rPr b="0" i="0" lang="en-GB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376" y="3470667"/>
            <a:ext cx="1655207" cy="78645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/>
          <p:nvPr/>
        </p:nvSpPr>
        <p:spPr>
          <a:xfrm>
            <a:off x="1184275" y="441325"/>
            <a:ext cx="6604000" cy="511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WHY CALIFORNIA WILDFIRES?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0"/>
          <p:cNvGrpSpPr/>
          <p:nvPr/>
        </p:nvGrpSpPr>
        <p:grpSpPr>
          <a:xfrm>
            <a:off x="1211039" y="1189152"/>
            <a:ext cx="5989314" cy="3274130"/>
            <a:chOff x="0" y="5093"/>
            <a:chExt cx="7985752" cy="4365507"/>
          </a:xfrm>
        </p:grpSpPr>
        <p:sp>
          <p:nvSpPr>
            <p:cNvPr id="269" name="Google Shape;269;p40"/>
            <p:cNvSpPr/>
            <p:nvPr/>
          </p:nvSpPr>
          <p:spPr>
            <a:xfrm rot="5400000">
              <a:off x="-180257" y="185350"/>
              <a:ext cx="1201713" cy="841199"/>
            </a:xfrm>
            <a:prstGeom prst="chevron">
              <a:avLst>
                <a:gd fmla="val 50000" name="adj"/>
              </a:avLst>
            </a:prstGeom>
            <a:solidFill>
              <a:srgbClr val="A5B492"/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0"/>
            <p:cNvSpPr txBox="1"/>
            <p:nvPr/>
          </p:nvSpPr>
          <p:spPr>
            <a:xfrm>
              <a:off x="1" y="425693"/>
              <a:ext cx="841199" cy="360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91C"/>
                </a:buClr>
                <a:buSzPts val="2300"/>
                <a:buFont typeface="Gill Sans"/>
                <a:buNone/>
              </a:pPr>
              <a:r>
                <a:rPr b="1" i="0" lang="en-GB" sz="2300" u="none" cap="none" strike="noStrike">
                  <a:solidFill>
                    <a:srgbClr val="33391C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r>
                <a:rPr b="0" i="0" lang="en-GB" sz="1100" u="none" cap="none" strike="noStrike">
                  <a:solidFill>
                    <a:srgbClr val="33391C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b="0" i="0" sz="1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1" name="Google Shape;271;p40"/>
            <p:cNvSpPr/>
            <p:nvPr/>
          </p:nvSpPr>
          <p:spPr>
            <a:xfrm rot="5400000">
              <a:off x="4022713" y="-3176421"/>
              <a:ext cx="781524" cy="714455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0"/>
            <p:cNvSpPr txBox="1"/>
            <p:nvPr/>
          </p:nvSpPr>
          <p:spPr>
            <a:xfrm>
              <a:off x="841199" y="43244"/>
              <a:ext cx="7106402" cy="705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Percentage of structures impacted.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0"/>
            <p:cNvSpPr/>
            <p:nvPr/>
          </p:nvSpPr>
          <p:spPr>
            <a:xfrm rot="5400000">
              <a:off x="-180257" y="1239948"/>
              <a:ext cx="1201713" cy="841199"/>
            </a:xfrm>
            <a:prstGeom prst="chevron">
              <a:avLst>
                <a:gd fmla="val 50000" name="adj"/>
              </a:avLst>
            </a:prstGeom>
            <a:solidFill>
              <a:srgbClr val="A5B492"/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0"/>
            <p:cNvSpPr txBox="1"/>
            <p:nvPr/>
          </p:nvSpPr>
          <p:spPr>
            <a:xfrm>
              <a:off x="1" y="1480291"/>
              <a:ext cx="841199" cy="360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91C"/>
                </a:buClr>
                <a:buSzPts val="1800"/>
                <a:buFont typeface="Gill Sans"/>
                <a:buNone/>
              </a:pPr>
              <a:r>
                <a:rPr b="1" i="0" lang="en-GB" sz="1800" u="none" cap="none" strike="noStrike">
                  <a:solidFill>
                    <a:srgbClr val="33391C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="1" i="0" sz="18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40"/>
            <p:cNvSpPr/>
            <p:nvPr/>
          </p:nvSpPr>
          <p:spPr>
            <a:xfrm rot="5400000">
              <a:off x="4022919" y="-2122028"/>
              <a:ext cx="781113" cy="714455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0"/>
            <p:cNvSpPr txBox="1"/>
            <p:nvPr/>
          </p:nvSpPr>
          <p:spPr>
            <a:xfrm>
              <a:off x="841200" y="1097822"/>
              <a:ext cx="7106422" cy="704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2"/>
                  </a:solidFill>
                  <a:latin typeface="Gill Sans"/>
                  <a:ea typeface="Gill Sans"/>
                  <a:cs typeface="Gill Sans"/>
                  <a:sym typeface="Gill Sans"/>
                </a:rPr>
                <a:t>Relation of weather condition versus wildfire intensity</a:t>
              </a:r>
              <a:r>
                <a:rPr b="0" i="0" lang="en-GB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40"/>
            <p:cNvSpPr/>
            <p:nvPr/>
          </p:nvSpPr>
          <p:spPr>
            <a:xfrm rot="5400000">
              <a:off x="-180257" y="2294546"/>
              <a:ext cx="1201713" cy="841199"/>
            </a:xfrm>
            <a:prstGeom prst="chevron">
              <a:avLst>
                <a:gd fmla="val 50000" name="adj"/>
              </a:avLst>
            </a:prstGeom>
            <a:solidFill>
              <a:srgbClr val="A5B492"/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0"/>
            <p:cNvSpPr txBox="1"/>
            <p:nvPr/>
          </p:nvSpPr>
          <p:spPr>
            <a:xfrm>
              <a:off x="1" y="2534889"/>
              <a:ext cx="841199" cy="360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91C"/>
                </a:buClr>
                <a:buSzPts val="1800"/>
                <a:buFont typeface="Gill Sans"/>
                <a:buNone/>
              </a:pPr>
              <a:r>
                <a:rPr b="1" i="0" lang="en-GB" sz="1800" u="none" cap="none" strike="noStrike">
                  <a:solidFill>
                    <a:srgbClr val="33391C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b="1" i="0" sz="18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9" name="Google Shape;279;p40"/>
            <p:cNvSpPr/>
            <p:nvPr/>
          </p:nvSpPr>
          <p:spPr>
            <a:xfrm rot="5400000">
              <a:off x="4022919" y="-1067430"/>
              <a:ext cx="781113" cy="714455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0"/>
            <p:cNvSpPr txBox="1"/>
            <p:nvPr/>
          </p:nvSpPr>
          <p:spPr>
            <a:xfrm>
              <a:off x="841200" y="2152420"/>
              <a:ext cx="7106422" cy="704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2"/>
                  </a:solidFill>
                  <a:latin typeface="Gill Sans"/>
                  <a:ea typeface="Gill Sans"/>
                  <a:cs typeface="Gill Sans"/>
                  <a:sym typeface="Gill Sans"/>
                </a:rPr>
                <a:t>California’s most affected counties.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0"/>
            <p:cNvSpPr/>
            <p:nvPr/>
          </p:nvSpPr>
          <p:spPr>
            <a:xfrm rot="5400000">
              <a:off x="-180257" y="3349144"/>
              <a:ext cx="1201713" cy="841199"/>
            </a:xfrm>
            <a:prstGeom prst="chevron">
              <a:avLst>
                <a:gd fmla="val 50000" name="adj"/>
              </a:avLst>
            </a:prstGeom>
            <a:solidFill>
              <a:srgbClr val="A5B492"/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0"/>
            <p:cNvSpPr txBox="1"/>
            <p:nvPr/>
          </p:nvSpPr>
          <p:spPr>
            <a:xfrm>
              <a:off x="1" y="3589487"/>
              <a:ext cx="841199" cy="360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91C"/>
                </a:buClr>
                <a:buSzPts val="2300"/>
                <a:buFont typeface="Gill Sans"/>
                <a:buNone/>
              </a:pPr>
              <a:r>
                <a:rPr b="1" i="0" lang="en-GB" sz="2300" u="none" cap="none" strike="noStrike">
                  <a:solidFill>
                    <a:srgbClr val="33391C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0"/>
            <p:cNvSpPr/>
            <p:nvPr/>
          </p:nvSpPr>
          <p:spPr>
            <a:xfrm rot="5400000">
              <a:off x="4022919" y="-12832"/>
              <a:ext cx="781113" cy="714455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0"/>
            <p:cNvSpPr txBox="1"/>
            <p:nvPr/>
          </p:nvSpPr>
          <p:spPr>
            <a:xfrm>
              <a:off x="841200" y="3207019"/>
              <a:ext cx="7106422" cy="704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2"/>
                  </a:solidFill>
                  <a:latin typeface="Gill Sans"/>
                  <a:ea typeface="Gill Sans"/>
                  <a:cs typeface="Gill Sans"/>
                  <a:sym typeface="Gill Sans"/>
                </a:rPr>
                <a:t>Various causes leading to wildfire</a:t>
              </a:r>
              <a:r>
                <a:rPr b="0" i="0" lang="en-GB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5" name="Google Shape;285;p4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9/11/2021</a:t>
            </a:r>
            <a:endParaRPr sz="1100"/>
          </a:p>
        </p:txBody>
      </p:sp>
      <p:sp>
        <p:nvSpPr>
          <p:cNvPr id="286" name="Google Shape;286;p4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descr="Question Marks transparent PNG images - StickPNG"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016" y="1349279"/>
            <a:ext cx="1639873" cy="243900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/>
          <p:nvPr/>
        </p:nvSpPr>
        <p:spPr>
          <a:xfrm>
            <a:off x="1184275" y="441325"/>
            <a:ext cx="6604000" cy="511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WHAT QUESTIONS IS OUR DATA ANSWERING?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9/19/2021</a:t>
            </a:r>
            <a:endParaRPr sz="1100"/>
          </a:p>
        </p:txBody>
      </p:sp>
      <p:sp>
        <p:nvSpPr>
          <p:cNvPr id="296" name="Google Shape;296;p4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298" name="Google Shape;298;p41"/>
          <p:cNvGrpSpPr/>
          <p:nvPr/>
        </p:nvGrpSpPr>
        <p:grpSpPr>
          <a:xfrm>
            <a:off x="317311" y="1345426"/>
            <a:ext cx="8109734" cy="2353280"/>
            <a:chOff x="0" y="1013930"/>
            <a:chExt cx="10812978" cy="3137706"/>
          </a:xfrm>
        </p:grpSpPr>
        <p:sp>
          <p:nvSpPr>
            <p:cNvPr id="299" name="Google Shape;299;p41"/>
            <p:cNvSpPr/>
            <p:nvPr/>
          </p:nvSpPr>
          <p:spPr>
            <a:xfrm>
              <a:off x="0" y="1925857"/>
              <a:ext cx="1702721" cy="140438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1"/>
            <p:cNvSpPr txBox="1"/>
            <p:nvPr/>
          </p:nvSpPr>
          <p:spPr>
            <a:xfrm>
              <a:off x="32319" y="1958176"/>
              <a:ext cx="1638083" cy="1038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875" lIns="92875" spcFirstLastPara="1" rIns="92875" wrap="square" tIns="92875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None/>
              </a:pPr>
              <a:r>
                <a:t/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27000" lvl="1" marL="127000" marR="0" rtl="0" algn="ctr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load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943037" y="2070255"/>
              <a:ext cx="2081381" cy="2081381"/>
            </a:xfrm>
            <a:custGeom>
              <a:rect b="b" l="l" r="r" t="t"/>
              <a:pathLst>
                <a:path extrusionOk="0" h="120000" w="120000">
                  <a:moveTo>
                    <a:pt x="9928" y="88435"/>
                  </a:moveTo>
                  <a:lnTo>
                    <a:pt x="13081" y="86645"/>
                  </a:lnTo>
                  <a:lnTo>
                    <a:pt x="13081" y="86645"/>
                  </a:lnTo>
                  <a:cubicBezTo>
                    <a:pt x="22139" y="102596"/>
                    <a:pt x="38680" y="112852"/>
                    <a:pt x="56995" y="113874"/>
                  </a:cubicBezTo>
                  <a:cubicBezTo>
                    <a:pt x="75310" y="114895"/>
                    <a:pt x="92889" y="106542"/>
                    <a:pt x="103665" y="91698"/>
                  </a:cubicBezTo>
                  <a:lnTo>
                    <a:pt x="101572" y="90510"/>
                  </a:lnTo>
                  <a:lnTo>
                    <a:pt x="108496" y="87540"/>
                  </a:lnTo>
                  <a:lnTo>
                    <a:pt x="108929" y="94688"/>
                  </a:lnTo>
                  <a:lnTo>
                    <a:pt x="106836" y="93499"/>
                  </a:lnTo>
                  <a:lnTo>
                    <a:pt x="106836" y="93499"/>
                  </a:lnTo>
                  <a:cubicBezTo>
                    <a:pt x="95406" y="109480"/>
                    <a:pt x="76616" y="118529"/>
                    <a:pt x="56995" y="117504"/>
                  </a:cubicBezTo>
                  <a:cubicBezTo>
                    <a:pt x="37374" y="116479"/>
                    <a:pt x="19631" y="105520"/>
                    <a:pt x="9928" y="88435"/>
                  </a:cubicBezTo>
                  <a:close/>
                </a:path>
              </a:pathLst>
            </a:custGeom>
            <a:solidFill>
              <a:srgbClr val="9CAB8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381252" y="2989336"/>
              <a:ext cx="1513529" cy="601880"/>
            </a:xfrm>
            <a:prstGeom prst="roundRect">
              <a:avLst>
                <a:gd fmla="val 10000" name="adj"/>
              </a:avLst>
            </a:prstGeom>
            <a:solidFill>
              <a:srgbClr val="A5B492">
                <a:alpha val="89411"/>
              </a:srgbClr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1"/>
            <p:cNvSpPr txBox="1"/>
            <p:nvPr/>
          </p:nvSpPr>
          <p:spPr>
            <a:xfrm>
              <a:off x="398880" y="3006964"/>
              <a:ext cx="1478273" cy="566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25700" spcFirstLastPara="1" rIns="25700" wrap="square" tIns="171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194225" y="1885888"/>
              <a:ext cx="2008274" cy="140438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1"/>
            <p:cNvSpPr txBox="1"/>
            <p:nvPr/>
          </p:nvSpPr>
          <p:spPr>
            <a:xfrm>
              <a:off x="2226544" y="2219148"/>
              <a:ext cx="1943636" cy="1038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875" lIns="92875" spcFirstLastPara="1" rIns="92875" wrap="square" tIns="92875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Duplication Removal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3284438" y="1013930"/>
              <a:ext cx="2123258" cy="2123258"/>
            </a:xfrm>
            <a:custGeom>
              <a:rect b="b" l="l" r="r" t="t"/>
              <a:pathLst>
                <a:path extrusionOk="0" h="120000" w="120000">
                  <a:moveTo>
                    <a:pt x="9886" y="31541"/>
                  </a:moveTo>
                  <a:lnTo>
                    <a:pt x="9886" y="31541"/>
                  </a:lnTo>
                  <a:cubicBezTo>
                    <a:pt x="19607" y="14422"/>
                    <a:pt x="37394" y="3450"/>
                    <a:pt x="57054" y="2444"/>
                  </a:cubicBezTo>
                  <a:cubicBezTo>
                    <a:pt x="76715" y="1438"/>
                    <a:pt x="95528" y="10537"/>
                    <a:pt x="106947" y="26573"/>
                  </a:cubicBezTo>
                  <a:lnTo>
                    <a:pt x="108998" y="25408"/>
                  </a:lnTo>
                  <a:lnTo>
                    <a:pt x="108569" y="32418"/>
                  </a:lnTo>
                  <a:lnTo>
                    <a:pt x="101788" y="29503"/>
                  </a:lnTo>
                  <a:lnTo>
                    <a:pt x="103839" y="28338"/>
                  </a:lnTo>
                  <a:lnTo>
                    <a:pt x="103839" y="28338"/>
                  </a:lnTo>
                  <a:cubicBezTo>
                    <a:pt x="93061" y="13416"/>
                    <a:pt x="75433" y="5001"/>
                    <a:pt x="57054" y="6004"/>
                  </a:cubicBezTo>
                  <a:cubicBezTo>
                    <a:pt x="38674" y="7006"/>
                    <a:pt x="22066" y="17290"/>
                    <a:pt x="12977" y="33296"/>
                  </a:cubicBezTo>
                  <a:close/>
                </a:path>
              </a:pathLst>
            </a:custGeom>
            <a:solidFill>
              <a:srgbClr val="AEBAA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725384" y="1584948"/>
              <a:ext cx="1513529" cy="601880"/>
            </a:xfrm>
            <a:prstGeom prst="roundRect">
              <a:avLst>
                <a:gd fmla="val 10000" name="adj"/>
              </a:avLst>
            </a:prstGeom>
            <a:solidFill>
              <a:srgbClr val="A5B492">
                <a:alpha val="80000"/>
              </a:srgbClr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1"/>
            <p:cNvSpPr txBox="1"/>
            <p:nvPr/>
          </p:nvSpPr>
          <p:spPr>
            <a:xfrm>
              <a:off x="2743012" y="1602576"/>
              <a:ext cx="1478273" cy="566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25700" spcFirstLastPara="1" rIns="25700" wrap="square" tIns="171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4538357" y="1885888"/>
              <a:ext cx="1702721" cy="140438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>
                  <a:alpha val="6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1"/>
            <p:cNvSpPr txBox="1"/>
            <p:nvPr/>
          </p:nvSpPr>
          <p:spPr>
            <a:xfrm>
              <a:off x="4570676" y="1918207"/>
              <a:ext cx="1638083" cy="1038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875" lIns="92875" spcFirstLastPara="1" rIns="92875" wrap="square" tIns="92875">
              <a:noAutofit/>
            </a:bodyPr>
            <a:lstStyle/>
            <a:p>
              <a:pPr indent="-7620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t/>
              </a:r>
              <a:endPara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27000" lvl="1" marL="127000" marR="0" rtl="0" algn="ctr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Handling Null Values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5489982" y="2201482"/>
              <a:ext cx="1905688" cy="1905688"/>
            </a:xfrm>
            <a:custGeom>
              <a:rect b="b" l="l" r="r" t="t"/>
              <a:pathLst>
                <a:path extrusionOk="0" h="120000" w="120000">
                  <a:moveTo>
                    <a:pt x="10122" y="88325"/>
                  </a:moveTo>
                  <a:lnTo>
                    <a:pt x="13565" y="86370"/>
                  </a:lnTo>
                  <a:lnTo>
                    <a:pt x="13565" y="86370"/>
                  </a:lnTo>
                  <a:cubicBezTo>
                    <a:pt x="22476" y="102061"/>
                    <a:pt x="38709" y="112191"/>
                    <a:pt x="56719" y="113299"/>
                  </a:cubicBezTo>
                  <a:cubicBezTo>
                    <a:pt x="74730" y="114408"/>
                    <a:pt x="92082" y="106345"/>
                    <a:pt x="102850" y="91865"/>
                  </a:cubicBezTo>
                  <a:lnTo>
                    <a:pt x="100567" y="90569"/>
                  </a:lnTo>
                  <a:lnTo>
                    <a:pt x="108157" y="87348"/>
                  </a:lnTo>
                  <a:lnTo>
                    <a:pt x="108602" y="95132"/>
                  </a:lnTo>
                  <a:lnTo>
                    <a:pt x="106318" y="93835"/>
                  </a:lnTo>
                  <a:cubicBezTo>
                    <a:pt x="94834" y="109557"/>
                    <a:pt x="76158" y="118379"/>
                    <a:pt x="56720" y="117266"/>
                  </a:cubicBezTo>
                  <a:cubicBezTo>
                    <a:pt x="37282" y="116153"/>
                    <a:pt x="19736" y="105256"/>
                    <a:pt x="10122" y="88325"/>
                  </a:cubicBezTo>
                  <a:close/>
                </a:path>
              </a:pathLst>
            </a:custGeom>
            <a:solidFill>
              <a:srgbClr val="C2CBB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4916739" y="2989336"/>
              <a:ext cx="1513529" cy="601880"/>
            </a:xfrm>
            <a:prstGeom prst="roundRect">
              <a:avLst>
                <a:gd fmla="val 10000" name="adj"/>
              </a:avLst>
            </a:prstGeom>
            <a:solidFill>
              <a:srgbClr val="A5B492">
                <a:alpha val="69411"/>
              </a:srgbClr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1"/>
            <p:cNvSpPr txBox="1"/>
            <p:nvPr/>
          </p:nvSpPr>
          <p:spPr>
            <a:xfrm>
              <a:off x="4934367" y="3006964"/>
              <a:ext cx="1478273" cy="566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25700" spcFirstLastPara="1" rIns="25700" wrap="square" tIns="171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6729712" y="1885888"/>
              <a:ext cx="1702721" cy="140438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>
                  <a:alpha val="6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1"/>
            <p:cNvSpPr txBox="1"/>
            <p:nvPr/>
          </p:nvSpPr>
          <p:spPr>
            <a:xfrm>
              <a:off x="6762031" y="2219148"/>
              <a:ext cx="1638083" cy="1038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875" lIns="92875" spcFirstLastPara="1" rIns="92875" wrap="square" tIns="92875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Treat Missing Values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7667148" y="1013930"/>
              <a:ext cx="2123258" cy="2123258"/>
            </a:xfrm>
            <a:custGeom>
              <a:rect b="b" l="l" r="r" t="t"/>
              <a:pathLst>
                <a:path extrusionOk="0" h="120000" w="120000">
                  <a:moveTo>
                    <a:pt x="9886" y="31541"/>
                  </a:moveTo>
                  <a:lnTo>
                    <a:pt x="9886" y="31541"/>
                  </a:lnTo>
                  <a:cubicBezTo>
                    <a:pt x="19607" y="14422"/>
                    <a:pt x="37394" y="3450"/>
                    <a:pt x="57054" y="2444"/>
                  </a:cubicBezTo>
                  <a:cubicBezTo>
                    <a:pt x="76715" y="1438"/>
                    <a:pt x="95528" y="10537"/>
                    <a:pt x="106947" y="26573"/>
                  </a:cubicBezTo>
                  <a:lnTo>
                    <a:pt x="108998" y="25408"/>
                  </a:lnTo>
                  <a:lnTo>
                    <a:pt x="108569" y="32418"/>
                  </a:lnTo>
                  <a:lnTo>
                    <a:pt x="101788" y="29503"/>
                  </a:lnTo>
                  <a:lnTo>
                    <a:pt x="103839" y="28338"/>
                  </a:lnTo>
                  <a:lnTo>
                    <a:pt x="103839" y="28338"/>
                  </a:lnTo>
                  <a:cubicBezTo>
                    <a:pt x="93061" y="13416"/>
                    <a:pt x="75433" y="5001"/>
                    <a:pt x="57054" y="6004"/>
                  </a:cubicBezTo>
                  <a:cubicBezTo>
                    <a:pt x="38674" y="7006"/>
                    <a:pt x="22066" y="17290"/>
                    <a:pt x="12977" y="33296"/>
                  </a:cubicBezTo>
                  <a:close/>
                </a:path>
              </a:pathLst>
            </a:custGeom>
            <a:solidFill>
              <a:srgbClr val="D6DCD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7108094" y="1584948"/>
              <a:ext cx="1513529" cy="601880"/>
            </a:xfrm>
            <a:prstGeom prst="roundRect">
              <a:avLst>
                <a:gd fmla="val 10000" name="adj"/>
              </a:avLst>
            </a:prstGeom>
            <a:solidFill>
              <a:srgbClr val="A5B492">
                <a:alpha val="60000"/>
              </a:srgbClr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1"/>
            <p:cNvSpPr txBox="1"/>
            <p:nvPr/>
          </p:nvSpPr>
          <p:spPr>
            <a:xfrm>
              <a:off x="7125722" y="1602576"/>
              <a:ext cx="1478273" cy="566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25700" spcFirstLastPara="1" rIns="25700" wrap="square" tIns="171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8921067" y="1885888"/>
              <a:ext cx="1702721" cy="140438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>
                  <a:alpha val="4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1"/>
            <p:cNvSpPr txBox="1"/>
            <p:nvPr/>
          </p:nvSpPr>
          <p:spPr>
            <a:xfrm>
              <a:off x="8953386" y="1918207"/>
              <a:ext cx="1638083" cy="1038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875" lIns="92875" spcFirstLastPara="1" rIns="92875" wrap="square" tIns="92875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None/>
              </a:pPr>
              <a:r>
                <a:t/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27000" lvl="1" marL="127000" marR="0" rtl="0" algn="ctr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Join/Merge Dataset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9299449" y="2989336"/>
              <a:ext cx="1513529" cy="601880"/>
            </a:xfrm>
            <a:prstGeom prst="roundRect">
              <a:avLst>
                <a:gd fmla="val 10000" name="adj"/>
              </a:avLst>
            </a:prstGeom>
            <a:solidFill>
              <a:srgbClr val="A5B492">
                <a:alpha val="49411"/>
              </a:srgbClr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1"/>
            <p:cNvSpPr txBox="1"/>
            <p:nvPr/>
          </p:nvSpPr>
          <p:spPr>
            <a:xfrm>
              <a:off x="9317077" y="3006964"/>
              <a:ext cx="1478273" cy="566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25700" spcFirstLastPara="1" rIns="25700" wrap="square" tIns="171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41"/>
          <p:cNvGrpSpPr/>
          <p:nvPr/>
        </p:nvGrpSpPr>
        <p:grpSpPr>
          <a:xfrm>
            <a:off x="860005" y="3090516"/>
            <a:ext cx="1405329" cy="825389"/>
            <a:chOff x="6822203" y="3534288"/>
            <a:chExt cx="1873772" cy="1100519"/>
          </a:xfrm>
        </p:grpSpPr>
        <p:sp>
          <p:nvSpPr>
            <p:cNvPr id="324" name="Google Shape;324;p41"/>
            <p:cNvSpPr/>
            <p:nvPr/>
          </p:nvSpPr>
          <p:spPr>
            <a:xfrm>
              <a:off x="6822203" y="3534288"/>
              <a:ext cx="1873772" cy="110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1"/>
            <p:cNvSpPr txBox="1"/>
            <p:nvPr/>
          </p:nvSpPr>
          <p:spPr>
            <a:xfrm>
              <a:off x="6822203" y="3534288"/>
              <a:ext cx="1873772" cy="110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75" lIns="102875" spcFirstLastPara="1" rIns="102875" wrap="square" tIns="102875">
              <a:noAutofit/>
            </a:bodyPr>
            <a:lstStyle/>
            <a:p>
              <a:pPr indent="-76200" lvl="1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None/>
              </a:pPr>
              <a:r>
                <a:t/>
              </a:r>
              <a:endPara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76200" lvl="1" marL="2159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None/>
              </a:pPr>
              <a:r>
                <a:t/>
              </a:r>
              <a:endPara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6" name="Google Shape;326;p41"/>
          <p:cNvSpPr/>
          <p:nvPr/>
        </p:nvSpPr>
        <p:spPr>
          <a:xfrm>
            <a:off x="1184275" y="441325"/>
            <a:ext cx="6604000" cy="511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DATA EXPLORATION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2"/>
          <p:cNvGrpSpPr/>
          <p:nvPr/>
        </p:nvGrpSpPr>
        <p:grpSpPr>
          <a:xfrm>
            <a:off x="882325" y="1183950"/>
            <a:ext cx="7449678" cy="3278057"/>
            <a:chOff x="0" y="2475"/>
            <a:chExt cx="9508204" cy="4370742"/>
          </a:xfrm>
        </p:grpSpPr>
        <p:sp>
          <p:nvSpPr>
            <p:cNvPr id="333" name="Google Shape;333;p42"/>
            <p:cNvSpPr/>
            <p:nvPr/>
          </p:nvSpPr>
          <p:spPr>
            <a:xfrm rot="5400000">
              <a:off x="-145358" y="147834"/>
              <a:ext cx="969055" cy="67833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22225">
              <a:solidFill>
                <a:srgbClr val="95A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2"/>
            <p:cNvSpPr txBox="1"/>
            <p:nvPr/>
          </p:nvSpPr>
          <p:spPr>
            <a:xfrm>
              <a:off x="1" y="341644"/>
              <a:ext cx="678338" cy="290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Gill Sans"/>
                <a:buNone/>
              </a:pPr>
              <a:r>
                <a:rPr b="1" lang="en-GB" sz="15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r>
                <a:rPr lang="en-GB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5" name="Google Shape;335;p42"/>
            <p:cNvSpPr/>
            <p:nvPr/>
          </p:nvSpPr>
          <p:spPr>
            <a:xfrm rot="5400000">
              <a:off x="4778329" y="-4097514"/>
              <a:ext cx="629885" cy="882986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0E5DB">
                <a:alpha val="89803"/>
              </a:srgb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2"/>
            <p:cNvSpPr txBox="1"/>
            <p:nvPr/>
          </p:nvSpPr>
          <p:spPr>
            <a:xfrm>
              <a:off x="678338" y="33225"/>
              <a:ext cx="8799119" cy="568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-127000" lvl="1" marL="127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load:  Python pandas to load data from 2 sources into different DataFrame.</a:t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7" name="Google Shape;337;p42"/>
            <p:cNvSpPr/>
            <p:nvPr/>
          </p:nvSpPr>
          <p:spPr>
            <a:xfrm rot="5400000">
              <a:off x="-145358" y="998255"/>
              <a:ext cx="969055" cy="67833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22225">
              <a:solidFill>
                <a:srgbClr val="95A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2"/>
            <p:cNvSpPr txBox="1"/>
            <p:nvPr/>
          </p:nvSpPr>
          <p:spPr>
            <a:xfrm>
              <a:off x="1" y="1192065"/>
              <a:ext cx="678338" cy="290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ill Sans"/>
                <a:buNone/>
              </a:pPr>
              <a:r>
                <a:rPr b="1" lang="en-GB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="1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 rot="5400000">
              <a:off x="4778329" y="-3247093"/>
              <a:ext cx="629885" cy="882986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0E5DB">
                <a:alpha val="89803"/>
              </a:srgb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2"/>
            <p:cNvSpPr txBox="1"/>
            <p:nvPr/>
          </p:nvSpPr>
          <p:spPr>
            <a:xfrm>
              <a:off x="678338" y="883646"/>
              <a:ext cx="8799119" cy="568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-127000" lvl="1" marL="127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Removal of data duplication: Consolidated the data from various sources by removing duplicates to maintain accuracy and to avoid misleading statistics. </a:t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1" name="Google Shape;341;p42"/>
            <p:cNvSpPr/>
            <p:nvPr/>
          </p:nvSpPr>
          <p:spPr>
            <a:xfrm rot="5400000">
              <a:off x="-145358" y="1848677"/>
              <a:ext cx="969055" cy="67833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22225">
              <a:solidFill>
                <a:srgbClr val="95A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 txBox="1"/>
            <p:nvPr/>
          </p:nvSpPr>
          <p:spPr>
            <a:xfrm>
              <a:off x="1" y="2042487"/>
              <a:ext cx="678338" cy="290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Gill Sans"/>
                <a:buNone/>
              </a:pPr>
              <a:r>
                <a:rPr b="1" lang="en-GB" sz="15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b="1" sz="1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3" name="Google Shape;343;p42"/>
            <p:cNvSpPr/>
            <p:nvPr/>
          </p:nvSpPr>
          <p:spPr>
            <a:xfrm rot="5400000">
              <a:off x="4778329" y="-2396671"/>
              <a:ext cx="629885" cy="882986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0E5DB">
                <a:alpha val="89803"/>
              </a:srgb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2"/>
            <p:cNvSpPr txBox="1"/>
            <p:nvPr/>
          </p:nvSpPr>
          <p:spPr>
            <a:xfrm>
              <a:off x="678338" y="1734068"/>
              <a:ext cx="8799119" cy="568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Handling null values: To maintain performance and accuracy of ML model replaced/dropped the null values with some appropriate values based on the column type.</a:t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5" name="Google Shape;345;p42"/>
            <p:cNvSpPr/>
            <p:nvPr/>
          </p:nvSpPr>
          <p:spPr>
            <a:xfrm rot="5400000">
              <a:off x="-145358" y="2699099"/>
              <a:ext cx="969055" cy="67833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22225">
              <a:solidFill>
                <a:srgbClr val="95A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2"/>
            <p:cNvSpPr txBox="1"/>
            <p:nvPr/>
          </p:nvSpPr>
          <p:spPr>
            <a:xfrm>
              <a:off x="1" y="2892909"/>
              <a:ext cx="678338" cy="290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Gill Sans"/>
                <a:buNone/>
              </a:pPr>
              <a:r>
                <a:rPr b="1" lang="en-GB" sz="15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 sz="1100"/>
            </a:p>
          </p:txBody>
        </p:sp>
        <p:sp>
          <p:nvSpPr>
            <p:cNvPr id="347" name="Google Shape;347;p42"/>
            <p:cNvSpPr/>
            <p:nvPr/>
          </p:nvSpPr>
          <p:spPr>
            <a:xfrm rot="5400000">
              <a:off x="4778329" y="-1546249"/>
              <a:ext cx="629885" cy="882986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0E5DB">
                <a:alpha val="89803"/>
              </a:srgb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2"/>
            <p:cNvSpPr txBox="1"/>
            <p:nvPr/>
          </p:nvSpPr>
          <p:spPr>
            <a:xfrm>
              <a:off x="678338" y="2584490"/>
              <a:ext cx="8799119" cy="568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270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Treat missing values: Filled in some missing values required for our analysis using a python library called MeteoStat and by loading a new dataset.</a:t>
              </a:r>
              <a:endParaRPr sz="1100"/>
            </a:p>
            <a:p>
              <a:pPr indent="0" lvl="1" marL="889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Gill Sans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9" name="Google Shape;349;p42"/>
            <p:cNvSpPr/>
            <p:nvPr/>
          </p:nvSpPr>
          <p:spPr>
            <a:xfrm rot="5400000">
              <a:off x="-145358" y="3549521"/>
              <a:ext cx="969055" cy="67833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22225">
              <a:solidFill>
                <a:srgbClr val="95A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2"/>
            <p:cNvSpPr txBox="1"/>
            <p:nvPr/>
          </p:nvSpPr>
          <p:spPr>
            <a:xfrm>
              <a:off x="1" y="3743331"/>
              <a:ext cx="678338" cy="290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Gill Sans"/>
                <a:buNone/>
              </a:pPr>
              <a:r>
                <a:rPr b="1" lang="en-GB" sz="15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  <a:endParaRPr sz="1100"/>
            </a:p>
          </p:txBody>
        </p:sp>
        <p:sp>
          <p:nvSpPr>
            <p:cNvPr id="351" name="Google Shape;351;p42"/>
            <p:cNvSpPr/>
            <p:nvPr/>
          </p:nvSpPr>
          <p:spPr>
            <a:xfrm rot="5400000">
              <a:off x="4778329" y="-695827"/>
              <a:ext cx="629885" cy="882986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0E5DB">
                <a:alpha val="89803"/>
              </a:srgb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2"/>
            <p:cNvSpPr txBox="1"/>
            <p:nvPr/>
          </p:nvSpPr>
          <p:spPr>
            <a:xfrm>
              <a:off x="678338" y="3434912"/>
              <a:ext cx="8799119" cy="568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None/>
              </a:pPr>
              <a:r>
                <a:t/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270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Merge/Join Dataset: Combined data sources on two common columns by incorporating majority of the columns for the main dataset. </a:t>
              </a:r>
              <a:endParaRPr sz="1100"/>
            </a:p>
            <a:p>
              <a:pPr indent="-1270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None/>
              </a:pPr>
              <a:r>
                <a:t/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53" name="Google Shape;353;p4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9/19/2021</a:t>
            </a:r>
            <a:endParaRPr sz="1100"/>
          </a:p>
        </p:txBody>
      </p:sp>
      <p:sp>
        <p:nvSpPr>
          <p:cNvPr id="354" name="Google Shape;354;p4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355" name="Google Shape;355;p4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356" name="Google Shape;356;p42"/>
          <p:cNvSpPr/>
          <p:nvPr/>
        </p:nvSpPr>
        <p:spPr>
          <a:xfrm>
            <a:off x="1184275" y="441325"/>
            <a:ext cx="6604000" cy="511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cap="non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DATA EXPLORATION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9/19/2021</a:t>
            </a:r>
            <a:endParaRPr sz="1100"/>
          </a:p>
        </p:txBody>
      </p:sp>
      <p:sp>
        <p:nvSpPr>
          <p:cNvPr id="363" name="Google Shape;363;p4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364" name="Google Shape;364;p4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365" name="Google Shape;365;p43"/>
          <p:cNvSpPr/>
          <p:nvPr/>
        </p:nvSpPr>
        <p:spPr>
          <a:xfrm>
            <a:off x="1184275" y="441325"/>
            <a:ext cx="6604000" cy="511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cap="non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DATA EXPLORATION</a:t>
            </a:r>
            <a:endParaRPr sz="1100"/>
          </a:p>
        </p:txBody>
      </p:sp>
      <p:grpSp>
        <p:nvGrpSpPr>
          <p:cNvPr id="366" name="Google Shape;366;p43"/>
          <p:cNvGrpSpPr/>
          <p:nvPr/>
        </p:nvGrpSpPr>
        <p:grpSpPr>
          <a:xfrm>
            <a:off x="1253025" y="1165276"/>
            <a:ext cx="534870" cy="727470"/>
            <a:chOff x="0" y="2475"/>
            <a:chExt cx="678338" cy="969055"/>
          </a:xfrm>
        </p:grpSpPr>
        <p:sp>
          <p:nvSpPr>
            <p:cNvPr id="367" name="Google Shape;367;p43"/>
            <p:cNvSpPr/>
            <p:nvPr/>
          </p:nvSpPr>
          <p:spPr>
            <a:xfrm rot="5400000">
              <a:off x="-145358" y="147834"/>
              <a:ext cx="969055" cy="678338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rnd" cmpd="sng" w="22225">
              <a:solidFill>
                <a:srgbClr val="95A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3"/>
            <p:cNvSpPr txBox="1"/>
            <p:nvPr/>
          </p:nvSpPr>
          <p:spPr>
            <a:xfrm>
              <a:off x="1" y="391098"/>
              <a:ext cx="6783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6142"/>
                </a:buClr>
                <a:buSzPts val="1500"/>
                <a:buFont typeface="Gill Sans"/>
                <a:buNone/>
              </a:pPr>
              <a:r>
                <a:rPr b="1" lang="en-GB" sz="1500">
                  <a:solidFill>
                    <a:srgbClr val="536142"/>
                  </a:solidFill>
                  <a:latin typeface="Gill Sans"/>
                  <a:ea typeface="Gill Sans"/>
                  <a:cs typeface="Gill Sans"/>
                  <a:sym typeface="Gill Sans"/>
                </a:rPr>
                <a:t>6</a:t>
              </a:r>
              <a:r>
                <a:rPr lang="en-GB" sz="11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69" name="Google Shape;369;p43"/>
          <p:cNvGrpSpPr/>
          <p:nvPr/>
        </p:nvGrpSpPr>
        <p:grpSpPr>
          <a:xfrm>
            <a:off x="1787905" y="1165279"/>
            <a:ext cx="6026725" cy="472414"/>
            <a:chOff x="678338" y="2477"/>
            <a:chExt cx="10796713" cy="629885"/>
          </a:xfrm>
        </p:grpSpPr>
        <p:sp>
          <p:nvSpPr>
            <p:cNvPr id="370" name="Google Shape;370;p43"/>
            <p:cNvSpPr/>
            <p:nvPr/>
          </p:nvSpPr>
          <p:spPr>
            <a:xfrm rot="5400000">
              <a:off x="5761752" y="-5080937"/>
              <a:ext cx="629885" cy="1079671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0E5DB">
                <a:alpha val="89803"/>
              </a:srgb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3"/>
            <p:cNvSpPr txBox="1"/>
            <p:nvPr/>
          </p:nvSpPr>
          <p:spPr>
            <a:xfrm>
              <a:off x="678338" y="33225"/>
              <a:ext cx="10765965" cy="568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-127000" lvl="1" marL="127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 Statistical summary : Statistical description on the final dataset.</a:t>
              </a:r>
              <a:endParaRPr sz="1100"/>
            </a:p>
          </p:txBody>
        </p:sp>
      </p:grpSp>
      <p:pic>
        <p:nvPicPr>
          <p:cNvPr id="372" name="Google Shape;37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037" y="2009653"/>
            <a:ext cx="7436644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3"/>
          <p:cNvSpPr/>
          <p:nvPr/>
        </p:nvSpPr>
        <p:spPr>
          <a:xfrm>
            <a:off x="1898745" y="2651077"/>
            <a:ext cx="777922" cy="209834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5196386" y="2647665"/>
            <a:ext cx="777922" cy="209834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5" name="Google Shape;375;p43"/>
          <p:cNvSpPr/>
          <p:nvPr/>
        </p:nvSpPr>
        <p:spPr>
          <a:xfrm>
            <a:off x="5196386" y="4129572"/>
            <a:ext cx="777922" cy="209834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6" name="Google Shape;376;p43"/>
          <p:cNvSpPr/>
          <p:nvPr/>
        </p:nvSpPr>
        <p:spPr>
          <a:xfrm>
            <a:off x="6382301" y="4170265"/>
            <a:ext cx="777922" cy="209834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Google Shape;377;p43"/>
          <p:cNvSpPr/>
          <p:nvPr/>
        </p:nvSpPr>
        <p:spPr>
          <a:xfrm>
            <a:off x="1787857" y="4129572"/>
            <a:ext cx="888810" cy="209834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9/11/2021</a:t>
            </a:r>
            <a:endParaRPr sz="1100"/>
          </a:p>
        </p:txBody>
      </p:sp>
      <p:sp>
        <p:nvSpPr>
          <p:cNvPr id="384" name="Google Shape;384;p44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385" name="Google Shape;385;p44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238565" y="1372839"/>
            <a:ext cx="8559442" cy="1502936"/>
            <a:chOff x="1507" y="2876398"/>
            <a:chExt cx="11412589" cy="2003914"/>
          </a:xfrm>
        </p:grpSpPr>
        <p:sp>
          <p:nvSpPr>
            <p:cNvPr id="387" name="Google Shape;387;p44"/>
            <p:cNvSpPr/>
            <p:nvPr/>
          </p:nvSpPr>
          <p:spPr>
            <a:xfrm>
              <a:off x="1507" y="2876398"/>
              <a:ext cx="1894500" cy="1013400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4"/>
            <p:cNvSpPr txBox="1"/>
            <p:nvPr/>
          </p:nvSpPr>
          <p:spPr>
            <a:xfrm>
              <a:off x="1507" y="2876398"/>
              <a:ext cx="18945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425" lIns="96000" spcFirstLastPara="1" rIns="96000" wrap="square" tIns="96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Loading Data</a:t>
              </a:r>
              <a:endParaRPr sz="1100"/>
            </a:p>
          </p:txBody>
        </p:sp>
        <p:sp>
          <p:nvSpPr>
            <p:cNvPr id="389" name="Google Shape;389;p44"/>
            <p:cNvSpPr/>
            <p:nvPr/>
          </p:nvSpPr>
          <p:spPr>
            <a:xfrm>
              <a:off x="389544" y="3551912"/>
              <a:ext cx="1894500" cy="13284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4"/>
            <p:cNvSpPr txBox="1"/>
            <p:nvPr/>
          </p:nvSpPr>
          <p:spPr>
            <a:xfrm>
              <a:off x="428452" y="3590820"/>
              <a:ext cx="1816800" cy="12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California Fire Incidents</a:t>
              </a:r>
              <a:endParaRPr sz="1100"/>
            </a:p>
            <a:p>
              <a:pPr indent="-1270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California Fire Perimeters</a:t>
              </a:r>
              <a:endParaRPr sz="1100"/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2183245" y="2978313"/>
              <a:ext cx="609000" cy="4716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FD6C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4"/>
            <p:cNvSpPr txBox="1"/>
            <p:nvPr/>
          </p:nvSpPr>
          <p:spPr>
            <a:xfrm>
              <a:off x="2183245" y="3072650"/>
              <a:ext cx="4674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3" name="Google Shape;393;p44"/>
            <p:cNvSpPr/>
            <p:nvPr/>
          </p:nvSpPr>
          <p:spPr>
            <a:xfrm>
              <a:off x="3044858" y="2876398"/>
              <a:ext cx="1894500" cy="1013400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4"/>
            <p:cNvSpPr txBox="1"/>
            <p:nvPr/>
          </p:nvSpPr>
          <p:spPr>
            <a:xfrm>
              <a:off x="3044858" y="2876398"/>
              <a:ext cx="18945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425" lIns="96000" spcFirstLastPara="1" rIns="96000" wrap="square" tIns="96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Cleaning Data</a:t>
              </a:r>
              <a:endParaRPr sz="1100"/>
            </a:p>
          </p:txBody>
        </p:sp>
        <p:sp>
          <p:nvSpPr>
            <p:cNvPr id="395" name="Google Shape;395;p44"/>
            <p:cNvSpPr/>
            <p:nvPr/>
          </p:nvSpPr>
          <p:spPr>
            <a:xfrm>
              <a:off x="3432895" y="3551912"/>
              <a:ext cx="1894500" cy="13284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4"/>
            <p:cNvSpPr txBox="1"/>
            <p:nvPr/>
          </p:nvSpPr>
          <p:spPr>
            <a:xfrm>
              <a:off x="3471803" y="3590820"/>
              <a:ext cx="1816800" cy="12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Python</a:t>
              </a:r>
              <a:endParaRPr sz="1100"/>
            </a:p>
            <a:p>
              <a:pPr indent="-1270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Pandas</a:t>
              </a:r>
              <a:endParaRPr sz="1100"/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5226595" y="2978313"/>
              <a:ext cx="609000" cy="4716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FD6C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4"/>
            <p:cNvSpPr txBox="1"/>
            <p:nvPr/>
          </p:nvSpPr>
          <p:spPr>
            <a:xfrm>
              <a:off x="5226595" y="3072650"/>
              <a:ext cx="4674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6088208" y="2876398"/>
              <a:ext cx="1894500" cy="1013400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4"/>
            <p:cNvSpPr txBox="1"/>
            <p:nvPr/>
          </p:nvSpPr>
          <p:spPr>
            <a:xfrm>
              <a:off x="6088208" y="2876398"/>
              <a:ext cx="18945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425" lIns="96000" spcFirstLastPara="1" rIns="96000" wrap="square" tIns="96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Storing Data</a:t>
              </a:r>
              <a:endParaRPr sz="1100"/>
            </a:p>
          </p:txBody>
        </p:sp>
        <p:sp>
          <p:nvSpPr>
            <p:cNvPr id="401" name="Google Shape;401;p44"/>
            <p:cNvSpPr/>
            <p:nvPr/>
          </p:nvSpPr>
          <p:spPr>
            <a:xfrm>
              <a:off x="6476245" y="3551912"/>
              <a:ext cx="1894500" cy="13284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4"/>
            <p:cNvSpPr txBox="1"/>
            <p:nvPr/>
          </p:nvSpPr>
          <p:spPr>
            <a:xfrm>
              <a:off x="6515153" y="3590820"/>
              <a:ext cx="1816800" cy="12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PostgreSQL</a:t>
              </a:r>
              <a:endParaRPr sz="1100"/>
            </a:p>
            <a:p>
              <a:pPr indent="-38100" lvl="2" marL="254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3" name="Google Shape;403;p44"/>
            <p:cNvSpPr/>
            <p:nvPr/>
          </p:nvSpPr>
          <p:spPr>
            <a:xfrm>
              <a:off x="8269946" y="2978313"/>
              <a:ext cx="609000" cy="4716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FD6C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4"/>
            <p:cNvSpPr txBox="1"/>
            <p:nvPr/>
          </p:nvSpPr>
          <p:spPr>
            <a:xfrm>
              <a:off x="8269946" y="3072650"/>
              <a:ext cx="4674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5" name="Google Shape;405;p44"/>
            <p:cNvSpPr/>
            <p:nvPr/>
          </p:nvSpPr>
          <p:spPr>
            <a:xfrm>
              <a:off x="9131559" y="2876398"/>
              <a:ext cx="1894500" cy="1013400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4"/>
            <p:cNvSpPr txBox="1"/>
            <p:nvPr/>
          </p:nvSpPr>
          <p:spPr>
            <a:xfrm>
              <a:off x="9131553" y="2876413"/>
              <a:ext cx="2282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425" lIns="96000" spcFirstLastPara="1" rIns="96000" wrap="square" tIns="96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Machine Learning Modeling</a:t>
              </a:r>
              <a:endParaRPr sz="1100"/>
            </a:p>
          </p:txBody>
        </p:sp>
        <p:sp>
          <p:nvSpPr>
            <p:cNvPr id="407" name="Google Shape;407;p44"/>
            <p:cNvSpPr/>
            <p:nvPr/>
          </p:nvSpPr>
          <p:spPr>
            <a:xfrm>
              <a:off x="9519596" y="3551912"/>
              <a:ext cx="1894500" cy="13284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4"/>
            <p:cNvSpPr txBox="1"/>
            <p:nvPr/>
          </p:nvSpPr>
          <p:spPr>
            <a:xfrm>
              <a:off x="9558504" y="3590820"/>
              <a:ext cx="1816800" cy="12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Logistic Regression</a:t>
              </a:r>
              <a:endParaRPr sz="1100"/>
            </a:p>
          </p:txBody>
        </p:sp>
      </p:grpSp>
      <p:grpSp>
        <p:nvGrpSpPr>
          <p:cNvPr id="409" name="Google Shape;409;p44"/>
          <p:cNvGrpSpPr/>
          <p:nvPr/>
        </p:nvGrpSpPr>
        <p:grpSpPr>
          <a:xfrm>
            <a:off x="3350253" y="2705057"/>
            <a:ext cx="4272247" cy="2208979"/>
            <a:chOff x="814022" y="664960"/>
            <a:chExt cx="5696330" cy="2945305"/>
          </a:xfrm>
        </p:grpSpPr>
        <p:sp>
          <p:nvSpPr>
            <p:cNvPr id="410" name="Google Shape;410;p44"/>
            <p:cNvSpPr/>
            <p:nvPr/>
          </p:nvSpPr>
          <p:spPr>
            <a:xfrm>
              <a:off x="814022" y="1057565"/>
              <a:ext cx="2466900" cy="2552700"/>
            </a:xfrm>
            <a:custGeom>
              <a:rect b="b" l="l" r="r" t="t"/>
              <a:pathLst>
                <a:path extrusionOk="0" h="120000" w="120000">
                  <a:moveTo>
                    <a:pt x="85177" y="18789"/>
                  </a:moveTo>
                  <a:lnTo>
                    <a:pt x="94673" y="11411"/>
                  </a:lnTo>
                  <a:lnTo>
                    <a:pt x="102188" y="17770"/>
                  </a:lnTo>
                  <a:lnTo>
                    <a:pt x="95875" y="27841"/>
                  </a:lnTo>
                  <a:lnTo>
                    <a:pt x="95875" y="27841"/>
                  </a:lnTo>
                  <a:cubicBezTo>
                    <a:pt x="100207" y="32756"/>
                    <a:pt x="103501" y="38509"/>
                    <a:pt x="105555" y="44750"/>
                  </a:cubicBezTo>
                  <a:lnTo>
                    <a:pt x="117740" y="44834"/>
                  </a:lnTo>
                  <a:lnTo>
                    <a:pt x="119460" y="54671"/>
                  </a:lnTo>
                  <a:lnTo>
                    <a:pt x="107980" y="58619"/>
                  </a:lnTo>
                  <a:cubicBezTo>
                    <a:pt x="108167" y="65192"/>
                    <a:pt x="107023" y="71734"/>
                    <a:pt x="104618" y="77846"/>
                  </a:cubicBezTo>
                  <a:lnTo>
                    <a:pt x="114094" y="85249"/>
                  </a:lnTo>
                  <a:lnTo>
                    <a:pt x="109160" y="93868"/>
                  </a:lnTo>
                  <a:lnTo>
                    <a:pt x="97636" y="90042"/>
                  </a:lnTo>
                  <a:cubicBezTo>
                    <a:pt x="93588" y="95198"/>
                    <a:pt x="88542" y="99468"/>
                    <a:pt x="82804" y="102592"/>
                  </a:cubicBezTo>
                  <a:lnTo>
                    <a:pt x="85087" y="114159"/>
                  </a:lnTo>
                  <a:lnTo>
                    <a:pt x="75919" y="117524"/>
                  </a:lnTo>
                  <a:lnTo>
                    <a:pt x="69681" y="107409"/>
                  </a:lnTo>
                  <a:cubicBezTo>
                    <a:pt x="63294" y="108735"/>
                    <a:pt x="56706" y="108735"/>
                    <a:pt x="50319" y="107409"/>
                  </a:cubicBezTo>
                  <a:lnTo>
                    <a:pt x="44081" y="117524"/>
                  </a:lnTo>
                  <a:lnTo>
                    <a:pt x="34913" y="114159"/>
                  </a:lnTo>
                  <a:lnTo>
                    <a:pt x="37196" y="102592"/>
                  </a:lnTo>
                  <a:lnTo>
                    <a:pt x="37196" y="102592"/>
                  </a:lnTo>
                  <a:cubicBezTo>
                    <a:pt x="31458" y="99468"/>
                    <a:pt x="26412" y="95198"/>
                    <a:pt x="22364" y="90042"/>
                  </a:cubicBezTo>
                  <a:lnTo>
                    <a:pt x="10840" y="93868"/>
                  </a:lnTo>
                  <a:lnTo>
                    <a:pt x="5906" y="85249"/>
                  </a:lnTo>
                  <a:lnTo>
                    <a:pt x="15382" y="77846"/>
                  </a:lnTo>
                  <a:cubicBezTo>
                    <a:pt x="12977" y="71734"/>
                    <a:pt x="11833" y="65192"/>
                    <a:pt x="12020" y="58619"/>
                  </a:cubicBezTo>
                  <a:lnTo>
                    <a:pt x="540" y="54671"/>
                  </a:lnTo>
                  <a:lnTo>
                    <a:pt x="2260" y="44834"/>
                  </a:lnTo>
                  <a:lnTo>
                    <a:pt x="14445" y="44750"/>
                  </a:lnTo>
                  <a:lnTo>
                    <a:pt x="14445" y="44750"/>
                  </a:lnTo>
                  <a:cubicBezTo>
                    <a:pt x="16499" y="38509"/>
                    <a:pt x="19793" y="32756"/>
                    <a:pt x="24125" y="27841"/>
                  </a:cubicBezTo>
                  <a:lnTo>
                    <a:pt x="17812" y="17770"/>
                  </a:lnTo>
                  <a:lnTo>
                    <a:pt x="25327" y="11411"/>
                  </a:lnTo>
                  <a:lnTo>
                    <a:pt x="34823" y="18789"/>
                  </a:lnTo>
                  <a:lnTo>
                    <a:pt x="34823" y="18789"/>
                  </a:lnTo>
                  <a:cubicBezTo>
                    <a:pt x="40375" y="15340"/>
                    <a:pt x="46566" y="13068"/>
                    <a:pt x="53017" y="12112"/>
                  </a:cubicBezTo>
                  <a:lnTo>
                    <a:pt x="55133" y="515"/>
                  </a:lnTo>
                  <a:lnTo>
                    <a:pt x="64867" y="515"/>
                  </a:lnTo>
                  <a:lnTo>
                    <a:pt x="66983" y="12112"/>
                  </a:lnTo>
                  <a:lnTo>
                    <a:pt x="66983" y="12112"/>
                  </a:lnTo>
                  <a:cubicBezTo>
                    <a:pt x="73434" y="13068"/>
                    <a:pt x="79625" y="15340"/>
                    <a:pt x="85177" y="18789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222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4"/>
            <p:cNvSpPr txBox="1"/>
            <p:nvPr/>
          </p:nvSpPr>
          <p:spPr>
            <a:xfrm>
              <a:off x="1309962" y="1649842"/>
              <a:ext cx="14748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Dashboard</a:t>
              </a:r>
              <a:endParaRPr sz="1100"/>
            </a:p>
          </p:txBody>
        </p:sp>
        <p:sp>
          <p:nvSpPr>
            <p:cNvPr id="412" name="Google Shape;412;p44"/>
            <p:cNvSpPr/>
            <p:nvPr/>
          </p:nvSpPr>
          <p:spPr>
            <a:xfrm rot="4269765">
              <a:off x="3966014" y="992939"/>
              <a:ext cx="2269876" cy="2203940"/>
            </a:xfrm>
            <a:custGeom>
              <a:rect b="b" l="l" r="r" t="t"/>
              <a:pathLst>
                <a:path extrusionOk="0" h="120000" w="120000">
                  <a:moveTo>
                    <a:pt x="45111" y="5906"/>
                  </a:moveTo>
                  <a:lnTo>
                    <a:pt x="45111" y="5906"/>
                  </a:lnTo>
                  <a:cubicBezTo>
                    <a:pt x="71152" y="-1233"/>
                    <a:pt x="98600" y="11119"/>
                    <a:pt x="110480" y="35322"/>
                  </a:cubicBezTo>
                  <a:cubicBezTo>
                    <a:pt x="122360" y="59525"/>
                    <a:pt x="115315" y="88739"/>
                    <a:pt x="93701" y="104897"/>
                  </a:cubicBezTo>
                  <a:lnTo>
                    <a:pt x="95749" y="108175"/>
                  </a:lnTo>
                  <a:lnTo>
                    <a:pt x="88207" y="105138"/>
                  </a:lnTo>
                  <a:lnTo>
                    <a:pt x="88572" y="96690"/>
                  </a:lnTo>
                  <a:lnTo>
                    <a:pt x="90620" y="99967"/>
                  </a:lnTo>
                  <a:cubicBezTo>
                    <a:pt x="109861" y="85390"/>
                    <a:pt x="116015" y="59298"/>
                    <a:pt x="105296" y="37735"/>
                  </a:cubicBezTo>
                  <a:cubicBezTo>
                    <a:pt x="94577" y="16172"/>
                    <a:pt x="69993" y="5189"/>
                    <a:pt x="46662" y="11538"/>
                  </a:cubicBezTo>
                  <a:close/>
                </a:path>
              </a:pathLst>
            </a:custGeom>
            <a:solidFill>
              <a:srgbClr val="F2A34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44"/>
          <p:cNvSpPr/>
          <p:nvPr/>
        </p:nvSpPr>
        <p:spPr>
          <a:xfrm>
            <a:off x="1184275" y="441325"/>
            <a:ext cx="6603900" cy="51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DATA ANALYSIS FLOW DIAGRAM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9/19/2021</a:t>
            </a:r>
            <a:endParaRPr sz="1100"/>
          </a:p>
        </p:txBody>
      </p:sp>
      <p:sp>
        <p:nvSpPr>
          <p:cNvPr id="419" name="Google Shape;419;p4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420" name="Google Shape;420;p45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421" name="Google Shape;421;p45"/>
          <p:cNvSpPr/>
          <p:nvPr/>
        </p:nvSpPr>
        <p:spPr>
          <a:xfrm>
            <a:off x="1184275" y="441325"/>
            <a:ext cx="6604000" cy="511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cap="non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DATA ANALYSIS</a:t>
            </a:r>
            <a:endParaRPr sz="1100"/>
          </a:p>
        </p:txBody>
      </p:sp>
      <p:pic>
        <p:nvPicPr>
          <p:cNvPr id="422" name="Google Shape;4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266" y="1342588"/>
            <a:ext cx="3104821" cy="253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1573" y="1342588"/>
            <a:ext cx="3148665" cy="253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