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lvl1pPr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1pPr>
    <a:lvl2pPr indent="228600"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2pPr>
    <a:lvl3pPr indent="457200"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3pPr>
    <a:lvl4pPr indent="685800"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4pPr>
    <a:lvl5pPr indent="914400"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5pPr>
    <a:lvl6pPr indent="1143000"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6pPr>
    <a:lvl7pPr indent="1371600"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7pPr>
    <a:lvl8pPr indent="1600200"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8pPr>
    <a:lvl9pPr indent="1828800"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 b="def" i="def"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 b="def" i="def"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 b="def" i="def"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rgbClr val="1A8F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 b="def" i="def"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0331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 b="def" i="def"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 b="def" i="def"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762000" y="2463800"/>
            <a:ext cx="11480800" cy="2540000"/>
          </a:xfrm>
          <a:prstGeom prst="rect">
            <a:avLst/>
          </a:prstGeom>
        </p:spPr>
        <p:txBody>
          <a:bodyPr anchor="b"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762000" y="5156200"/>
            <a:ext cx="11480800" cy="8636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One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Two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Three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Four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762000" y="6883400"/>
            <a:ext cx="11480800" cy="1079500"/>
          </a:xfrm>
          <a:prstGeom prst="rect">
            <a:avLst/>
          </a:prstGeom>
        </p:spPr>
        <p:txBody>
          <a:bodyPr anchor="b"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762000" y="8128000"/>
            <a:ext cx="11480800" cy="914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One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Two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Three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Four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762000" y="3517900"/>
            <a:ext cx="11480800" cy="2717800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762000" y="419100"/>
            <a:ext cx="5384800" cy="4597400"/>
          </a:xfrm>
          <a:prstGeom prst="rect">
            <a:avLst/>
          </a:prstGeom>
        </p:spPr>
        <p:txBody>
          <a:bodyPr anchor="b"/>
          <a:lstStyle>
            <a:lvl1pPr>
              <a:defRPr sz="5200"/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52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762000" y="5245100"/>
            <a:ext cx="5384800" cy="3810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One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Two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Three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Four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One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Two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Three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Four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762000" y="2374900"/>
            <a:ext cx="5384800" cy="68072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>
                <a:srgbClr val="EBEBEB"/>
              </a:buClr>
              <a:defRPr sz="2800"/>
            </a:lvl1pPr>
            <a:lvl2pPr marL="685800" indent="-342900">
              <a:spcBef>
                <a:spcPts val="3200"/>
              </a:spcBef>
              <a:buClr>
                <a:srgbClr val="EBEBEB"/>
              </a:buClr>
              <a:defRPr sz="2800"/>
            </a:lvl2pPr>
            <a:lvl3pPr marL="1028700" indent="-342900">
              <a:spcBef>
                <a:spcPts val="3200"/>
              </a:spcBef>
              <a:buClr>
                <a:srgbClr val="EBEBEB"/>
              </a:buClr>
              <a:defRPr sz="2800"/>
            </a:lvl3pPr>
            <a:lvl4pPr marL="1371600" indent="-342900">
              <a:spcBef>
                <a:spcPts val="3200"/>
              </a:spcBef>
              <a:buClr>
                <a:srgbClr val="EBEBEB"/>
              </a:buClr>
              <a:defRPr sz="2800"/>
            </a:lvl4pPr>
            <a:lvl5pPr marL="1714500" indent="-342900">
              <a:spcBef>
                <a:spcPts val="3200"/>
              </a:spcBef>
              <a:buClr>
                <a:srgbClr val="EBEBEB"/>
              </a:buClr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One</a:t>
            </a:r>
            <a:endParaRPr sz="2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Two</a:t>
            </a:r>
            <a:endParaRPr sz="2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Three</a:t>
            </a:r>
            <a:endParaRPr sz="2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Four</a:t>
            </a:r>
            <a:endParaRPr sz="2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762000" y="965200"/>
            <a:ext cx="11480800" cy="7823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One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Two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Three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Four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762000" y="203200"/>
            <a:ext cx="11480800" cy="214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762000" y="2413000"/>
            <a:ext cx="11480800" cy="636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One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Two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Three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Four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1pPr>
      <a:lvl2pPr indent="228600"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2pPr>
      <a:lvl3pPr indent="457200"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3pPr>
      <a:lvl4pPr indent="685800"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4pPr>
      <a:lvl5pPr indent="914400"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5pPr>
      <a:lvl6pPr indent="1143000"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6pPr>
      <a:lvl7pPr indent="1371600"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7pPr>
      <a:lvl8pPr indent="1600200"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8pPr>
      <a:lvl9pPr indent="1828800"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9pPr>
    </p:titleStyle>
    <p:bodyStyle>
      <a:lvl1pPr marL="4064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1pPr>
      <a:lvl2pPr marL="8128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2pPr>
      <a:lvl3pPr marL="12192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3pPr>
      <a:lvl4pPr marL="16256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4pPr>
      <a:lvl5pPr marL="20320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5pPr>
      <a:lvl6pPr marL="24384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6pPr>
      <a:lvl7pPr marL="28448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7pPr>
      <a:lvl8pPr marL="32512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8pPr>
      <a:lvl9pPr marL="36576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hyperlink" Target="http://github.com/zbelateche/mafia_gamee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6305500" y="3594100"/>
            <a:ext cx="393800" cy="2794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effectLst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33" name="mafia 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5758" y="375807"/>
            <a:ext cx="12537361" cy="6457627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Shape 34"/>
          <p:cNvSpPr/>
          <p:nvPr/>
        </p:nvSpPr>
        <p:spPr>
          <a:xfrm>
            <a:off x="2244016" y="6887633"/>
            <a:ext cx="8516768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9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  <a:latin typeface="PT Serif"/>
                <a:ea typeface="PT Serif"/>
                <a:cs typeface="PT Serif"/>
                <a:sym typeface="PT Serif"/>
              </a:rPr>
              <a:t>Download at:</a:t>
            </a:r>
            <a:endParaRPr sz="39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  <a:latin typeface="PT Serif"/>
              <a:ea typeface="PT Serif"/>
              <a:cs typeface="PT Serif"/>
              <a:sym typeface="PT Serif"/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9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  <a:latin typeface="PT Serif"/>
                <a:ea typeface="PT Serif"/>
                <a:cs typeface="PT Serif"/>
                <a:sym typeface="PT Serif"/>
              </a:rPr>
              <a:t> </a:t>
            </a:r>
            <a:r>
              <a:rPr sz="3900" u="sng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  <a:latin typeface="PT Serif"/>
                <a:ea typeface="PT Serif"/>
                <a:cs typeface="PT Serif"/>
                <a:sym typeface="PT Serif"/>
                <a:hlinkClick r:id="rId3" invalidUrl="" action="" tgtFrame="" tooltip="" history="1" highlightClick="0" endSnd="0"/>
              </a:rPr>
              <a:t>github.com/zbelateche/mafia_gamee</a:t>
            </a:r>
            <a:r>
              <a:rPr sz="39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  <a:latin typeface="PT Serif"/>
                <a:ea typeface="PT Serif"/>
                <a:cs typeface="PT Serif"/>
                <a:sym typeface="PT Serif"/>
              </a:rPr>
              <a:t> 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"/>
                            </p:stCondLst>
                            <p:childTnLst>
                              <p:par>
                                <p:cTn id="10" nodeType="afterEffect" presetClass="entr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" grpId="1"/>
      <p:bldP build="whole" bldLvl="1" animBg="1" rev="0" advAuto="0" spid="34" grpId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2600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Let’s write instance variables and a Constructor </a:t>
            </a:r>
          </a:p>
        </p:txBody>
      </p:sp>
      <p:sp>
        <p:nvSpPr>
          <p:cNvPr id="112" name="Shape 112"/>
          <p:cNvSpPr/>
          <p:nvPr>
            <p:ph type="body" idx="1"/>
          </p:nvPr>
        </p:nvSpPr>
        <p:spPr>
          <a:xfrm>
            <a:off x="541866" y="4711700"/>
            <a:ext cx="11480801" cy="6362700"/>
          </a:xfrm>
          <a:prstGeom prst="rect">
            <a:avLst/>
          </a:prstGeom>
        </p:spPr>
        <p:txBody>
          <a:bodyPr/>
          <a:lstStyle/>
          <a:p>
            <a:pPr lvl="0" marL="0" indent="0" defTabSz="514095">
              <a:lnSpc>
                <a:spcPts val="37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2992">
                <a:solidFill>
                  <a:srgbClr val="FF9300"/>
                </a:solidFill>
                <a:effectLst>
                  <a:outerShdw sx="100000" sy="100000" kx="0" ky="0" algn="b" rotWithShape="0" blurRad="44704" dist="22352" dir="5400000">
                    <a:srgbClr val="000000"/>
                  </a:outerShdw>
                </a:effectLst>
              </a:rPr>
              <a:t>private</a:t>
            </a:r>
            <a:r>
              <a:rPr sz="2992">
                <a:solidFill>
                  <a:srgbClr val="EBEBEB"/>
                </a:solidFill>
                <a:effectLst>
                  <a:outerShdw sx="100000" sy="100000" kx="0" ky="0" algn="b" rotWithShape="0" blurRad="44704" dist="22352" dir="5400000">
                    <a:srgbClr val="000000"/>
                  </a:outerShdw>
                </a:effectLst>
              </a:rPr>
              <a:t> </a:t>
            </a:r>
            <a:r>
              <a:rPr sz="2992">
                <a:solidFill>
                  <a:srgbClr val="FFFB00"/>
                </a:solidFill>
                <a:effectLst>
                  <a:outerShdw sx="100000" sy="100000" kx="0" ky="0" algn="b" rotWithShape="0" blurRad="44704" dist="22352" dir="5400000">
                    <a:srgbClr val="000000"/>
                  </a:outerShdw>
                </a:effectLst>
              </a:rPr>
              <a:t>String</a:t>
            </a:r>
            <a:r>
              <a:rPr sz="2992">
                <a:solidFill>
                  <a:srgbClr val="EBEBEB"/>
                </a:solidFill>
                <a:effectLst>
                  <a:outerShdw sx="100000" sy="100000" kx="0" ky="0" algn="b" rotWithShape="0" blurRad="44704" dist="22352" dir="5400000">
                    <a:srgbClr val="000000"/>
                  </a:outerShdw>
                </a:effectLst>
              </a:rPr>
              <a:t> </a:t>
            </a:r>
            <a:r>
              <a:rPr sz="2992">
                <a:solidFill>
                  <a:srgbClr val="FF2600"/>
                </a:solidFill>
                <a:effectLst>
                  <a:outerShdw sx="100000" sy="100000" kx="0" ky="0" algn="b" rotWithShape="0" blurRad="44704" dist="22352" dir="5400000">
                    <a:srgbClr val="000000"/>
                  </a:outerShdw>
                </a:effectLst>
              </a:rPr>
              <a:t>teamName</a:t>
            </a:r>
            <a:r>
              <a:rPr sz="2992">
                <a:solidFill>
                  <a:srgbClr val="EBEBEB"/>
                </a:solidFill>
                <a:effectLst>
                  <a:outerShdw sx="100000" sy="100000" kx="0" ky="0" algn="b" rotWithShape="0" blurRad="44704" dist="22352" dir="5400000">
                    <a:srgbClr val="000000"/>
                  </a:outerShdw>
                </a:effectLst>
              </a:rPr>
              <a:t>;</a:t>
            </a:r>
            <a:endParaRPr sz="2992">
              <a:solidFill>
                <a:srgbClr val="EBEBEB"/>
              </a:solidFill>
              <a:effectLst>
                <a:outerShdw sx="100000" sy="100000" kx="0" ky="0" algn="b" rotWithShape="0" blurRad="44704" dist="22352" dir="5400000">
                  <a:srgbClr val="000000"/>
                </a:outerShdw>
              </a:effectLst>
            </a:endParaRPr>
          </a:p>
          <a:p>
            <a:pPr lvl="0" marL="0" indent="0" defTabSz="514095">
              <a:lnSpc>
                <a:spcPts val="37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2992">
                <a:solidFill>
                  <a:srgbClr val="FF9300"/>
                </a:solidFill>
                <a:effectLst>
                  <a:outerShdw sx="100000" sy="100000" kx="0" ky="0" algn="b" rotWithShape="0" blurRad="44704" dist="22352" dir="5400000">
                    <a:srgbClr val="000000"/>
                  </a:outerShdw>
                </a:effectLst>
              </a:rPr>
              <a:t>private</a:t>
            </a:r>
            <a:r>
              <a:rPr sz="2992">
                <a:solidFill>
                  <a:srgbClr val="EBEBEB"/>
                </a:solidFill>
                <a:effectLst>
                  <a:outerShdw sx="100000" sy="100000" kx="0" ky="0" algn="b" rotWithShape="0" blurRad="44704" dist="22352" dir="5400000">
                    <a:srgbClr val="000000"/>
                  </a:outerShdw>
                </a:effectLst>
              </a:rPr>
              <a:t> </a:t>
            </a:r>
            <a:r>
              <a:rPr sz="2992">
                <a:solidFill>
                  <a:srgbClr val="FFFB00"/>
                </a:solidFill>
                <a:effectLst>
                  <a:outerShdw sx="100000" sy="100000" kx="0" ky="0" algn="b" rotWithShape="0" blurRad="44704" dist="22352" dir="5400000">
                    <a:srgbClr val="000000"/>
                  </a:outerShdw>
                </a:effectLst>
              </a:rPr>
              <a:t>String</a:t>
            </a:r>
            <a:r>
              <a:rPr sz="2992">
                <a:solidFill>
                  <a:srgbClr val="EBEBEB"/>
                </a:solidFill>
                <a:effectLst>
                  <a:outerShdw sx="100000" sy="100000" kx="0" ky="0" algn="b" rotWithShape="0" blurRad="44704" dist="22352" dir="5400000">
                    <a:srgbClr val="000000"/>
                  </a:outerShdw>
                </a:effectLst>
              </a:rPr>
              <a:t> </a:t>
            </a:r>
            <a:r>
              <a:rPr sz="2992">
                <a:solidFill>
                  <a:srgbClr val="FF2600"/>
                </a:solidFill>
                <a:effectLst>
                  <a:outerShdw sx="100000" sy="100000" kx="0" ky="0" algn="b" rotWithShape="0" blurRad="44704" dist="22352" dir="5400000">
                    <a:srgbClr val="000000"/>
                  </a:outerShdw>
                </a:effectLst>
              </a:rPr>
              <a:t>pass</a:t>
            </a:r>
            <a:r>
              <a:rPr sz="2992">
                <a:solidFill>
                  <a:srgbClr val="EBEBEB"/>
                </a:solidFill>
                <a:effectLst>
                  <a:outerShdw sx="100000" sy="100000" kx="0" ky="0" algn="b" rotWithShape="0" blurRad="44704" dist="22352" dir="5400000">
                    <a:srgbClr val="000000"/>
                  </a:outerShdw>
                </a:effectLst>
              </a:rPr>
              <a:t>;</a:t>
            </a:r>
            <a:endParaRPr sz="2992">
              <a:solidFill>
                <a:srgbClr val="EBEBEB"/>
              </a:solidFill>
              <a:effectLst>
                <a:outerShdw sx="100000" sy="100000" kx="0" ky="0" algn="b" rotWithShape="0" blurRad="44704" dist="22352" dir="5400000">
                  <a:srgbClr val="000000"/>
                </a:outerShdw>
              </a:effectLst>
            </a:endParaRPr>
          </a:p>
          <a:p>
            <a:pPr lvl="0" marL="0" indent="0" defTabSz="514095">
              <a:lnSpc>
                <a:spcPts val="37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endParaRPr sz="2992">
              <a:solidFill>
                <a:srgbClr val="EBEBEB"/>
              </a:solidFill>
              <a:effectLst>
                <a:outerShdw sx="100000" sy="100000" kx="0" ky="0" algn="b" rotWithShape="0" blurRad="44704" dist="22352" dir="5400000">
                  <a:srgbClr val="000000"/>
                </a:outerShdw>
              </a:effectLst>
            </a:endParaRPr>
          </a:p>
          <a:p>
            <a:pPr lvl="0" marL="0" indent="0" defTabSz="514095">
              <a:lnSpc>
                <a:spcPts val="49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2992">
                <a:solidFill>
                  <a:srgbClr val="FF9300"/>
                </a:solidFill>
                <a:effectLst>
                  <a:outerShdw sx="100000" sy="100000" kx="0" ky="0" algn="b" rotWithShape="0" blurRad="44704" dist="22352" dir="5400000">
                    <a:srgbClr val="000000"/>
                  </a:outerShdw>
                </a:effectLst>
              </a:rPr>
              <a:t>public</a:t>
            </a:r>
            <a:r>
              <a:rPr sz="2992">
                <a:solidFill>
                  <a:srgbClr val="EBEBEB"/>
                </a:solidFill>
                <a:effectLst>
                  <a:outerShdw sx="100000" sy="100000" kx="0" ky="0" algn="b" rotWithShape="0" blurRad="44704" dist="22352" dir="5400000">
                    <a:srgbClr val="000000"/>
                  </a:outerShdw>
                </a:effectLst>
              </a:rPr>
              <a:t> Game(</a:t>
            </a:r>
            <a:r>
              <a:rPr sz="2992">
                <a:solidFill>
                  <a:srgbClr val="FFFB00"/>
                </a:solidFill>
                <a:effectLst>
                  <a:outerShdw sx="100000" sy="100000" kx="0" ky="0" algn="b" rotWithShape="0" blurRad="44704" dist="22352" dir="5400000">
                    <a:srgbClr val="000000"/>
                  </a:outerShdw>
                </a:effectLst>
              </a:rPr>
              <a:t>String</a:t>
            </a:r>
            <a:r>
              <a:rPr sz="2992">
                <a:solidFill>
                  <a:srgbClr val="EBEBEB"/>
                </a:solidFill>
                <a:effectLst>
                  <a:outerShdw sx="100000" sy="100000" kx="0" ky="0" algn="b" rotWithShape="0" blurRad="44704" dist="22352" dir="5400000">
                    <a:srgbClr val="000000"/>
                  </a:outerShdw>
                </a:effectLst>
              </a:rPr>
              <a:t> </a:t>
            </a:r>
            <a:r>
              <a:rPr sz="2992">
                <a:solidFill>
                  <a:srgbClr val="00F900"/>
                </a:solidFill>
                <a:effectLst>
                  <a:outerShdw sx="100000" sy="100000" kx="0" ky="0" algn="b" rotWithShape="0" blurRad="44704" dist="22352" dir="5400000">
                    <a:srgbClr val="000000"/>
                  </a:outerShdw>
                </a:effectLst>
              </a:rPr>
              <a:t>name</a:t>
            </a:r>
            <a:r>
              <a:rPr sz="2992">
                <a:solidFill>
                  <a:srgbClr val="EBEBEB"/>
                </a:solidFill>
                <a:effectLst>
                  <a:outerShdw sx="100000" sy="100000" kx="0" ky="0" algn="b" rotWithShape="0" blurRad="44704" dist="22352" dir="5400000">
                    <a:srgbClr val="000000"/>
                  </a:outerShdw>
                </a:effectLst>
              </a:rPr>
              <a:t>, </a:t>
            </a:r>
            <a:r>
              <a:rPr sz="2992">
                <a:solidFill>
                  <a:srgbClr val="FFFB00"/>
                </a:solidFill>
                <a:effectLst>
                  <a:outerShdw sx="100000" sy="100000" kx="0" ky="0" algn="b" rotWithShape="0" blurRad="44704" dist="22352" dir="5400000">
                    <a:srgbClr val="000000"/>
                  </a:outerShdw>
                </a:effectLst>
              </a:rPr>
              <a:t>String</a:t>
            </a:r>
            <a:r>
              <a:rPr sz="2992">
                <a:solidFill>
                  <a:srgbClr val="EBEBEB"/>
                </a:solidFill>
                <a:effectLst>
                  <a:outerShdw sx="100000" sy="100000" kx="0" ky="0" algn="b" rotWithShape="0" blurRad="44704" dist="22352" dir="5400000">
                    <a:srgbClr val="000000"/>
                  </a:outerShdw>
                </a:effectLst>
              </a:rPr>
              <a:t> </a:t>
            </a:r>
            <a:r>
              <a:rPr sz="2992">
                <a:solidFill>
                  <a:srgbClr val="00F900"/>
                </a:solidFill>
                <a:effectLst>
                  <a:outerShdw sx="100000" sy="100000" kx="0" ky="0" algn="b" rotWithShape="0" blurRad="44704" dist="22352" dir="5400000">
                    <a:srgbClr val="000000"/>
                  </a:outerShdw>
                </a:effectLst>
              </a:rPr>
              <a:t>password</a:t>
            </a:r>
            <a:r>
              <a:rPr sz="2992">
                <a:solidFill>
                  <a:srgbClr val="EBEBEB"/>
                </a:solidFill>
                <a:effectLst>
                  <a:outerShdw sx="100000" sy="100000" kx="0" ky="0" algn="b" rotWithShape="0" blurRad="44704" dist="22352" dir="5400000">
                    <a:srgbClr val="000000"/>
                  </a:outerShdw>
                </a:effectLst>
              </a:rPr>
              <a:t>)</a:t>
            </a:r>
            <a:endParaRPr sz="2992">
              <a:solidFill>
                <a:srgbClr val="EBEBEB"/>
              </a:solidFill>
              <a:effectLst>
                <a:outerShdw sx="100000" sy="100000" kx="0" ky="0" algn="b" rotWithShape="0" blurRad="44704" dist="22352" dir="5400000">
                  <a:srgbClr val="000000"/>
                </a:outerShdw>
              </a:effectLst>
            </a:endParaRPr>
          </a:p>
          <a:p>
            <a:pPr lvl="0" marL="0" indent="0" defTabSz="514095">
              <a:lnSpc>
                <a:spcPts val="49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2992">
                <a:solidFill>
                  <a:srgbClr val="EBEBEB"/>
                </a:solidFill>
                <a:effectLst>
                  <a:outerShdw sx="100000" sy="100000" kx="0" ky="0" algn="b" rotWithShape="0" blurRad="44704" dist="22352" dir="5400000">
                    <a:srgbClr val="000000"/>
                  </a:outerShdw>
                </a:effectLst>
              </a:rPr>
              <a:t>{</a:t>
            </a:r>
            <a:endParaRPr sz="2992">
              <a:solidFill>
                <a:srgbClr val="EBEBEB"/>
              </a:solidFill>
              <a:effectLst>
                <a:outerShdw sx="100000" sy="100000" kx="0" ky="0" algn="b" rotWithShape="0" blurRad="44704" dist="22352" dir="5400000">
                  <a:srgbClr val="000000"/>
                </a:outerShdw>
              </a:effectLst>
            </a:endParaRPr>
          </a:p>
          <a:p>
            <a:pPr lvl="3" marL="0" indent="603504" defTabSz="514095">
              <a:lnSpc>
                <a:spcPts val="49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2992">
                <a:solidFill>
                  <a:srgbClr val="FF2600"/>
                </a:solidFill>
                <a:effectLst>
                  <a:outerShdw sx="100000" sy="100000" kx="0" ky="0" algn="b" rotWithShape="0" blurRad="44704" dist="22352" dir="5400000">
                    <a:srgbClr val="000000"/>
                  </a:outerShdw>
                </a:effectLst>
              </a:rPr>
              <a:t>teamName</a:t>
            </a:r>
            <a:r>
              <a:rPr sz="2992">
                <a:solidFill>
                  <a:srgbClr val="EBEBEB"/>
                </a:solidFill>
                <a:effectLst>
                  <a:outerShdw sx="100000" sy="100000" kx="0" ky="0" algn="b" rotWithShape="0" blurRad="44704" dist="22352" dir="5400000">
                    <a:srgbClr val="000000"/>
                  </a:outerShdw>
                </a:effectLst>
              </a:rPr>
              <a:t> = </a:t>
            </a:r>
            <a:r>
              <a:rPr sz="2992">
                <a:solidFill>
                  <a:srgbClr val="00F900"/>
                </a:solidFill>
                <a:effectLst>
                  <a:outerShdw sx="100000" sy="100000" kx="0" ky="0" algn="b" rotWithShape="0" blurRad="44704" dist="22352" dir="5400000">
                    <a:srgbClr val="000000"/>
                  </a:outerShdw>
                </a:effectLst>
              </a:rPr>
              <a:t>name</a:t>
            </a:r>
            <a:r>
              <a:rPr sz="2992">
                <a:solidFill>
                  <a:srgbClr val="EBEBEB"/>
                </a:solidFill>
                <a:effectLst>
                  <a:outerShdw sx="100000" sy="100000" kx="0" ky="0" algn="b" rotWithShape="0" blurRad="44704" dist="22352" dir="5400000">
                    <a:srgbClr val="000000"/>
                  </a:outerShdw>
                </a:effectLst>
              </a:rPr>
              <a:t>;</a:t>
            </a:r>
            <a:endParaRPr sz="2992">
              <a:solidFill>
                <a:srgbClr val="EBEBEB"/>
              </a:solidFill>
              <a:effectLst>
                <a:outerShdw sx="100000" sy="100000" kx="0" ky="0" algn="b" rotWithShape="0" blurRad="44704" dist="22352" dir="5400000">
                  <a:srgbClr val="000000"/>
                </a:outerShdw>
              </a:effectLst>
            </a:endParaRPr>
          </a:p>
          <a:p>
            <a:pPr lvl="3" marL="0" indent="603504" defTabSz="514095">
              <a:lnSpc>
                <a:spcPts val="49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2992">
                <a:solidFill>
                  <a:srgbClr val="FF2600"/>
                </a:solidFill>
                <a:effectLst>
                  <a:outerShdw sx="100000" sy="100000" kx="0" ky="0" algn="b" rotWithShape="0" blurRad="44704" dist="22352" dir="5400000">
                    <a:srgbClr val="000000"/>
                  </a:outerShdw>
                </a:effectLst>
              </a:rPr>
              <a:t>pass </a:t>
            </a:r>
            <a:r>
              <a:rPr sz="2992">
                <a:solidFill>
                  <a:srgbClr val="EBEBEB"/>
                </a:solidFill>
                <a:effectLst>
                  <a:outerShdw sx="100000" sy="100000" kx="0" ky="0" algn="b" rotWithShape="0" blurRad="44704" dist="22352" dir="5400000">
                    <a:srgbClr val="000000"/>
                  </a:outerShdw>
                </a:effectLst>
              </a:rPr>
              <a:t>= </a:t>
            </a:r>
            <a:r>
              <a:rPr sz="2992">
                <a:solidFill>
                  <a:srgbClr val="00F900"/>
                </a:solidFill>
                <a:effectLst>
                  <a:outerShdw sx="100000" sy="100000" kx="0" ky="0" algn="b" rotWithShape="0" blurRad="44704" dist="22352" dir="5400000">
                    <a:srgbClr val="000000"/>
                  </a:outerShdw>
                </a:effectLst>
              </a:rPr>
              <a:t>password</a:t>
            </a:r>
            <a:r>
              <a:rPr sz="2992">
                <a:solidFill>
                  <a:srgbClr val="EBEBEB"/>
                </a:solidFill>
                <a:effectLst>
                  <a:outerShdw sx="100000" sy="100000" kx="0" ky="0" algn="b" rotWithShape="0" blurRad="44704" dist="22352" dir="5400000">
                    <a:srgbClr val="000000"/>
                  </a:outerShdw>
                </a:effectLst>
              </a:rPr>
              <a:t>;</a:t>
            </a:r>
            <a:endParaRPr sz="2992">
              <a:solidFill>
                <a:srgbClr val="EBEBEB"/>
              </a:solidFill>
              <a:effectLst>
                <a:outerShdw sx="100000" sy="100000" kx="0" ky="0" algn="b" rotWithShape="0" blurRad="44704" dist="22352" dir="5400000">
                  <a:srgbClr val="000000"/>
                </a:outerShdw>
              </a:effectLst>
            </a:endParaRPr>
          </a:p>
          <a:p>
            <a:pPr lvl="0" marL="0" indent="0" defTabSz="514095">
              <a:lnSpc>
                <a:spcPts val="49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2992">
                <a:solidFill>
                  <a:srgbClr val="EBEBEB"/>
                </a:solidFill>
                <a:effectLst>
                  <a:outerShdw sx="100000" sy="100000" kx="0" ky="0" algn="b" rotWithShape="0" blurRad="44704" dist="22352" dir="5400000">
                    <a:srgbClr val="000000"/>
                  </a:outerShdw>
                </a:effectLst>
              </a:rPr>
              <a:t>}</a:t>
            </a:r>
            <a:endParaRPr sz="2992">
              <a:solidFill>
                <a:srgbClr val="EBEBEB"/>
              </a:solidFill>
              <a:effectLst>
                <a:outerShdw sx="100000" sy="100000" kx="0" ky="0" algn="b" rotWithShape="0" blurRad="44704" dist="22352" dir="5400000">
                  <a:srgbClr val="000000"/>
                </a:outerShdw>
              </a:effectLst>
            </a:endParaRPr>
          </a:p>
          <a:p>
            <a:pPr lvl="3" marL="0" indent="603504" defTabSz="514095">
              <a:lnSpc>
                <a:spcPts val="49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endParaRPr sz="2992">
              <a:solidFill>
                <a:srgbClr val="EBEBEB"/>
              </a:solidFill>
              <a:effectLst>
                <a:outerShdw sx="100000" sy="100000" kx="0" ky="0" algn="b" rotWithShape="0" blurRad="44704" dist="22352" dir="5400000">
                  <a:srgbClr val="000000"/>
                </a:outerShdw>
              </a:effectLst>
            </a:endParaRPr>
          </a:p>
          <a:p>
            <a:pPr lvl="0" marL="0" indent="0" defTabSz="514095">
              <a:lnSpc>
                <a:spcPts val="49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endParaRPr sz="2992">
              <a:solidFill>
                <a:srgbClr val="EBEBEB"/>
              </a:solidFill>
              <a:effectLst>
                <a:outerShdw sx="100000" sy="100000" kx="0" ky="0" algn="b" rotWithShape="0" blurRad="44704" dist="22352" dir="5400000">
                  <a:srgbClr val="000000"/>
                </a:outerShdw>
              </a:effectLst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317855" y="2331099"/>
            <a:ext cx="4596690" cy="67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Class name = Game</a:t>
            </a:r>
          </a:p>
        </p:txBody>
      </p:sp>
      <p:sp>
        <p:nvSpPr>
          <p:cNvPr id="114" name="Shape 114"/>
          <p:cNvSpPr/>
          <p:nvPr/>
        </p:nvSpPr>
        <p:spPr>
          <a:xfrm>
            <a:off x="237261" y="3005579"/>
            <a:ext cx="12530278" cy="609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2 instance variables- the game’s name &amp; the game’s password</a:t>
            </a:r>
          </a:p>
        </p:txBody>
      </p:sp>
      <p:sp>
        <p:nvSpPr>
          <p:cNvPr id="115" name="Shape 115"/>
          <p:cNvSpPr/>
          <p:nvPr/>
        </p:nvSpPr>
        <p:spPr>
          <a:xfrm>
            <a:off x="98484" y="3713279"/>
            <a:ext cx="11961166" cy="609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constructor that takes 2 parameters - name and password  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1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1491423" y="-239253"/>
            <a:ext cx="10021954" cy="1530417"/>
          </a:xfrm>
          <a:prstGeom prst="rect">
            <a:avLst/>
          </a:prstGeom>
        </p:spPr>
        <p:txBody>
          <a:bodyPr/>
          <a:lstStyle>
            <a:lvl1pPr>
              <a:defRPr sz="5500">
                <a:solidFill>
                  <a:srgbClr val="FF2600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5500">
                <a:solidFill>
                  <a:srgbClr val="FF2600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While Loop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xfrm>
            <a:off x="169333" y="950383"/>
            <a:ext cx="11480801" cy="6362701"/>
          </a:xfrm>
          <a:prstGeom prst="rect">
            <a:avLst/>
          </a:prstGeom>
        </p:spPr>
        <p:txBody>
          <a:bodyPr/>
          <a:lstStyle/>
          <a:p>
            <a:pPr lvl="0" marL="0" indent="0" defTabSz="350520">
              <a:spcBef>
                <a:spcPts val="250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1860">
                <a:solidFill>
                  <a:srgbClr val="00FDFF"/>
                </a:solidFill>
                <a:effectLst>
                  <a:outerShdw sx="100000" sy="100000" kx="0" ky="0" algn="b" rotWithShape="0" blurRad="30480" dist="15240" dir="5400000">
                    <a:srgbClr val="000000"/>
                  </a:outerShdw>
                </a:effectLst>
              </a:rPr>
              <a:t>while(</a:t>
            </a:r>
            <a:r>
              <a:rPr sz="1860">
                <a:solidFill>
                  <a:srgbClr val="FF4797"/>
                </a:solidFill>
                <a:effectLst>
                  <a:outerShdw sx="100000" sy="100000" kx="0" ky="0" algn="b" rotWithShape="0" blurRad="30480" dist="15240" dir="5400000">
                    <a:srgbClr val="000000"/>
                  </a:outerShdw>
                </a:effectLst>
              </a:rPr>
              <a:t>mafia</a:t>
            </a:r>
            <a:r>
              <a:rPr sz="1860">
                <a:solidFill>
                  <a:srgbClr val="EBEBEB"/>
                </a:solidFill>
                <a:effectLst>
                  <a:outerShdw sx="100000" sy="100000" kx="0" ky="0" algn="b" rotWithShape="0" blurRad="30480" dist="15240" dir="5400000">
                    <a:srgbClr val="000000"/>
                  </a:outerShdw>
                </a:effectLst>
              </a:rPr>
              <a:t> &lt; </a:t>
            </a:r>
            <a:r>
              <a:rPr sz="1860">
                <a:solidFill>
                  <a:srgbClr val="FF4797"/>
                </a:solidFill>
                <a:effectLst>
                  <a:outerShdw sx="100000" sy="100000" kx="0" ky="0" algn="b" rotWithShape="0" blurRad="30480" dist="15240" dir="5400000">
                    <a:srgbClr val="000000"/>
                  </a:outerShdw>
                </a:effectLst>
              </a:rPr>
              <a:t>maxMafia</a:t>
            </a:r>
            <a:r>
              <a:rPr sz="1860">
                <a:solidFill>
                  <a:srgbClr val="00FDFF"/>
                </a:solidFill>
                <a:effectLst>
                  <a:outerShdw sx="100000" sy="100000" kx="0" ky="0" algn="b" rotWithShape="0" blurRad="30480" dist="15240" dir="5400000">
                    <a:srgbClr val="000000"/>
                  </a:outerShdw>
                </a:effectLst>
              </a:rPr>
              <a:t>) {</a:t>
            </a:r>
            <a:endParaRPr sz="1860">
              <a:solidFill>
                <a:srgbClr val="EBEBEB"/>
              </a:solidFill>
              <a:effectLst>
                <a:outerShdw sx="100000" sy="100000" kx="0" ky="0" algn="b" rotWithShape="0" blurRad="30480" dist="15240" dir="5400000">
                  <a:srgbClr val="000000"/>
                </a:outerShdw>
              </a:effectLst>
            </a:endParaRPr>
          </a:p>
          <a:p>
            <a:pPr lvl="0" marL="0" indent="0" defTabSz="350520">
              <a:spcBef>
                <a:spcPts val="200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1860">
                <a:solidFill>
                  <a:srgbClr val="EBEBEB"/>
                </a:solidFill>
                <a:effectLst>
                  <a:outerShdw sx="100000" sy="100000" kx="0" ky="0" algn="b" rotWithShape="0" blurRad="30480" dist="15240" dir="5400000">
                    <a:srgbClr val="000000"/>
                  </a:outerShdw>
                </a:effectLst>
              </a:rPr>
              <a:t>              </a:t>
            </a:r>
            <a:r>
              <a:rPr sz="1860">
                <a:solidFill>
                  <a:srgbClr val="FFFB00"/>
                </a:solidFill>
                <a:effectLst>
                  <a:outerShdw sx="100000" sy="100000" kx="0" ky="0" algn="b" rotWithShape="0" blurRad="30480" dist="15240" dir="5400000">
                    <a:srgbClr val="000000"/>
                  </a:outerShdw>
                </a:effectLst>
              </a:rPr>
              <a:t>  int</a:t>
            </a:r>
            <a:r>
              <a:rPr sz="1860">
                <a:solidFill>
                  <a:srgbClr val="EBEBEB"/>
                </a:solidFill>
                <a:effectLst>
                  <a:outerShdw sx="100000" sy="100000" kx="0" ky="0" algn="b" rotWithShape="0" blurRad="30480" dist="15240" dir="5400000">
                    <a:srgbClr val="000000"/>
                  </a:outerShdw>
                </a:effectLst>
              </a:rPr>
              <a:t> </a:t>
            </a:r>
            <a:r>
              <a:rPr sz="1860">
                <a:solidFill>
                  <a:srgbClr val="FF2600"/>
                </a:solidFill>
                <a:effectLst>
                  <a:outerShdw sx="100000" sy="100000" kx="0" ky="0" algn="b" rotWithShape="0" blurRad="30480" dist="15240" dir="5400000">
                    <a:srgbClr val="000000"/>
                  </a:outerShdw>
                </a:effectLst>
              </a:rPr>
              <a:t>target </a:t>
            </a:r>
            <a:r>
              <a:rPr sz="1860">
                <a:solidFill>
                  <a:srgbClr val="EBEBEB"/>
                </a:solidFill>
                <a:effectLst>
                  <a:outerShdw sx="100000" sy="100000" kx="0" ky="0" algn="b" rotWithShape="0" blurRad="30480" dist="15240" dir="5400000">
                    <a:srgbClr val="000000"/>
                  </a:outerShdw>
                </a:effectLst>
              </a:rPr>
              <a:t>= </a:t>
            </a:r>
            <a:r>
              <a:rPr sz="1860">
                <a:solidFill>
                  <a:srgbClr val="FFFB00"/>
                </a:solidFill>
                <a:effectLst>
                  <a:outerShdw sx="100000" sy="100000" kx="0" ky="0" algn="b" rotWithShape="0" blurRad="30480" dist="15240" dir="5400000">
                    <a:srgbClr val="000000"/>
                  </a:outerShdw>
                </a:effectLst>
              </a:rPr>
              <a:t>(int)</a:t>
            </a:r>
            <a:r>
              <a:rPr sz="1860">
                <a:solidFill>
                  <a:srgbClr val="EBEBEB"/>
                </a:solidFill>
                <a:effectLst>
                  <a:outerShdw sx="100000" sy="100000" kx="0" ky="0" algn="b" rotWithShape="0" blurRad="30480" dist="15240" dir="5400000">
                    <a:srgbClr val="000000"/>
                  </a:outerShdw>
                </a:effectLst>
              </a:rPr>
              <a:t>((Math.random()*teamMates.size()));</a:t>
            </a:r>
            <a:endParaRPr sz="1860">
              <a:solidFill>
                <a:srgbClr val="EBEBEB"/>
              </a:solidFill>
              <a:effectLst>
                <a:outerShdw sx="100000" sy="100000" kx="0" ky="0" algn="b" rotWithShape="0" blurRad="30480" dist="15240" dir="5400000">
                  <a:srgbClr val="000000"/>
                </a:outerShdw>
              </a:effectLst>
            </a:endParaRPr>
          </a:p>
          <a:p>
            <a:pPr lvl="0" marL="0" indent="0" defTabSz="350520">
              <a:spcBef>
                <a:spcPts val="280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1860">
                <a:solidFill>
                  <a:srgbClr val="EBEBEB"/>
                </a:solidFill>
                <a:effectLst>
                  <a:outerShdw sx="100000" sy="100000" kx="0" ky="0" algn="b" rotWithShape="0" blurRad="30480" dist="15240" dir="5400000">
                    <a:srgbClr val="000000"/>
                  </a:outerShdw>
                </a:effectLst>
              </a:rPr>
              <a:t>           </a:t>
            </a:r>
            <a:r>
              <a:rPr sz="1860">
                <a:solidFill>
                  <a:srgbClr val="FF40FF"/>
                </a:solidFill>
                <a:effectLst>
                  <a:outerShdw sx="100000" sy="100000" kx="0" ky="0" algn="b" rotWithShape="0" blurRad="30480" dist="15240" dir="5400000">
                    <a:srgbClr val="000000"/>
                  </a:outerShdw>
                </a:effectLst>
              </a:rPr>
              <a:t>     if( </a:t>
            </a:r>
            <a:r>
              <a:rPr sz="1860">
                <a:solidFill>
                  <a:srgbClr val="FF2600"/>
                </a:solidFill>
                <a:effectLst>
                  <a:outerShdw sx="100000" sy="100000" kx="0" ky="0" algn="b" rotWithShape="0" blurRad="30480" dist="15240" dir="5400000">
                    <a:srgbClr val="000000"/>
                  </a:outerShdw>
                </a:effectLst>
              </a:rPr>
              <a:t>teamMates.get(target)</a:t>
            </a:r>
            <a:r>
              <a:rPr sz="1860">
                <a:solidFill>
                  <a:srgbClr val="EBEBEB"/>
                </a:solidFill>
                <a:effectLst>
                  <a:outerShdw sx="100000" sy="100000" kx="0" ky="0" algn="b" rotWithShape="0" blurRad="30480" dist="15240" dir="5400000">
                    <a:srgbClr val="000000"/>
                  </a:outerShdw>
                </a:effectLst>
              </a:rPr>
              <a:t>.</a:t>
            </a:r>
            <a:r>
              <a:rPr sz="1860">
                <a:solidFill>
                  <a:srgbClr val="FF9300"/>
                </a:solidFill>
                <a:effectLst>
                  <a:outerShdw sx="100000" sy="100000" kx="0" ky="0" algn="b" rotWithShape="0" blurRad="30480" dist="15240" dir="5400000">
                    <a:srgbClr val="000000"/>
                  </a:outerShdw>
                </a:effectLst>
              </a:rPr>
              <a:t>isMafia()</a:t>
            </a:r>
            <a:r>
              <a:rPr sz="1860">
                <a:solidFill>
                  <a:srgbClr val="EBEBEB"/>
                </a:solidFill>
                <a:effectLst>
                  <a:outerShdw sx="100000" sy="100000" kx="0" ky="0" algn="b" rotWithShape="0" blurRad="30480" dist="15240" dir="5400000">
                    <a:srgbClr val="000000"/>
                  </a:outerShdw>
                </a:effectLst>
              </a:rPr>
              <a:t> || </a:t>
            </a:r>
            <a:r>
              <a:rPr sz="1860">
                <a:solidFill>
                  <a:srgbClr val="FF2600"/>
                </a:solidFill>
                <a:effectLst>
                  <a:outerShdw sx="100000" sy="100000" kx="0" ky="0" algn="b" rotWithShape="0" blurRad="30480" dist="15240" dir="5400000">
                    <a:srgbClr val="000000"/>
                  </a:outerShdw>
                </a:effectLst>
              </a:rPr>
              <a:t>teamMates.get(target)</a:t>
            </a:r>
            <a:r>
              <a:rPr sz="1860">
                <a:solidFill>
                  <a:srgbClr val="EBEBEB"/>
                </a:solidFill>
                <a:effectLst>
                  <a:outerShdw sx="100000" sy="100000" kx="0" ky="0" algn="b" rotWithShape="0" blurRad="30480" dist="15240" dir="5400000">
                    <a:srgbClr val="000000"/>
                  </a:outerShdw>
                </a:effectLst>
              </a:rPr>
              <a:t>.</a:t>
            </a:r>
            <a:r>
              <a:rPr sz="1860">
                <a:solidFill>
                  <a:srgbClr val="FF9300"/>
                </a:solidFill>
                <a:effectLst>
                  <a:outerShdw sx="100000" sy="100000" kx="0" ky="0" algn="b" rotWithShape="0" blurRad="30480" dist="15240" dir="5400000">
                    <a:srgbClr val="000000"/>
                  </a:outerShdw>
                </a:effectLst>
              </a:rPr>
              <a:t>isDead()</a:t>
            </a:r>
            <a:r>
              <a:rPr sz="1860">
                <a:solidFill>
                  <a:srgbClr val="EBEBEB"/>
                </a:solidFill>
                <a:effectLst>
                  <a:outerShdw sx="100000" sy="100000" kx="0" ky="0" algn="b" rotWithShape="0" blurRad="30480" dist="15240" dir="5400000">
                    <a:srgbClr val="000000"/>
                  </a:outerShdw>
                </a:effectLst>
              </a:rPr>
              <a:t> </a:t>
            </a:r>
            <a:r>
              <a:rPr sz="1860">
                <a:solidFill>
                  <a:srgbClr val="FF40FF"/>
                </a:solidFill>
                <a:effectLst>
                  <a:outerShdw sx="100000" sy="100000" kx="0" ky="0" algn="b" rotWithShape="0" blurRad="30480" dist="15240" dir="5400000">
                    <a:srgbClr val="000000"/>
                  </a:outerShdw>
                </a:effectLst>
              </a:rPr>
              <a:t>)</a:t>
            </a:r>
            <a:endParaRPr sz="1860">
              <a:solidFill>
                <a:srgbClr val="EBEBEB"/>
              </a:solidFill>
              <a:effectLst>
                <a:outerShdw sx="100000" sy="100000" kx="0" ky="0" algn="b" rotWithShape="0" blurRad="30480" dist="15240" dir="5400000">
                  <a:srgbClr val="000000"/>
                </a:outerShdw>
              </a:effectLst>
            </a:endParaRPr>
          </a:p>
          <a:p>
            <a:pPr lvl="0" marL="0" indent="0" defTabSz="350520">
              <a:spcBef>
                <a:spcPts val="280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1860">
                <a:solidFill>
                  <a:srgbClr val="EBEBEB"/>
                </a:solidFill>
                <a:effectLst>
                  <a:outerShdw sx="100000" sy="100000" kx="0" ky="0" algn="b" rotWithShape="0" blurRad="30480" dist="15240" dir="5400000">
                    <a:srgbClr val="000000"/>
                  </a:outerShdw>
                </a:effectLst>
              </a:rPr>
              <a:t>                    </a:t>
            </a:r>
            <a:r>
              <a:rPr sz="1860">
                <a:solidFill>
                  <a:srgbClr val="FF2600"/>
                </a:solidFill>
                <a:effectLst>
                  <a:outerShdw sx="100000" sy="100000" kx="0" ky="0" algn="b" rotWithShape="0" blurRad="30480" dist="15240" dir="5400000">
                    <a:srgbClr val="000000"/>
                  </a:outerShdw>
                </a:effectLst>
              </a:rPr>
              <a:t>target</a:t>
            </a:r>
            <a:r>
              <a:rPr sz="1860">
                <a:solidFill>
                  <a:srgbClr val="EBEBEB"/>
                </a:solidFill>
                <a:effectLst>
                  <a:outerShdw sx="100000" sy="100000" kx="0" ky="0" algn="b" rotWithShape="0" blurRad="30480" dist="15240" dir="5400000">
                    <a:srgbClr val="000000"/>
                  </a:outerShdw>
                </a:effectLst>
              </a:rPr>
              <a:t> = </a:t>
            </a:r>
            <a:r>
              <a:rPr sz="1860">
                <a:solidFill>
                  <a:srgbClr val="FFFB00"/>
                </a:solidFill>
                <a:effectLst>
                  <a:outerShdw sx="100000" sy="100000" kx="0" ky="0" algn="b" rotWithShape="0" blurRad="30480" dist="15240" dir="5400000">
                    <a:srgbClr val="000000"/>
                  </a:outerShdw>
                </a:effectLst>
              </a:rPr>
              <a:t>(int)</a:t>
            </a:r>
            <a:r>
              <a:rPr sz="1860">
                <a:solidFill>
                  <a:srgbClr val="EBEBEB"/>
                </a:solidFill>
                <a:effectLst>
                  <a:outerShdw sx="100000" sy="100000" kx="0" ky="0" algn="b" rotWithShape="0" blurRad="30480" dist="15240" dir="5400000">
                    <a:srgbClr val="000000"/>
                  </a:outerShdw>
                </a:effectLst>
              </a:rPr>
              <a:t>((Math.random()*teamMates.size()));</a:t>
            </a:r>
            <a:endParaRPr sz="1860">
              <a:solidFill>
                <a:srgbClr val="EBEBEB"/>
              </a:solidFill>
              <a:effectLst>
                <a:outerShdw sx="100000" sy="100000" kx="0" ky="0" algn="b" rotWithShape="0" blurRad="30480" dist="15240" dir="5400000">
                  <a:srgbClr val="000000"/>
                </a:outerShdw>
              </a:effectLst>
            </a:endParaRPr>
          </a:p>
          <a:p>
            <a:pPr lvl="0" marL="0" indent="0" defTabSz="350520">
              <a:spcBef>
                <a:spcPts val="280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1860">
                <a:solidFill>
                  <a:srgbClr val="EBEBEB"/>
                </a:solidFill>
                <a:effectLst>
                  <a:outerShdw sx="100000" sy="100000" kx="0" ky="0" algn="b" rotWithShape="0" blurRad="30480" dist="15240" dir="5400000">
                    <a:srgbClr val="000000"/>
                  </a:outerShdw>
                </a:effectLst>
              </a:rPr>
              <a:t>               </a:t>
            </a:r>
            <a:r>
              <a:rPr sz="1860">
                <a:solidFill>
                  <a:srgbClr val="FF40FF"/>
                </a:solidFill>
                <a:effectLst>
                  <a:outerShdw sx="100000" sy="100000" kx="0" ky="0" algn="b" rotWithShape="0" blurRad="30480" dist="15240" dir="5400000">
                    <a:srgbClr val="000000"/>
                  </a:outerShdw>
                </a:effectLst>
              </a:rPr>
              <a:t> else{</a:t>
            </a:r>
            <a:endParaRPr sz="1860">
              <a:solidFill>
                <a:srgbClr val="EBEBEB"/>
              </a:solidFill>
              <a:effectLst>
                <a:outerShdw sx="100000" sy="100000" kx="0" ky="0" algn="b" rotWithShape="0" blurRad="30480" dist="15240" dir="5400000">
                  <a:srgbClr val="000000"/>
                </a:outerShdw>
              </a:effectLst>
            </a:endParaRPr>
          </a:p>
          <a:p>
            <a:pPr lvl="0" marL="0" indent="0" defTabSz="350520">
              <a:spcBef>
                <a:spcPts val="280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1860">
                <a:solidFill>
                  <a:srgbClr val="EBEBEB"/>
                </a:solidFill>
                <a:effectLst>
                  <a:outerShdw sx="100000" sy="100000" kx="0" ky="0" algn="b" rotWithShape="0" blurRad="30480" dist="15240" dir="5400000">
                    <a:srgbClr val="000000"/>
                  </a:outerShdw>
                </a:effectLst>
              </a:rPr>
              <a:t>                    </a:t>
            </a:r>
            <a:r>
              <a:rPr sz="1860">
                <a:solidFill>
                  <a:srgbClr val="FF2600"/>
                </a:solidFill>
                <a:effectLst>
                  <a:outerShdw sx="100000" sy="100000" kx="0" ky="0" algn="b" rotWithShape="0" blurRad="30480" dist="15240" dir="5400000">
                    <a:srgbClr val="000000"/>
                  </a:outerShdw>
                </a:effectLst>
              </a:rPr>
              <a:t>teamMates.get(target)</a:t>
            </a:r>
            <a:r>
              <a:rPr sz="1860">
                <a:solidFill>
                  <a:srgbClr val="EBEBEB"/>
                </a:solidFill>
                <a:effectLst>
                  <a:outerShdw sx="100000" sy="100000" kx="0" ky="0" algn="b" rotWithShape="0" blurRad="30480" dist="15240" dir="5400000">
                    <a:srgbClr val="000000"/>
                  </a:outerShdw>
                </a:effectLst>
              </a:rPr>
              <a:t>.</a:t>
            </a:r>
            <a:r>
              <a:rPr sz="1860">
                <a:solidFill>
                  <a:srgbClr val="FF9300"/>
                </a:solidFill>
                <a:effectLst>
                  <a:outerShdw sx="100000" sy="100000" kx="0" ky="0" algn="b" rotWithShape="0" blurRad="30480" dist="15240" dir="5400000">
                    <a:srgbClr val="000000"/>
                  </a:outerShdw>
                </a:effectLst>
              </a:rPr>
              <a:t>makeMafia()</a:t>
            </a:r>
            <a:r>
              <a:rPr sz="1860">
                <a:solidFill>
                  <a:srgbClr val="EBEBEB"/>
                </a:solidFill>
                <a:effectLst>
                  <a:outerShdw sx="100000" sy="100000" kx="0" ky="0" algn="b" rotWithShape="0" blurRad="30480" dist="15240" dir="5400000">
                    <a:srgbClr val="000000"/>
                  </a:outerShdw>
                </a:effectLst>
              </a:rPr>
              <a:t>;</a:t>
            </a:r>
            <a:endParaRPr sz="1860">
              <a:solidFill>
                <a:srgbClr val="EBEBEB"/>
              </a:solidFill>
              <a:effectLst>
                <a:outerShdw sx="100000" sy="100000" kx="0" ky="0" algn="b" rotWithShape="0" blurRad="30480" dist="15240" dir="5400000">
                  <a:srgbClr val="000000"/>
                </a:outerShdw>
              </a:effectLst>
            </a:endParaRPr>
          </a:p>
          <a:p>
            <a:pPr lvl="0" marL="0" indent="0" defTabSz="350520">
              <a:spcBef>
                <a:spcPts val="280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1860">
                <a:solidFill>
                  <a:srgbClr val="EBEBEB"/>
                </a:solidFill>
                <a:effectLst>
                  <a:outerShdw sx="100000" sy="100000" kx="0" ky="0" algn="b" rotWithShape="0" blurRad="30480" dist="15240" dir="5400000">
                    <a:srgbClr val="000000"/>
                  </a:outerShdw>
                </a:effectLst>
              </a:rPr>
              <a:t>                    </a:t>
            </a:r>
            <a:r>
              <a:rPr sz="1860">
                <a:solidFill>
                  <a:srgbClr val="FF2600"/>
                </a:solidFill>
                <a:effectLst>
                  <a:outerShdw sx="100000" sy="100000" kx="0" ky="0" algn="b" rotWithShape="0" blurRad="30480" dist="15240" dir="5400000">
                    <a:srgbClr val="000000"/>
                  </a:outerShdw>
                </a:effectLst>
              </a:rPr>
              <a:t>teamMates.get(target)</a:t>
            </a:r>
            <a:r>
              <a:rPr sz="1860">
                <a:solidFill>
                  <a:srgbClr val="EBEBEB"/>
                </a:solidFill>
                <a:effectLst>
                  <a:outerShdw sx="100000" sy="100000" kx="0" ky="0" algn="b" rotWithShape="0" blurRad="30480" dist="15240" dir="5400000">
                    <a:srgbClr val="000000"/>
                  </a:outerShdw>
                </a:effectLst>
              </a:rPr>
              <a:t>.out.println(  </a:t>
            </a:r>
            <a:r>
              <a:rPr sz="1860">
                <a:solidFill>
                  <a:srgbClr val="00F900"/>
                </a:solidFill>
                <a:effectLst>
                  <a:outerShdw sx="100000" sy="100000" kx="0" ky="0" algn="b" rotWithShape="0" blurRad="30480" dist="15240" dir="5400000">
                    <a:srgbClr val="000000"/>
                  </a:outerShdw>
                </a:effectLst>
              </a:rPr>
              <a:t>"@You're a Mafia! You and your allies have to kill all the villagers to win." </a:t>
            </a:r>
            <a:r>
              <a:rPr sz="1860">
                <a:solidFill>
                  <a:srgbClr val="EBEBEB"/>
                </a:solidFill>
                <a:effectLst>
                  <a:outerShdw sx="100000" sy="100000" kx="0" ky="0" algn="b" rotWithShape="0" blurRad="30480" dist="15240" dir="5400000">
                    <a:srgbClr val="000000"/>
                  </a:outerShdw>
                </a:effectLst>
              </a:rPr>
              <a:t> );</a:t>
            </a:r>
            <a:endParaRPr sz="1860">
              <a:solidFill>
                <a:srgbClr val="EBEBEB"/>
              </a:solidFill>
              <a:effectLst>
                <a:outerShdw sx="100000" sy="100000" kx="0" ky="0" algn="b" rotWithShape="0" blurRad="30480" dist="15240" dir="5400000">
                  <a:srgbClr val="000000"/>
                </a:outerShdw>
              </a:effectLst>
            </a:endParaRPr>
          </a:p>
          <a:p>
            <a:pPr lvl="0" marL="0" indent="0" defTabSz="350520">
              <a:spcBef>
                <a:spcPts val="280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1860">
                <a:solidFill>
                  <a:srgbClr val="EBEBEB"/>
                </a:solidFill>
                <a:effectLst>
                  <a:outerShdw sx="100000" sy="100000" kx="0" ky="0" algn="b" rotWithShape="0" blurRad="30480" dist="15240" dir="5400000">
                    <a:srgbClr val="000000"/>
                  </a:outerShdw>
                </a:effectLst>
              </a:rPr>
              <a:t>                    </a:t>
            </a:r>
            <a:r>
              <a:rPr sz="1860">
                <a:solidFill>
                  <a:srgbClr val="FF4797"/>
                </a:solidFill>
                <a:effectLst>
                  <a:outerShdw sx="100000" sy="100000" kx="0" ky="0" algn="b" rotWithShape="0" blurRad="30480" dist="15240" dir="5400000">
                    <a:srgbClr val="000000"/>
                  </a:outerShdw>
                </a:effectLst>
              </a:rPr>
              <a:t>mafia</a:t>
            </a:r>
            <a:r>
              <a:rPr sz="1860">
                <a:solidFill>
                  <a:srgbClr val="EBEBEB"/>
                </a:solidFill>
                <a:effectLst>
                  <a:outerShdw sx="100000" sy="100000" kx="0" ky="0" algn="b" rotWithShape="0" blurRad="30480" dist="15240" dir="5400000">
                    <a:srgbClr val="000000"/>
                  </a:outerShdw>
                </a:effectLst>
              </a:rPr>
              <a:t>++;</a:t>
            </a:r>
            <a:endParaRPr sz="1860">
              <a:solidFill>
                <a:srgbClr val="EBEBEB"/>
              </a:solidFill>
              <a:effectLst>
                <a:outerShdw sx="100000" sy="100000" kx="0" ky="0" algn="b" rotWithShape="0" blurRad="30480" dist="15240" dir="5400000">
                  <a:srgbClr val="000000"/>
                </a:outerShdw>
              </a:effectLst>
            </a:endParaRPr>
          </a:p>
          <a:p>
            <a:pPr lvl="0" marL="0" indent="0" defTabSz="350520">
              <a:spcBef>
                <a:spcPts val="250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1860">
                <a:solidFill>
                  <a:srgbClr val="EBEBEB"/>
                </a:solidFill>
                <a:effectLst>
                  <a:outerShdw sx="100000" sy="100000" kx="0" ky="0" algn="b" rotWithShape="0" blurRad="30480" dist="15240" dir="5400000">
                    <a:srgbClr val="000000"/>
                  </a:outerShdw>
                </a:effectLst>
              </a:rPr>
              <a:t>              </a:t>
            </a:r>
            <a:r>
              <a:rPr sz="1860">
                <a:solidFill>
                  <a:srgbClr val="FF40FF"/>
                </a:solidFill>
                <a:effectLst>
                  <a:outerShdw sx="100000" sy="100000" kx="0" ky="0" algn="b" rotWithShape="0" blurRad="30480" dist="15240" dir="5400000">
                    <a:srgbClr val="000000"/>
                  </a:outerShdw>
                </a:effectLst>
              </a:rPr>
              <a:t>  }</a:t>
            </a:r>
            <a:endParaRPr sz="1860">
              <a:solidFill>
                <a:srgbClr val="EBEBEB"/>
              </a:solidFill>
              <a:effectLst>
                <a:outerShdw sx="100000" sy="100000" kx="0" ky="0" algn="b" rotWithShape="0" blurRad="30480" dist="15240" dir="5400000">
                  <a:srgbClr val="000000"/>
                </a:outerShdw>
              </a:effectLst>
            </a:endParaRPr>
          </a:p>
          <a:p>
            <a:pPr lvl="0" marL="0" indent="0" defTabSz="350520">
              <a:spcBef>
                <a:spcPts val="250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1860">
                <a:solidFill>
                  <a:srgbClr val="00FDFF"/>
                </a:solidFill>
                <a:effectLst>
                  <a:outerShdw sx="100000" sy="100000" kx="0" ky="0" algn="b" rotWithShape="0" blurRad="30480" dist="15240" dir="5400000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119" name="Shape 119"/>
          <p:cNvSpPr/>
          <p:nvPr/>
        </p:nvSpPr>
        <p:spPr>
          <a:xfrm>
            <a:off x="2611521" y="6943406"/>
            <a:ext cx="7781758" cy="2606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7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Variables and Methods</a:t>
            </a:r>
            <a:endParaRPr sz="27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 marL="454211" indent="-454211" algn="l">
              <a:buSzPct val="75000"/>
              <a:buChar char="-"/>
              <a:defRPr sz="1800">
                <a:solidFill>
                  <a:srgbClr val="000000"/>
                </a:solidFill>
                <a:effectLst/>
              </a:defRPr>
            </a:pPr>
            <a:r>
              <a:rPr sz="2700">
                <a:solidFill>
                  <a:srgbClr val="FF4797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mafia </a:t>
            </a:r>
            <a:r>
              <a:rPr sz="27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= current number of mafia </a:t>
            </a:r>
            <a:endParaRPr sz="27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 marL="454211" indent="-454211" algn="l">
              <a:buSzPct val="75000"/>
              <a:buChar char="-"/>
              <a:defRPr sz="1800">
                <a:solidFill>
                  <a:srgbClr val="000000"/>
                </a:solidFill>
                <a:effectLst/>
              </a:defRPr>
            </a:pPr>
            <a:r>
              <a:rPr sz="2700">
                <a:solidFill>
                  <a:srgbClr val="FF4797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maxMafia </a:t>
            </a:r>
            <a:r>
              <a:rPr sz="27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= number of Players/4</a:t>
            </a:r>
            <a:endParaRPr sz="27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 marL="454211" indent="-454211" algn="l">
              <a:buSzPct val="75000"/>
              <a:buChar char="-"/>
              <a:defRPr sz="1800">
                <a:solidFill>
                  <a:srgbClr val="000000"/>
                </a:solidFill>
                <a:effectLst/>
              </a:defRPr>
            </a:pPr>
            <a:r>
              <a:rPr sz="2700">
                <a:solidFill>
                  <a:srgbClr val="FF9300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isDead()</a:t>
            </a:r>
            <a:r>
              <a:rPr sz="27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 = returns true if the player died</a:t>
            </a:r>
            <a:endParaRPr sz="27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 marL="454211" indent="-454211" algn="l">
              <a:buSzPct val="75000"/>
              <a:buChar char="-"/>
              <a:defRPr sz="1800">
                <a:solidFill>
                  <a:srgbClr val="000000"/>
                </a:solidFill>
                <a:effectLst/>
              </a:defRPr>
            </a:pPr>
            <a:r>
              <a:rPr sz="2700">
                <a:solidFill>
                  <a:srgbClr val="FF9300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isMafia() </a:t>
            </a:r>
            <a:r>
              <a:rPr sz="27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= returns true if the player is a mafia</a:t>
            </a:r>
            <a:endParaRPr sz="27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 marL="454211" indent="-454211" algn="l">
              <a:buSzPct val="75000"/>
              <a:buChar char="-"/>
              <a:defRPr sz="1800">
                <a:solidFill>
                  <a:srgbClr val="000000"/>
                </a:solidFill>
                <a:effectLst/>
              </a:defRPr>
            </a:pPr>
            <a:r>
              <a:rPr sz="2700">
                <a:solidFill>
                  <a:srgbClr val="FF9300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makeMafia()</a:t>
            </a:r>
            <a:r>
              <a:rPr sz="27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 = makes a person a mafia </a:t>
            </a:r>
          </a:p>
        </p:txBody>
      </p:sp>
      <p:sp>
        <p:nvSpPr>
          <p:cNvPr id="120" name="Shape 120"/>
          <p:cNvSpPr/>
          <p:nvPr/>
        </p:nvSpPr>
        <p:spPr>
          <a:xfrm>
            <a:off x="9531792" y="8228223"/>
            <a:ext cx="1798283" cy="510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700">
                <a:solidFill>
                  <a:srgbClr val="FF2600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//accessor</a:t>
            </a:r>
          </a:p>
        </p:txBody>
      </p:sp>
      <p:sp>
        <p:nvSpPr>
          <p:cNvPr id="121" name="Shape 121"/>
          <p:cNvSpPr/>
          <p:nvPr/>
        </p:nvSpPr>
        <p:spPr>
          <a:xfrm>
            <a:off x="10395392" y="8617690"/>
            <a:ext cx="1798283" cy="510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700">
                <a:solidFill>
                  <a:srgbClr val="FF2600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//accessor</a:t>
            </a:r>
          </a:p>
        </p:txBody>
      </p:sp>
      <p:sp>
        <p:nvSpPr>
          <p:cNvPr id="122" name="Shape 122"/>
          <p:cNvSpPr/>
          <p:nvPr/>
        </p:nvSpPr>
        <p:spPr>
          <a:xfrm>
            <a:off x="9586313" y="9041023"/>
            <a:ext cx="1689240" cy="510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700">
                <a:solidFill>
                  <a:srgbClr val="FF2600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//mutator </a:t>
            </a:r>
          </a:p>
        </p:txBody>
      </p:sp>
      <p:sp>
        <p:nvSpPr>
          <p:cNvPr id="123" name="Shape 123"/>
          <p:cNvSpPr/>
          <p:nvPr/>
        </p:nvSpPr>
        <p:spPr>
          <a:xfrm>
            <a:off x="8295191" y="7347690"/>
            <a:ext cx="749352" cy="510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700">
                <a:solidFill>
                  <a:srgbClr val="FF2600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//int</a:t>
            </a:r>
          </a:p>
        </p:txBody>
      </p:sp>
      <p:sp>
        <p:nvSpPr>
          <p:cNvPr id="124" name="Shape 124"/>
          <p:cNvSpPr/>
          <p:nvPr/>
        </p:nvSpPr>
        <p:spPr>
          <a:xfrm>
            <a:off x="8295191" y="7771023"/>
            <a:ext cx="749352" cy="510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700">
                <a:solidFill>
                  <a:srgbClr val="FF2600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//int</a:t>
            </a:r>
          </a:p>
        </p:txBody>
      </p:sp>
      <p:sp>
        <p:nvSpPr>
          <p:cNvPr id="125" name="Shape 125"/>
          <p:cNvSpPr/>
          <p:nvPr/>
        </p:nvSpPr>
        <p:spPr>
          <a:xfrm>
            <a:off x="3087090" y="879156"/>
            <a:ext cx="4493820" cy="510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>
                <a:solidFill>
                  <a:srgbClr val="00FD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700">
                <a:solidFill>
                  <a:srgbClr val="00FD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//checks if mafia&lt;maxMafia</a:t>
            </a:r>
          </a:p>
        </p:txBody>
      </p:sp>
      <p:sp>
        <p:nvSpPr>
          <p:cNvPr id="126" name="Shape 126"/>
          <p:cNvSpPr/>
          <p:nvPr/>
        </p:nvSpPr>
        <p:spPr>
          <a:xfrm>
            <a:off x="1538985" y="1808463"/>
            <a:ext cx="2560829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rgbClr val="00FD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1600">
                <a:solidFill>
                  <a:srgbClr val="00FD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picks a random teammate</a:t>
            </a:r>
          </a:p>
        </p:txBody>
      </p:sp>
      <p:sp>
        <p:nvSpPr>
          <p:cNvPr id="127" name="Shape 127"/>
          <p:cNvSpPr/>
          <p:nvPr/>
        </p:nvSpPr>
        <p:spPr>
          <a:xfrm>
            <a:off x="1588227" y="2175933"/>
            <a:ext cx="2386146" cy="1"/>
          </a:xfrm>
          <a:prstGeom prst="line">
            <a:avLst/>
          </a:prstGeom>
          <a:ln w="12700">
            <a:solidFill>
              <a:srgbClr val="00FDFF"/>
            </a:solidFill>
            <a:miter lim="400000"/>
            <a:headEnd type="triangle" len="sm"/>
            <a:tailEnd type="triangle" len="sm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128" name="Shape 128"/>
          <p:cNvSpPr/>
          <p:nvPr/>
        </p:nvSpPr>
        <p:spPr>
          <a:xfrm>
            <a:off x="8670078" y="2141517"/>
            <a:ext cx="3572511" cy="7292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00FD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//if the random team mate is </a:t>
            </a:r>
            <a:endParaRPr sz="2000">
              <a:solidFill>
                <a:srgbClr val="00FD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00FD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already a mafia or dead</a:t>
            </a:r>
          </a:p>
        </p:txBody>
      </p:sp>
      <p:sp>
        <p:nvSpPr>
          <p:cNvPr id="129" name="Shape 129"/>
          <p:cNvSpPr/>
          <p:nvPr/>
        </p:nvSpPr>
        <p:spPr>
          <a:xfrm>
            <a:off x="6718046" y="1499891"/>
            <a:ext cx="4369309" cy="7292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B00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//target = random number between </a:t>
            </a:r>
            <a:endParaRPr sz="2000">
              <a:solidFill>
                <a:srgbClr val="FFFB00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B00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0  to (number of players) </a:t>
            </a:r>
          </a:p>
        </p:txBody>
      </p:sp>
      <p:sp>
        <p:nvSpPr>
          <p:cNvPr id="130" name="Shape 130"/>
          <p:cNvSpPr/>
          <p:nvPr/>
        </p:nvSpPr>
        <p:spPr>
          <a:xfrm>
            <a:off x="6663097" y="2825200"/>
            <a:ext cx="3776473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FFFB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B00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//target = new random number </a:t>
            </a:r>
          </a:p>
        </p:txBody>
      </p:sp>
      <p:sp>
        <p:nvSpPr>
          <p:cNvPr id="131" name="Shape 131"/>
          <p:cNvSpPr/>
          <p:nvPr/>
        </p:nvSpPr>
        <p:spPr>
          <a:xfrm>
            <a:off x="1778254" y="3468667"/>
            <a:ext cx="7111493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00FD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00FD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//otherwise (i.e. if random teammate is not a mafia or dead) </a:t>
            </a:r>
          </a:p>
        </p:txBody>
      </p:sp>
      <p:sp>
        <p:nvSpPr>
          <p:cNvPr id="132" name="Shape 132"/>
          <p:cNvSpPr/>
          <p:nvPr/>
        </p:nvSpPr>
        <p:spPr>
          <a:xfrm>
            <a:off x="5578305" y="4113560"/>
            <a:ext cx="4151123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FFFB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B00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//make random teammate a mafia </a:t>
            </a:r>
          </a:p>
        </p:txBody>
      </p:sp>
      <p:sp>
        <p:nvSpPr>
          <p:cNvPr id="133" name="Shape 133"/>
          <p:cNvSpPr/>
          <p:nvPr/>
        </p:nvSpPr>
        <p:spPr>
          <a:xfrm>
            <a:off x="2543005" y="5704604"/>
            <a:ext cx="3516123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FFFB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B00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//increment number of mafia 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nodeType="afterEffect" presetClass="entr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nodeType="clickEffect" presetClass="entr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nodeType="afterEffect" presetClass="entr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nodeType="afterEffect" presetClass="entr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nodeType="click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nodeType="clickEffect" presetClass="entr" presetSubtype="0" presetID="1" grpId="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nodeType="clickEffect" presetClass="entr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499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499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nodeType="clickEffect" presetClass="entr" presetSubtype="0" presetID="1" grpId="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nodeType="clickEffect" presetClass="entr" presetSubtype="8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499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499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99"/>
                            </p:stCondLst>
                            <p:childTnLst>
                              <p:par>
                                <p:cTn id="77" nodeType="afterEffect" presetClass="entr" presetSubtype="0" presetID="1" grpId="10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presetClass="entr" presetSubtype="0" presetID="1" grpId="1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presetClass="entr" presetSubtype="0" presetID="1" grpId="1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presetClass="entr" presetSubtype="0" presetID="1" grpId="1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presetClass="entr" presetSubtype="0" presetID="1" grpId="1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presetClass="entr" presetSubtype="0" presetID="1" grpId="1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presetClass="entr" presetSubtype="0" presetID="1" grpId="1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5" grpId="8"/>
      <p:bldP build="whole" bldLvl="1" animBg="1" rev="0" advAuto="0" spid="127" grpId="9"/>
      <p:bldP build="whole" bldLvl="1" animBg="1" rev="0" advAuto="0" spid="130" grpId="13"/>
      <p:bldP build="whole" bldLvl="1" animBg="1" rev="0" advAuto="0" spid="129" grpId="11"/>
      <p:bldP build="whole" bldLvl="1" animBg="1" rev="0" advAuto="0" spid="131" grpId="14"/>
      <p:bldP build="whole" bldLvl="1" animBg="1" rev="0" advAuto="0" spid="123" grpId="2"/>
      <p:bldP build="whole" bldLvl="1" animBg="1" rev="0" advAuto="0" spid="126" grpId="10"/>
      <p:bldP build="whole" bldLvl="1" animBg="1" rev="0" advAuto="0" spid="121" grpId="5"/>
      <p:bldP build="whole" bldLvl="1" animBg="1" rev="0" advAuto="0" spid="120" grpId="4"/>
      <p:bldP build="whole" bldLvl="1" animBg="1" rev="0" advAuto="0" spid="122" grpId="6"/>
      <p:bldP build="whole" bldLvl="1" animBg="1" rev="0" advAuto="0" spid="118" grpId="7"/>
      <p:bldP build="whole" bldLvl="1" animBg="1" rev="0" advAuto="0" spid="128" grpId="12"/>
      <p:bldP build="whole" bldLvl="1" animBg="1" rev="0" advAuto="0" spid="132" grpId="15"/>
      <p:bldP build="whole" bldLvl="1" animBg="1" rev="0" advAuto="0" spid="133" grpId="16"/>
      <p:bldP build="whole" bldLvl="1" animBg="1" rev="0" advAuto="0" spid="124" grpId="3"/>
      <p:bldP build="p" bldLvl="5" animBg="1" rev="0" advAuto="0" spid="119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xfrm>
            <a:off x="1491423" y="-239253"/>
            <a:ext cx="10021954" cy="1530417"/>
          </a:xfrm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55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While Loop</a:t>
            </a:r>
          </a:p>
        </p:txBody>
      </p:sp>
      <p:sp>
        <p:nvSpPr>
          <p:cNvPr id="136" name="Shape 136"/>
          <p:cNvSpPr/>
          <p:nvPr>
            <p:ph type="body" idx="1"/>
          </p:nvPr>
        </p:nvSpPr>
        <p:spPr>
          <a:xfrm>
            <a:off x="169333" y="946150"/>
            <a:ext cx="11480801" cy="6362701"/>
          </a:xfrm>
          <a:prstGeom prst="rect">
            <a:avLst/>
          </a:prstGeom>
        </p:spPr>
        <p:txBody>
          <a:bodyPr/>
          <a:lstStyle/>
          <a:p>
            <a:pPr lvl="0" marL="0" indent="0" defTabSz="350520">
              <a:spcBef>
                <a:spcPts val="250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1860">
                <a:solidFill>
                  <a:srgbClr val="00FDFF"/>
                </a:solidFill>
                <a:effectLst>
                  <a:outerShdw sx="100000" sy="100000" kx="0" ky="0" algn="b" rotWithShape="0" blurRad="30480" dist="15240" dir="5400000">
                    <a:srgbClr val="000000"/>
                  </a:outerShdw>
                </a:effectLst>
              </a:rPr>
              <a:t>while(</a:t>
            </a:r>
            <a:r>
              <a:rPr sz="1860">
                <a:solidFill>
                  <a:srgbClr val="FF4797"/>
                </a:solidFill>
                <a:effectLst>
                  <a:outerShdw sx="100000" sy="100000" kx="0" ky="0" algn="b" rotWithShape="0" blurRad="30480" dist="15240" dir="5400000">
                    <a:srgbClr val="000000"/>
                  </a:outerShdw>
                </a:effectLst>
              </a:rPr>
              <a:t>mafia</a:t>
            </a:r>
            <a:r>
              <a:rPr sz="1860">
                <a:solidFill>
                  <a:srgbClr val="EBEBEB"/>
                </a:solidFill>
                <a:effectLst>
                  <a:outerShdw sx="100000" sy="100000" kx="0" ky="0" algn="b" rotWithShape="0" blurRad="30480" dist="15240" dir="5400000">
                    <a:srgbClr val="000000"/>
                  </a:outerShdw>
                </a:effectLst>
              </a:rPr>
              <a:t> &lt; </a:t>
            </a:r>
            <a:r>
              <a:rPr sz="1860">
                <a:solidFill>
                  <a:srgbClr val="FF4797"/>
                </a:solidFill>
                <a:effectLst>
                  <a:outerShdw sx="100000" sy="100000" kx="0" ky="0" algn="b" rotWithShape="0" blurRad="30480" dist="15240" dir="5400000">
                    <a:srgbClr val="000000"/>
                  </a:outerShdw>
                </a:effectLst>
              </a:rPr>
              <a:t>maxMafia</a:t>
            </a:r>
            <a:r>
              <a:rPr sz="1860">
                <a:solidFill>
                  <a:srgbClr val="00FDFF"/>
                </a:solidFill>
                <a:effectLst>
                  <a:outerShdw sx="100000" sy="100000" kx="0" ky="0" algn="b" rotWithShape="0" blurRad="30480" dist="15240" dir="5400000">
                    <a:srgbClr val="000000"/>
                  </a:outerShdw>
                </a:effectLst>
              </a:rPr>
              <a:t>) {</a:t>
            </a:r>
            <a:endParaRPr sz="1860">
              <a:solidFill>
                <a:srgbClr val="EBEBEB"/>
              </a:solidFill>
              <a:effectLst>
                <a:outerShdw sx="100000" sy="100000" kx="0" ky="0" algn="b" rotWithShape="0" blurRad="30480" dist="15240" dir="5400000">
                  <a:srgbClr val="000000"/>
                </a:outerShdw>
              </a:effectLst>
            </a:endParaRPr>
          </a:p>
          <a:p>
            <a:pPr lvl="0" marL="0" indent="0" defTabSz="350520">
              <a:spcBef>
                <a:spcPts val="200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1860">
                <a:solidFill>
                  <a:srgbClr val="EBEBEB"/>
                </a:solidFill>
                <a:effectLst>
                  <a:outerShdw sx="100000" sy="100000" kx="0" ky="0" algn="b" rotWithShape="0" blurRad="30480" dist="15240" dir="5400000">
                    <a:srgbClr val="000000"/>
                  </a:outerShdw>
                </a:effectLst>
              </a:rPr>
              <a:t>              </a:t>
            </a:r>
            <a:r>
              <a:rPr sz="1860">
                <a:solidFill>
                  <a:srgbClr val="FFFB00"/>
                </a:solidFill>
                <a:effectLst>
                  <a:outerShdw sx="100000" sy="100000" kx="0" ky="0" algn="b" rotWithShape="0" blurRad="30480" dist="15240" dir="5400000">
                    <a:srgbClr val="000000"/>
                  </a:outerShdw>
                </a:effectLst>
              </a:rPr>
              <a:t>  int</a:t>
            </a:r>
            <a:r>
              <a:rPr sz="1860">
                <a:solidFill>
                  <a:srgbClr val="EBEBEB"/>
                </a:solidFill>
                <a:effectLst>
                  <a:outerShdw sx="100000" sy="100000" kx="0" ky="0" algn="b" rotWithShape="0" blurRad="30480" dist="15240" dir="5400000">
                    <a:srgbClr val="000000"/>
                  </a:outerShdw>
                </a:effectLst>
              </a:rPr>
              <a:t> </a:t>
            </a:r>
            <a:r>
              <a:rPr sz="1860">
                <a:solidFill>
                  <a:srgbClr val="FF2600"/>
                </a:solidFill>
                <a:effectLst>
                  <a:outerShdw sx="100000" sy="100000" kx="0" ky="0" algn="b" rotWithShape="0" blurRad="30480" dist="15240" dir="5400000">
                    <a:srgbClr val="000000"/>
                  </a:outerShdw>
                </a:effectLst>
              </a:rPr>
              <a:t>target </a:t>
            </a:r>
            <a:r>
              <a:rPr sz="1860">
                <a:solidFill>
                  <a:srgbClr val="EBEBEB"/>
                </a:solidFill>
                <a:effectLst>
                  <a:outerShdw sx="100000" sy="100000" kx="0" ky="0" algn="b" rotWithShape="0" blurRad="30480" dist="15240" dir="5400000">
                    <a:srgbClr val="000000"/>
                  </a:outerShdw>
                </a:effectLst>
              </a:rPr>
              <a:t>= </a:t>
            </a:r>
            <a:r>
              <a:rPr sz="1860">
                <a:solidFill>
                  <a:srgbClr val="FFFB00"/>
                </a:solidFill>
                <a:effectLst>
                  <a:outerShdw sx="100000" sy="100000" kx="0" ky="0" algn="b" rotWithShape="0" blurRad="30480" dist="15240" dir="5400000">
                    <a:srgbClr val="000000"/>
                  </a:outerShdw>
                </a:effectLst>
              </a:rPr>
              <a:t>(int)</a:t>
            </a:r>
            <a:r>
              <a:rPr sz="1860">
                <a:solidFill>
                  <a:srgbClr val="EBEBEB"/>
                </a:solidFill>
                <a:effectLst>
                  <a:outerShdw sx="100000" sy="100000" kx="0" ky="0" algn="b" rotWithShape="0" blurRad="30480" dist="15240" dir="5400000">
                    <a:srgbClr val="000000"/>
                  </a:outerShdw>
                </a:effectLst>
              </a:rPr>
              <a:t>((Math.random()*teamMates.size()));</a:t>
            </a:r>
            <a:endParaRPr sz="1860">
              <a:solidFill>
                <a:srgbClr val="EBEBEB"/>
              </a:solidFill>
              <a:effectLst>
                <a:outerShdw sx="100000" sy="100000" kx="0" ky="0" algn="b" rotWithShape="0" blurRad="30480" dist="15240" dir="5400000">
                  <a:srgbClr val="000000"/>
                </a:outerShdw>
              </a:effectLst>
            </a:endParaRPr>
          </a:p>
          <a:p>
            <a:pPr lvl="0" marL="0" indent="0" defTabSz="350520">
              <a:spcBef>
                <a:spcPts val="280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1860">
                <a:solidFill>
                  <a:srgbClr val="EBEBEB"/>
                </a:solidFill>
                <a:effectLst>
                  <a:outerShdw sx="100000" sy="100000" kx="0" ky="0" algn="b" rotWithShape="0" blurRad="30480" dist="15240" dir="5400000">
                    <a:srgbClr val="000000"/>
                  </a:outerShdw>
                </a:effectLst>
              </a:rPr>
              <a:t>           </a:t>
            </a:r>
            <a:r>
              <a:rPr sz="1860">
                <a:solidFill>
                  <a:srgbClr val="FF40FF"/>
                </a:solidFill>
                <a:effectLst>
                  <a:outerShdw sx="100000" sy="100000" kx="0" ky="0" algn="b" rotWithShape="0" blurRad="30480" dist="15240" dir="5400000">
                    <a:srgbClr val="000000"/>
                  </a:outerShdw>
                </a:effectLst>
              </a:rPr>
              <a:t>     if( </a:t>
            </a:r>
            <a:r>
              <a:rPr sz="1860">
                <a:solidFill>
                  <a:srgbClr val="FF2600"/>
                </a:solidFill>
                <a:effectLst>
                  <a:outerShdw sx="100000" sy="100000" kx="0" ky="0" algn="b" rotWithShape="0" blurRad="30480" dist="15240" dir="5400000">
                    <a:srgbClr val="000000"/>
                  </a:outerShdw>
                </a:effectLst>
              </a:rPr>
              <a:t>teamMates.get(target)</a:t>
            </a:r>
            <a:r>
              <a:rPr sz="1860">
                <a:solidFill>
                  <a:srgbClr val="EBEBEB"/>
                </a:solidFill>
                <a:effectLst>
                  <a:outerShdw sx="100000" sy="100000" kx="0" ky="0" algn="b" rotWithShape="0" blurRad="30480" dist="15240" dir="5400000">
                    <a:srgbClr val="000000"/>
                  </a:outerShdw>
                </a:effectLst>
              </a:rPr>
              <a:t>.</a:t>
            </a:r>
            <a:r>
              <a:rPr sz="1860">
                <a:solidFill>
                  <a:srgbClr val="FF9300"/>
                </a:solidFill>
                <a:effectLst>
                  <a:outerShdw sx="100000" sy="100000" kx="0" ky="0" algn="b" rotWithShape="0" blurRad="30480" dist="15240" dir="5400000">
                    <a:srgbClr val="000000"/>
                  </a:outerShdw>
                </a:effectLst>
              </a:rPr>
              <a:t>isMafia()</a:t>
            </a:r>
            <a:r>
              <a:rPr sz="1860">
                <a:solidFill>
                  <a:srgbClr val="EBEBEB"/>
                </a:solidFill>
                <a:effectLst>
                  <a:outerShdw sx="100000" sy="100000" kx="0" ky="0" algn="b" rotWithShape="0" blurRad="30480" dist="15240" dir="5400000">
                    <a:srgbClr val="000000"/>
                  </a:outerShdw>
                </a:effectLst>
              </a:rPr>
              <a:t> || </a:t>
            </a:r>
            <a:r>
              <a:rPr sz="1860">
                <a:solidFill>
                  <a:srgbClr val="FF2600"/>
                </a:solidFill>
                <a:effectLst>
                  <a:outerShdw sx="100000" sy="100000" kx="0" ky="0" algn="b" rotWithShape="0" blurRad="30480" dist="15240" dir="5400000">
                    <a:srgbClr val="000000"/>
                  </a:outerShdw>
                </a:effectLst>
              </a:rPr>
              <a:t>teamMates.get(target)</a:t>
            </a:r>
            <a:r>
              <a:rPr sz="1860">
                <a:solidFill>
                  <a:srgbClr val="EBEBEB"/>
                </a:solidFill>
                <a:effectLst>
                  <a:outerShdw sx="100000" sy="100000" kx="0" ky="0" algn="b" rotWithShape="0" blurRad="30480" dist="15240" dir="5400000">
                    <a:srgbClr val="000000"/>
                  </a:outerShdw>
                </a:effectLst>
              </a:rPr>
              <a:t>.</a:t>
            </a:r>
            <a:r>
              <a:rPr sz="1860">
                <a:solidFill>
                  <a:srgbClr val="FF9300"/>
                </a:solidFill>
                <a:effectLst>
                  <a:outerShdw sx="100000" sy="100000" kx="0" ky="0" algn="b" rotWithShape="0" blurRad="30480" dist="15240" dir="5400000">
                    <a:srgbClr val="000000"/>
                  </a:outerShdw>
                </a:effectLst>
              </a:rPr>
              <a:t>isDead()</a:t>
            </a:r>
            <a:r>
              <a:rPr sz="1860">
                <a:solidFill>
                  <a:srgbClr val="EBEBEB"/>
                </a:solidFill>
                <a:effectLst>
                  <a:outerShdw sx="100000" sy="100000" kx="0" ky="0" algn="b" rotWithShape="0" blurRad="30480" dist="15240" dir="5400000">
                    <a:srgbClr val="000000"/>
                  </a:outerShdw>
                </a:effectLst>
              </a:rPr>
              <a:t> </a:t>
            </a:r>
            <a:r>
              <a:rPr sz="1860">
                <a:solidFill>
                  <a:srgbClr val="FF40FF"/>
                </a:solidFill>
                <a:effectLst>
                  <a:outerShdw sx="100000" sy="100000" kx="0" ky="0" algn="b" rotWithShape="0" blurRad="30480" dist="15240" dir="5400000">
                    <a:srgbClr val="000000"/>
                  </a:outerShdw>
                </a:effectLst>
              </a:rPr>
              <a:t>)</a:t>
            </a:r>
            <a:endParaRPr sz="1860">
              <a:solidFill>
                <a:srgbClr val="EBEBEB"/>
              </a:solidFill>
              <a:effectLst>
                <a:outerShdw sx="100000" sy="100000" kx="0" ky="0" algn="b" rotWithShape="0" blurRad="30480" dist="15240" dir="5400000">
                  <a:srgbClr val="000000"/>
                </a:outerShdw>
              </a:effectLst>
            </a:endParaRPr>
          </a:p>
          <a:p>
            <a:pPr lvl="0" marL="0" indent="0" defTabSz="350520">
              <a:spcBef>
                <a:spcPts val="280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1860">
                <a:solidFill>
                  <a:srgbClr val="EBEBEB"/>
                </a:solidFill>
                <a:effectLst>
                  <a:outerShdw sx="100000" sy="100000" kx="0" ky="0" algn="b" rotWithShape="0" blurRad="30480" dist="15240" dir="5400000">
                    <a:srgbClr val="000000"/>
                  </a:outerShdw>
                </a:effectLst>
              </a:rPr>
              <a:t>                    </a:t>
            </a:r>
            <a:r>
              <a:rPr sz="1860">
                <a:solidFill>
                  <a:srgbClr val="FF2600"/>
                </a:solidFill>
                <a:effectLst>
                  <a:outerShdw sx="100000" sy="100000" kx="0" ky="0" algn="b" rotWithShape="0" blurRad="30480" dist="15240" dir="5400000">
                    <a:srgbClr val="000000"/>
                  </a:outerShdw>
                </a:effectLst>
              </a:rPr>
              <a:t>target</a:t>
            </a:r>
            <a:r>
              <a:rPr sz="1860">
                <a:solidFill>
                  <a:srgbClr val="EBEBEB"/>
                </a:solidFill>
                <a:effectLst>
                  <a:outerShdw sx="100000" sy="100000" kx="0" ky="0" algn="b" rotWithShape="0" blurRad="30480" dist="15240" dir="5400000">
                    <a:srgbClr val="000000"/>
                  </a:outerShdw>
                </a:effectLst>
              </a:rPr>
              <a:t> = </a:t>
            </a:r>
            <a:r>
              <a:rPr sz="1860">
                <a:solidFill>
                  <a:srgbClr val="FFFB00"/>
                </a:solidFill>
                <a:effectLst>
                  <a:outerShdw sx="100000" sy="100000" kx="0" ky="0" algn="b" rotWithShape="0" blurRad="30480" dist="15240" dir="5400000">
                    <a:srgbClr val="000000"/>
                  </a:outerShdw>
                </a:effectLst>
              </a:rPr>
              <a:t>(int)</a:t>
            </a:r>
            <a:r>
              <a:rPr sz="1860">
                <a:solidFill>
                  <a:srgbClr val="EBEBEB"/>
                </a:solidFill>
                <a:effectLst>
                  <a:outerShdw sx="100000" sy="100000" kx="0" ky="0" algn="b" rotWithShape="0" blurRad="30480" dist="15240" dir="5400000">
                    <a:srgbClr val="000000"/>
                  </a:outerShdw>
                </a:effectLst>
              </a:rPr>
              <a:t>((Math.random()*teamMates.size()));</a:t>
            </a:r>
            <a:endParaRPr sz="1860">
              <a:solidFill>
                <a:srgbClr val="EBEBEB"/>
              </a:solidFill>
              <a:effectLst>
                <a:outerShdw sx="100000" sy="100000" kx="0" ky="0" algn="b" rotWithShape="0" blurRad="30480" dist="15240" dir="5400000">
                  <a:srgbClr val="000000"/>
                </a:outerShdw>
              </a:effectLst>
            </a:endParaRPr>
          </a:p>
          <a:p>
            <a:pPr lvl="0" marL="0" indent="0" defTabSz="350520">
              <a:spcBef>
                <a:spcPts val="280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1860">
                <a:solidFill>
                  <a:srgbClr val="EBEBEB"/>
                </a:solidFill>
                <a:effectLst>
                  <a:outerShdw sx="100000" sy="100000" kx="0" ky="0" algn="b" rotWithShape="0" blurRad="30480" dist="15240" dir="5400000">
                    <a:srgbClr val="000000"/>
                  </a:outerShdw>
                </a:effectLst>
              </a:rPr>
              <a:t>               </a:t>
            </a:r>
            <a:r>
              <a:rPr sz="1860">
                <a:solidFill>
                  <a:srgbClr val="FF40FF"/>
                </a:solidFill>
                <a:effectLst>
                  <a:outerShdw sx="100000" sy="100000" kx="0" ky="0" algn="b" rotWithShape="0" blurRad="30480" dist="15240" dir="5400000">
                    <a:srgbClr val="000000"/>
                  </a:outerShdw>
                </a:effectLst>
              </a:rPr>
              <a:t> else{</a:t>
            </a:r>
            <a:endParaRPr sz="1860">
              <a:solidFill>
                <a:srgbClr val="EBEBEB"/>
              </a:solidFill>
              <a:effectLst>
                <a:outerShdw sx="100000" sy="100000" kx="0" ky="0" algn="b" rotWithShape="0" blurRad="30480" dist="15240" dir="5400000">
                  <a:srgbClr val="000000"/>
                </a:outerShdw>
              </a:effectLst>
            </a:endParaRPr>
          </a:p>
          <a:p>
            <a:pPr lvl="0" marL="0" indent="0" defTabSz="350520">
              <a:spcBef>
                <a:spcPts val="280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1860">
                <a:solidFill>
                  <a:srgbClr val="EBEBEB"/>
                </a:solidFill>
                <a:effectLst>
                  <a:outerShdw sx="100000" sy="100000" kx="0" ky="0" algn="b" rotWithShape="0" blurRad="30480" dist="15240" dir="5400000">
                    <a:srgbClr val="000000"/>
                  </a:outerShdw>
                </a:effectLst>
              </a:rPr>
              <a:t>                    </a:t>
            </a:r>
            <a:r>
              <a:rPr sz="1860">
                <a:solidFill>
                  <a:srgbClr val="FF2600"/>
                </a:solidFill>
                <a:effectLst>
                  <a:outerShdw sx="100000" sy="100000" kx="0" ky="0" algn="b" rotWithShape="0" blurRad="30480" dist="15240" dir="5400000">
                    <a:srgbClr val="000000"/>
                  </a:outerShdw>
                </a:effectLst>
              </a:rPr>
              <a:t>teamMates.get(target)</a:t>
            </a:r>
            <a:r>
              <a:rPr sz="1860">
                <a:solidFill>
                  <a:srgbClr val="EBEBEB"/>
                </a:solidFill>
                <a:effectLst>
                  <a:outerShdw sx="100000" sy="100000" kx="0" ky="0" algn="b" rotWithShape="0" blurRad="30480" dist="15240" dir="5400000">
                    <a:srgbClr val="000000"/>
                  </a:outerShdw>
                </a:effectLst>
              </a:rPr>
              <a:t>.</a:t>
            </a:r>
            <a:r>
              <a:rPr sz="1860">
                <a:solidFill>
                  <a:srgbClr val="FF9300"/>
                </a:solidFill>
                <a:effectLst>
                  <a:outerShdw sx="100000" sy="100000" kx="0" ky="0" algn="b" rotWithShape="0" blurRad="30480" dist="15240" dir="5400000">
                    <a:srgbClr val="000000"/>
                  </a:outerShdw>
                </a:effectLst>
              </a:rPr>
              <a:t>makeMafia()</a:t>
            </a:r>
            <a:r>
              <a:rPr sz="1860">
                <a:solidFill>
                  <a:srgbClr val="EBEBEB"/>
                </a:solidFill>
                <a:effectLst>
                  <a:outerShdw sx="100000" sy="100000" kx="0" ky="0" algn="b" rotWithShape="0" blurRad="30480" dist="15240" dir="5400000">
                    <a:srgbClr val="000000"/>
                  </a:outerShdw>
                </a:effectLst>
              </a:rPr>
              <a:t>;</a:t>
            </a:r>
            <a:endParaRPr sz="1860">
              <a:solidFill>
                <a:srgbClr val="EBEBEB"/>
              </a:solidFill>
              <a:effectLst>
                <a:outerShdw sx="100000" sy="100000" kx="0" ky="0" algn="b" rotWithShape="0" blurRad="30480" dist="15240" dir="5400000">
                  <a:srgbClr val="000000"/>
                </a:outerShdw>
              </a:effectLst>
            </a:endParaRPr>
          </a:p>
          <a:p>
            <a:pPr lvl="0" marL="0" indent="0" defTabSz="350520">
              <a:spcBef>
                <a:spcPts val="280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1860">
                <a:solidFill>
                  <a:srgbClr val="EBEBEB"/>
                </a:solidFill>
                <a:effectLst>
                  <a:outerShdw sx="100000" sy="100000" kx="0" ky="0" algn="b" rotWithShape="0" blurRad="30480" dist="15240" dir="5400000">
                    <a:srgbClr val="000000"/>
                  </a:outerShdw>
                </a:effectLst>
              </a:rPr>
              <a:t>                    </a:t>
            </a:r>
            <a:r>
              <a:rPr sz="1860">
                <a:solidFill>
                  <a:srgbClr val="FF2600"/>
                </a:solidFill>
                <a:effectLst>
                  <a:outerShdw sx="100000" sy="100000" kx="0" ky="0" algn="b" rotWithShape="0" blurRad="30480" dist="15240" dir="5400000">
                    <a:srgbClr val="000000"/>
                  </a:outerShdw>
                </a:effectLst>
              </a:rPr>
              <a:t>teamMates.get(target)</a:t>
            </a:r>
            <a:r>
              <a:rPr sz="1860">
                <a:solidFill>
                  <a:srgbClr val="EBEBEB"/>
                </a:solidFill>
                <a:effectLst>
                  <a:outerShdw sx="100000" sy="100000" kx="0" ky="0" algn="b" rotWithShape="0" blurRad="30480" dist="15240" dir="5400000">
                    <a:srgbClr val="000000"/>
                  </a:outerShdw>
                </a:effectLst>
              </a:rPr>
              <a:t>.out.println(  </a:t>
            </a:r>
            <a:r>
              <a:rPr sz="1860">
                <a:solidFill>
                  <a:srgbClr val="00F900"/>
                </a:solidFill>
                <a:effectLst>
                  <a:outerShdw sx="100000" sy="100000" kx="0" ky="0" algn="b" rotWithShape="0" blurRad="30480" dist="15240" dir="5400000">
                    <a:srgbClr val="000000"/>
                  </a:outerShdw>
                </a:effectLst>
              </a:rPr>
              <a:t>"@You're a Mafia! You and your allies have to kill all the villagers to win." </a:t>
            </a:r>
            <a:r>
              <a:rPr sz="1860">
                <a:solidFill>
                  <a:srgbClr val="EBEBEB"/>
                </a:solidFill>
                <a:effectLst>
                  <a:outerShdw sx="100000" sy="100000" kx="0" ky="0" algn="b" rotWithShape="0" blurRad="30480" dist="15240" dir="5400000">
                    <a:srgbClr val="000000"/>
                  </a:outerShdw>
                </a:effectLst>
              </a:rPr>
              <a:t> );</a:t>
            </a:r>
            <a:endParaRPr sz="1860">
              <a:solidFill>
                <a:srgbClr val="EBEBEB"/>
              </a:solidFill>
              <a:effectLst>
                <a:outerShdw sx="100000" sy="100000" kx="0" ky="0" algn="b" rotWithShape="0" blurRad="30480" dist="15240" dir="5400000">
                  <a:srgbClr val="000000"/>
                </a:outerShdw>
              </a:effectLst>
            </a:endParaRPr>
          </a:p>
          <a:p>
            <a:pPr lvl="0" marL="0" indent="0" defTabSz="350520">
              <a:spcBef>
                <a:spcPts val="280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1860">
                <a:solidFill>
                  <a:srgbClr val="EBEBEB"/>
                </a:solidFill>
                <a:effectLst>
                  <a:outerShdw sx="100000" sy="100000" kx="0" ky="0" algn="b" rotWithShape="0" blurRad="30480" dist="15240" dir="5400000">
                    <a:srgbClr val="000000"/>
                  </a:outerShdw>
                </a:effectLst>
              </a:rPr>
              <a:t>                    </a:t>
            </a:r>
            <a:r>
              <a:rPr sz="1860">
                <a:solidFill>
                  <a:srgbClr val="FF4797"/>
                </a:solidFill>
                <a:effectLst>
                  <a:outerShdw sx="100000" sy="100000" kx="0" ky="0" algn="b" rotWithShape="0" blurRad="30480" dist="15240" dir="5400000">
                    <a:srgbClr val="000000"/>
                  </a:outerShdw>
                </a:effectLst>
              </a:rPr>
              <a:t>mafia</a:t>
            </a:r>
            <a:r>
              <a:rPr sz="1860">
                <a:solidFill>
                  <a:srgbClr val="EBEBEB"/>
                </a:solidFill>
                <a:effectLst>
                  <a:outerShdw sx="100000" sy="100000" kx="0" ky="0" algn="b" rotWithShape="0" blurRad="30480" dist="15240" dir="5400000">
                    <a:srgbClr val="000000"/>
                  </a:outerShdw>
                </a:effectLst>
              </a:rPr>
              <a:t>++;</a:t>
            </a:r>
            <a:endParaRPr sz="1860">
              <a:solidFill>
                <a:srgbClr val="EBEBEB"/>
              </a:solidFill>
              <a:effectLst>
                <a:outerShdw sx="100000" sy="100000" kx="0" ky="0" algn="b" rotWithShape="0" blurRad="30480" dist="15240" dir="5400000">
                  <a:srgbClr val="000000"/>
                </a:outerShdw>
              </a:effectLst>
            </a:endParaRPr>
          </a:p>
          <a:p>
            <a:pPr lvl="0" marL="0" indent="0" defTabSz="350520">
              <a:spcBef>
                <a:spcPts val="250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1860">
                <a:solidFill>
                  <a:srgbClr val="EBEBEB"/>
                </a:solidFill>
                <a:effectLst>
                  <a:outerShdw sx="100000" sy="100000" kx="0" ky="0" algn="b" rotWithShape="0" blurRad="30480" dist="15240" dir="5400000">
                    <a:srgbClr val="000000"/>
                  </a:outerShdw>
                </a:effectLst>
              </a:rPr>
              <a:t>              </a:t>
            </a:r>
            <a:r>
              <a:rPr sz="1860">
                <a:solidFill>
                  <a:srgbClr val="FF40FF"/>
                </a:solidFill>
                <a:effectLst>
                  <a:outerShdw sx="100000" sy="100000" kx="0" ky="0" algn="b" rotWithShape="0" blurRad="30480" dist="15240" dir="5400000">
                    <a:srgbClr val="000000"/>
                  </a:outerShdw>
                </a:effectLst>
              </a:rPr>
              <a:t>  }</a:t>
            </a:r>
            <a:endParaRPr sz="1860">
              <a:solidFill>
                <a:srgbClr val="EBEBEB"/>
              </a:solidFill>
              <a:effectLst>
                <a:outerShdw sx="100000" sy="100000" kx="0" ky="0" algn="b" rotWithShape="0" blurRad="30480" dist="15240" dir="5400000">
                  <a:srgbClr val="000000"/>
                </a:outerShdw>
              </a:effectLst>
            </a:endParaRPr>
          </a:p>
          <a:p>
            <a:pPr lvl="0" marL="0" indent="0" defTabSz="350520">
              <a:spcBef>
                <a:spcPts val="250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1860">
                <a:solidFill>
                  <a:srgbClr val="00FDFF"/>
                </a:solidFill>
                <a:effectLst>
                  <a:outerShdw sx="100000" sy="100000" kx="0" ky="0" algn="b" rotWithShape="0" blurRad="30480" dist="15240" dir="5400000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137" name="Shape 137"/>
          <p:cNvSpPr/>
          <p:nvPr/>
        </p:nvSpPr>
        <p:spPr>
          <a:xfrm>
            <a:off x="3087090" y="879156"/>
            <a:ext cx="4493820" cy="510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>
                <a:solidFill>
                  <a:srgbClr val="00FD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700">
                <a:solidFill>
                  <a:srgbClr val="00FD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//checks if mafia&lt;maxMafia</a:t>
            </a:r>
          </a:p>
        </p:txBody>
      </p:sp>
      <p:sp>
        <p:nvSpPr>
          <p:cNvPr id="138" name="Shape 138"/>
          <p:cNvSpPr/>
          <p:nvPr/>
        </p:nvSpPr>
        <p:spPr>
          <a:xfrm>
            <a:off x="1538985" y="1808463"/>
            <a:ext cx="2560829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rgbClr val="00FD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1600">
                <a:solidFill>
                  <a:srgbClr val="00FD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picks a random teammate</a:t>
            </a:r>
          </a:p>
        </p:txBody>
      </p:sp>
      <p:sp>
        <p:nvSpPr>
          <p:cNvPr id="139" name="Shape 139"/>
          <p:cNvSpPr/>
          <p:nvPr/>
        </p:nvSpPr>
        <p:spPr>
          <a:xfrm>
            <a:off x="1588227" y="2175933"/>
            <a:ext cx="2386146" cy="1"/>
          </a:xfrm>
          <a:prstGeom prst="line">
            <a:avLst/>
          </a:prstGeom>
          <a:ln w="12700">
            <a:solidFill>
              <a:srgbClr val="00FDFF"/>
            </a:solidFill>
            <a:miter lim="400000"/>
            <a:headEnd type="triangle" len="sm"/>
            <a:tailEnd type="triangle" len="sm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140" name="Shape 140"/>
          <p:cNvSpPr/>
          <p:nvPr/>
        </p:nvSpPr>
        <p:spPr>
          <a:xfrm>
            <a:off x="8670078" y="2141517"/>
            <a:ext cx="3572511" cy="7292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00FD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//if the random team mate is </a:t>
            </a:r>
            <a:endParaRPr sz="2000">
              <a:solidFill>
                <a:srgbClr val="00FD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00FD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already a mafia or dead</a:t>
            </a:r>
          </a:p>
        </p:txBody>
      </p:sp>
      <p:sp>
        <p:nvSpPr>
          <p:cNvPr id="141" name="Shape 141"/>
          <p:cNvSpPr/>
          <p:nvPr/>
        </p:nvSpPr>
        <p:spPr>
          <a:xfrm>
            <a:off x="6718046" y="1499891"/>
            <a:ext cx="4369309" cy="7292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B00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//target = random number between </a:t>
            </a:r>
            <a:endParaRPr sz="2000">
              <a:solidFill>
                <a:srgbClr val="FFFB00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B00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0  to (number of players) </a:t>
            </a:r>
          </a:p>
        </p:txBody>
      </p:sp>
      <p:sp>
        <p:nvSpPr>
          <p:cNvPr id="142" name="Shape 142"/>
          <p:cNvSpPr/>
          <p:nvPr/>
        </p:nvSpPr>
        <p:spPr>
          <a:xfrm>
            <a:off x="6663097" y="2825200"/>
            <a:ext cx="3776473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FFFB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B00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//target = new random number </a:t>
            </a:r>
          </a:p>
        </p:txBody>
      </p:sp>
      <p:sp>
        <p:nvSpPr>
          <p:cNvPr id="143" name="Shape 143"/>
          <p:cNvSpPr/>
          <p:nvPr/>
        </p:nvSpPr>
        <p:spPr>
          <a:xfrm>
            <a:off x="1778254" y="3468667"/>
            <a:ext cx="7111493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00FD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00FD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//otherwise (i.e. if random teammate is not a mafia or dead) </a:t>
            </a:r>
          </a:p>
        </p:txBody>
      </p:sp>
      <p:sp>
        <p:nvSpPr>
          <p:cNvPr id="144" name="Shape 144"/>
          <p:cNvSpPr/>
          <p:nvPr/>
        </p:nvSpPr>
        <p:spPr>
          <a:xfrm>
            <a:off x="5578305" y="4113560"/>
            <a:ext cx="4151123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FFFB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B00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//make random teammate a mafia </a:t>
            </a:r>
          </a:p>
        </p:txBody>
      </p:sp>
      <p:sp>
        <p:nvSpPr>
          <p:cNvPr id="145" name="Shape 145"/>
          <p:cNvSpPr/>
          <p:nvPr/>
        </p:nvSpPr>
        <p:spPr>
          <a:xfrm>
            <a:off x="2543005" y="5704604"/>
            <a:ext cx="3516123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FFFB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B00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//increment number of mafia </a:t>
            </a:r>
          </a:p>
        </p:txBody>
      </p:sp>
      <p:sp>
        <p:nvSpPr>
          <p:cNvPr id="146" name="Shape 146"/>
          <p:cNvSpPr/>
          <p:nvPr/>
        </p:nvSpPr>
        <p:spPr>
          <a:xfrm>
            <a:off x="2176940" y="6702290"/>
            <a:ext cx="2927453" cy="1386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Example 1:</a:t>
            </a:r>
            <a:endParaRPr sz="2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800" u="sng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Mafia</a:t>
            </a: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  </a:t>
            </a:r>
            <a:r>
              <a:rPr sz="2800" u="sng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maxMafia</a:t>
            </a:r>
            <a:endParaRPr sz="2800" u="sng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    0            1</a:t>
            </a:r>
          </a:p>
        </p:txBody>
      </p:sp>
      <p:sp>
        <p:nvSpPr>
          <p:cNvPr id="147" name="Shape 147"/>
          <p:cNvSpPr/>
          <p:nvPr/>
        </p:nvSpPr>
        <p:spPr>
          <a:xfrm>
            <a:off x="483387" y="6702290"/>
            <a:ext cx="1471626" cy="2682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800" u="sng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Players</a:t>
            </a:r>
            <a:endParaRPr sz="2800" u="sng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Evan </a:t>
            </a:r>
            <a:endParaRPr sz="2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Shauna</a:t>
            </a:r>
            <a:endParaRPr sz="2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Ari</a:t>
            </a:r>
            <a:endParaRPr sz="2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Aubrey </a:t>
            </a:r>
            <a:endParaRPr sz="2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Aileen </a:t>
            </a:r>
          </a:p>
        </p:txBody>
      </p:sp>
      <p:sp>
        <p:nvSpPr>
          <p:cNvPr id="148" name="Shape 148"/>
          <p:cNvSpPr/>
          <p:nvPr/>
        </p:nvSpPr>
        <p:spPr>
          <a:xfrm>
            <a:off x="6269126" y="5537755"/>
            <a:ext cx="1380948" cy="4156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600" u="sng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Players</a:t>
            </a:r>
            <a:endParaRPr sz="2600" u="sng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6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Evan </a:t>
            </a:r>
            <a:endParaRPr sz="26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6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Shauna</a:t>
            </a:r>
            <a:endParaRPr sz="26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6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Ari</a:t>
            </a:r>
            <a:endParaRPr sz="26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6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Aubrey</a:t>
            </a:r>
            <a:endParaRPr sz="26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6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Aileen</a:t>
            </a:r>
            <a:endParaRPr sz="26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6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Eli </a:t>
            </a:r>
            <a:endParaRPr sz="26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6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Isabelle</a:t>
            </a:r>
            <a:endParaRPr sz="26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6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Darren </a:t>
            </a:r>
            <a:endParaRPr sz="26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7563023" y="7198143"/>
            <a:ext cx="1155066" cy="47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500">
                <a:solidFill>
                  <a:srgbClr val="FF2600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*mafia*</a:t>
            </a:r>
          </a:p>
        </p:txBody>
      </p:sp>
      <p:sp>
        <p:nvSpPr>
          <p:cNvPr id="150" name="Shape 150"/>
          <p:cNvSpPr/>
          <p:nvPr/>
        </p:nvSpPr>
        <p:spPr>
          <a:xfrm>
            <a:off x="1814156" y="8916876"/>
            <a:ext cx="1155066" cy="47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500">
                <a:solidFill>
                  <a:srgbClr val="FF2600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*mafia*</a:t>
            </a:r>
          </a:p>
        </p:txBody>
      </p:sp>
      <p:sp>
        <p:nvSpPr>
          <p:cNvPr id="151" name="Shape 151"/>
          <p:cNvSpPr/>
          <p:nvPr/>
        </p:nvSpPr>
        <p:spPr>
          <a:xfrm>
            <a:off x="7296323" y="8040576"/>
            <a:ext cx="1155066" cy="47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500">
                <a:solidFill>
                  <a:srgbClr val="FF2600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*mafia*</a:t>
            </a:r>
          </a:p>
        </p:txBody>
      </p:sp>
      <p:sp>
        <p:nvSpPr>
          <p:cNvPr id="152" name="Shape 152"/>
          <p:cNvSpPr/>
          <p:nvPr/>
        </p:nvSpPr>
        <p:spPr>
          <a:xfrm>
            <a:off x="2602179" y="7561657"/>
            <a:ext cx="536042" cy="52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FF2600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/ 1</a:t>
            </a:r>
          </a:p>
        </p:txBody>
      </p:sp>
      <p:sp>
        <p:nvSpPr>
          <p:cNvPr id="153" name="Shape 153"/>
          <p:cNvSpPr/>
          <p:nvPr/>
        </p:nvSpPr>
        <p:spPr>
          <a:xfrm>
            <a:off x="9161940" y="6409313"/>
            <a:ext cx="2927453" cy="1386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Example 2:</a:t>
            </a:r>
            <a:endParaRPr sz="2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800" u="sng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Mafia</a:t>
            </a: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  </a:t>
            </a:r>
            <a:r>
              <a:rPr sz="2800" u="sng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maxMafia</a:t>
            </a:r>
            <a:endParaRPr sz="2800" u="sng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    0            2</a:t>
            </a:r>
          </a:p>
        </p:txBody>
      </p:sp>
      <p:sp>
        <p:nvSpPr>
          <p:cNvPr id="154" name="Shape 154"/>
          <p:cNvSpPr/>
          <p:nvPr/>
        </p:nvSpPr>
        <p:spPr>
          <a:xfrm>
            <a:off x="9599879" y="7284189"/>
            <a:ext cx="536042" cy="52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FF2600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/ 1</a:t>
            </a:r>
          </a:p>
        </p:txBody>
      </p:sp>
      <p:sp>
        <p:nvSpPr>
          <p:cNvPr id="155" name="Shape 155"/>
          <p:cNvSpPr/>
          <p:nvPr/>
        </p:nvSpPr>
        <p:spPr>
          <a:xfrm>
            <a:off x="9835074" y="7296521"/>
            <a:ext cx="505918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FFFB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600">
                <a:solidFill>
                  <a:srgbClr val="FFFB00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/ 2</a:t>
            </a:r>
          </a:p>
        </p:txBody>
      </p:sp>
      <p:sp>
        <p:nvSpPr>
          <p:cNvPr id="157" name="Shape 157"/>
          <p:cNvSpPr/>
          <p:nvPr/>
        </p:nvSpPr>
        <p:spPr>
          <a:xfrm>
            <a:off x="10063" y="1387784"/>
            <a:ext cx="1160927" cy="52150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82" h="21600" fill="norm" stroke="1" extrusionOk="0">
                <a:moveTo>
                  <a:pt x="17982" y="21600"/>
                </a:moveTo>
                <a:cubicBezTo>
                  <a:pt x="1554" y="10209"/>
                  <a:pt x="-3618" y="3009"/>
                  <a:pt x="2467" y="0"/>
                </a:cubicBezTo>
              </a:path>
            </a:pathLst>
          </a:custGeom>
          <a:ln w="63500">
            <a:solidFill>
              <a:srgbClr val="00FDFF"/>
            </a:solidFill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9"/>
                            </p:stCondLst>
                            <p:childTnLst>
                              <p:par>
                                <p:cTn id="10" nodeType="afterEffect" presetClass="entr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clickEffect" presetClass="entr" presetSubtype="0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6" dur="7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presetClass="entr" presetSubtype="2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499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99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99"/>
                            </p:stCondLst>
                            <p:childTnLst>
                              <p:par>
                                <p:cTn id="34" nodeType="afterEffect" presetClass="entr" presetSubtype="2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499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99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clickEffect" presetClass="entr" presetSubtype="0" presetID="1" grpId="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nodeType="clickEffect" presetClass="entr" presetSubtype="0" presetID="1" grpId="9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nodeType="clickEffect" presetClass="entr" presetSubtype="0" presetID="1" grpId="10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nodeType="clickEffect" presetClass="entr" presetSubtype="0" presetID="1" grpId="1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7" grpId="5"/>
      <p:bldP build="whole" bldLvl="1" animBg="1" rev="0" advAuto="0" spid="146" grpId="2"/>
      <p:bldP build="whole" bldLvl="1" animBg="1" rev="0" advAuto="0" spid="147" grpId="1"/>
      <p:bldP build="whole" bldLvl="1" animBg="1" rev="0" advAuto="0" spid="155" grpId="11"/>
      <p:bldP build="whole" bldLvl="1" animBg="1" rev="0" advAuto="0" spid="151" grpId="10"/>
      <p:bldP build="whole" bldLvl="1" animBg="1" rev="0" advAuto="0" spid="150" grpId="3"/>
      <p:bldP build="whole" bldLvl="1" animBg="1" rev="0" advAuto="0" spid="154" grpId="9"/>
      <p:bldP build="whole" bldLvl="1" animBg="1" rev="0" advAuto="0" spid="148" grpId="6"/>
      <p:bldP build="whole" bldLvl="1" animBg="1" rev="0" advAuto="0" spid="152" grpId="4"/>
      <p:bldP build="whole" bldLvl="1" animBg="1" rev="0" advAuto="0" spid="149" grpId="8"/>
      <p:bldP build="whole" bldLvl="1" animBg="1" rev="0" advAuto="0" spid="153" grpId="7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Screen Shot 2015-06-18 at 2.16.05 PM.png"/>
          <p:cNvPicPr/>
          <p:nvPr/>
        </p:nvPicPr>
        <p:blipFill>
          <a:blip r:embed="rId2">
            <a:extLst/>
          </a:blip>
          <a:srcRect l="0" t="1088" r="0" b="1088"/>
          <a:stretch>
            <a:fillRect/>
          </a:stretch>
        </p:blipFill>
        <p:spPr>
          <a:xfrm>
            <a:off x="6654800" y="2374900"/>
            <a:ext cx="5588000" cy="6807200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37" name="Shape 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2600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Enter your name please:</a:t>
            </a:r>
          </a:p>
        </p:txBody>
      </p:sp>
      <p:sp>
        <p:nvSpPr>
          <p:cNvPr id="38" name="Shape 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algn="ctr">
              <a:buClrTx/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3500" u="sng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Problems that could occur: </a:t>
            </a:r>
            <a:endParaRPr sz="3500" u="sng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buClr>
                <a:srgbClr val="FF2600"/>
              </a:buClr>
              <a:defRPr sz="1800">
                <a:solidFill>
                  <a:srgbClr val="000000"/>
                </a:solidFill>
                <a:effectLst/>
              </a:defRPr>
            </a:pPr>
            <a:r>
              <a:rPr sz="35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Two people have the same name</a:t>
            </a:r>
            <a:endParaRPr sz="35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buClr>
                <a:srgbClr val="FF2600"/>
              </a:buClr>
              <a:defRPr sz="1800">
                <a:solidFill>
                  <a:srgbClr val="000000"/>
                </a:solidFill>
                <a:effectLst/>
              </a:defRPr>
            </a:pPr>
            <a:r>
              <a:rPr sz="35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A person’s name has a space </a:t>
            </a:r>
          </a:p>
        </p:txBody>
      </p:sp>
    </p:spTree>
  </p:cSld>
  <p:clrMapOvr>
    <a:masterClrMapping/>
  </p:clrMapOvr>
  <p:transition spd="slow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6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presetSubtype="6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6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25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25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presetClass="entr" presetSubtype="6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250" fill="hold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250" fill="hold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Screen Shot 2015-06-18 at 2.30.13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8540" y="1684536"/>
            <a:ext cx="12047720" cy="7933598"/>
          </a:xfrm>
          <a:prstGeom prst="rect">
            <a:avLst/>
          </a:prstGeom>
          <a:ln w="254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  <p:sp>
        <p:nvSpPr>
          <p:cNvPr id="41" name="Shape 41"/>
          <p:cNvSpPr/>
          <p:nvPr/>
        </p:nvSpPr>
        <p:spPr>
          <a:xfrm>
            <a:off x="2213618" y="629299"/>
            <a:ext cx="8035697" cy="67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FF2600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Two people have the same name….</a:t>
            </a:r>
          </a:p>
        </p:txBody>
      </p:sp>
    </p:spTree>
  </p:cSld>
  <p:clrMapOvr>
    <a:masterClrMapping/>
  </p:clrMapOvr>
  <p:transition spd="fast" advClick="1"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2600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How we dealt with it: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xfrm>
            <a:off x="762000" y="2680074"/>
            <a:ext cx="11144380" cy="3625635"/>
          </a:xfrm>
          <a:prstGeom prst="rect">
            <a:avLst/>
          </a:prstGeom>
          <a:ln w="25400">
            <a:solidFill>
              <a:srgbClr val="FF2600"/>
            </a:solidFill>
          </a:ln>
        </p:spPr>
        <p:txBody>
          <a:bodyPr/>
          <a:lstStyle/>
          <a:p>
            <a:pPr lvl="0" marL="533400" indent="-533400" defTabSz="490727">
              <a:spcBef>
                <a:spcPts val="3500"/>
              </a:spcBef>
              <a:buSzPct val="100000"/>
              <a:buAutoNum type="arabicPeriod" startAt="1"/>
              <a:defRPr sz="1800">
                <a:solidFill>
                  <a:srgbClr val="000000"/>
                </a:solidFill>
                <a:effectLst/>
              </a:defRPr>
            </a:pPr>
            <a:r>
              <a:rPr sz="2016">
                <a:solidFill>
                  <a:srgbClr val="00FDFF"/>
                </a:solidFill>
                <a:effectLst>
                  <a:outerShdw sx="100000" sy="100000" kx="0" ky="0" algn="b" rotWithShape="0" blurRad="42672" dist="21336" dir="5400000">
                    <a:srgbClr val="000000"/>
                  </a:outerShdw>
                </a:effectLst>
              </a:rPr>
              <a:t>if ( </a:t>
            </a:r>
            <a:r>
              <a:rPr sz="2016">
                <a:solidFill>
                  <a:srgbClr val="EBEBEB"/>
                </a:solidFill>
                <a:effectLst>
                  <a:outerShdw sx="100000" sy="100000" kx="0" ky="0" algn="b" rotWithShape="0" blurRad="42672" dist="21336" dir="5400000">
                    <a:srgbClr val="000000"/>
                  </a:outerShdw>
                </a:effectLst>
              </a:rPr>
              <a:t> </a:t>
            </a:r>
            <a:r>
              <a:rPr sz="2016">
                <a:solidFill>
                  <a:srgbClr val="0433FF"/>
                </a:solidFill>
                <a:effectLst>
                  <a:outerShdw sx="100000" sy="100000" kx="0" ky="0" algn="b" rotWithShape="0" blurRad="42672" dist="21336" dir="5400000">
                    <a:srgbClr val="000000"/>
                  </a:outerShdw>
                </a:effectLst>
              </a:rPr>
              <a:t>this</a:t>
            </a:r>
            <a:r>
              <a:rPr sz="2016">
                <a:solidFill>
                  <a:srgbClr val="EBEBEB"/>
                </a:solidFill>
                <a:effectLst>
                  <a:outerShdw sx="100000" sy="100000" kx="0" ky="0" algn="b" rotWithShape="0" blurRad="42672" dist="21336" dir="5400000">
                    <a:srgbClr val="000000"/>
                  </a:outerShdw>
                </a:effectLst>
              </a:rPr>
              <a:t>.getName().toLowerCase().</a:t>
            </a:r>
            <a:r>
              <a:rPr sz="2016">
                <a:solidFill>
                  <a:srgbClr val="FF9300"/>
                </a:solidFill>
                <a:effectLst>
                  <a:outerShdw sx="100000" sy="100000" kx="0" ky="0" algn="b" rotWithShape="0" blurRad="42672" dist="21336" dir="5400000">
                    <a:srgbClr val="000000"/>
                  </a:outerShdw>
                </a:effectLst>
              </a:rPr>
              <a:t>equals(</a:t>
            </a:r>
            <a:r>
              <a:rPr sz="2016">
                <a:solidFill>
                  <a:srgbClr val="FF2600"/>
                </a:solidFill>
                <a:effectLst>
                  <a:outerShdw sx="100000" sy="100000" kx="0" ky="0" algn="b" rotWithShape="0" blurRad="42672" dist="21336" dir="5400000">
                    <a:srgbClr val="000000"/>
                  </a:outerShdw>
                </a:effectLst>
              </a:rPr>
              <a:t>a</a:t>
            </a:r>
            <a:r>
              <a:rPr sz="2016">
                <a:solidFill>
                  <a:srgbClr val="EBEBEB"/>
                </a:solidFill>
                <a:effectLst>
                  <a:outerShdw sx="100000" sy="100000" kx="0" ky="0" algn="b" rotWithShape="0" blurRad="42672" dist="21336" dir="5400000">
                    <a:srgbClr val="000000"/>
                  </a:outerShdw>
                </a:effectLst>
              </a:rPr>
              <a:t>.getName().toLowerCase()  </a:t>
            </a:r>
            <a:r>
              <a:rPr sz="2016">
                <a:solidFill>
                  <a:srgbClr val="FF9300"/>
                </a:solidFill>
                <a:effectLst>
                  <a:outerShdw sx="100000" sy="100000" kx="0" ky="0" algn="b" rotWithShape="0" blurRad="42672" dist="21336" dir="5400000">
                    <a:srgbClr val="000000"/>
                  </a:outerShdw>
                </a:effectLst>
              </a:rPr>
              <a:t>) </a:t>
            </a:r>
            <a:r>
              <a:rPr sz="2016">
                <a:solidFill>
                  <a:srgbClr val="00FDFF"/>
                </a:solidFill>
                <a:effectLst>
                  <a:outerShdw sx="100000" sy="100000" kx="0" ky="0" algn="b" rotWithShape="0" blurRad="42672" dist="21336" dir="5400000">
                    <a:srgbClr val="000000"/>
                  </a:outerShdw>
                </a:effectLst>
              </a:rPr>
              <a:t> )</a:t>
            </a:r>
            <a:endParaRPr sz="2016">
              <a:solidFill>
                <a:srgbClr val="EBEBEB"/>
              </a:solidFill>
              <a:effectLst>
                <a:outerShdw sx="100000" sy="100000" kx="0" ky="0" algn="b" rotWithShape="0" blurRad="42672" dist="21336" dir="5400000">
                  <a:srgbClr val="000000"/>
                </a:outerShdw>
              </a:effectLst>
            </a:endParaRPr>
          </a:p>
          <a:p>
            <a:pPr lvl="0" marL="533400" indent="-533400" defTabSz="490727">
              <a:spcBef>
                <a:spcPts val="3500"/>
              </a:spcBef>
              <a:buSzPct val="100000"/>
              <a:buAutoNum type="arabicPeriod" startAt="1"/>
              <a:defRPr sz="1800">
                <a:solidFill>
                  <a:srgbClr val="000000"/>
                </a:solidFill>
                <a:effectLst/>
              </a:defRPr>
            </a:pPr>
            <a:r>
              <a:rPr sz="2016">
                <a:solidFill>
                  <a:srgbClr val="00FDFF"/>
                </a:solidFill>
                <a:effectLst>
                  <a:outerShdw sx="100000" sy="100000" kx="0" ky="0" algn="b" rotWithShape="0" blurRad="42672" dist="21336" dir="5400000">
                    <a:srgbClr val="000000"/>
                  </a:outerShdw>
                </a:effectLst>
              </a:rPr>
              <a:t>{</a:t>
            </a:r>
            <a:endParaRPr sz="2016">
              <a:solidFill>
                <a:srgbClr val="00FDFF"/>
              </a:solidFill>
              <a:effectLst>
                <a:outerShdw sx="100000" sy="100000" kx="0" ky="0" algn="b" rotWithShape="0" blurRad="42672" dist="21336" dir="5400000">
                  <a:srgbClr val="000000"/>
                </a:outerShdw>
              </a:effectLst>
            </a:endParaRPr>
          </a:p>
          <a:p>
            <a:pPr lvl="1" marL="0" indent="192023" defTabSz="490727">
              <a:spcBef>
                <a:spcPts val="350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2016">
                <a:solidFill>
                  <a:srgbClr val="0433FF"/>
                </a:solidFill>
                <a:effectLst>
                  <a:outerShdw sx="100000" sy="100000" kx="0" ky="0" algn="b" rotWithShape="0" blurRad="42672" dist="21336" dir="5400000">
                    <a:srgbClr val="000000"/>
                  </a:outerShdw>
                </a:effectLst>
              </a:rPr>
              <a:t>this</a:t>
            </a:r>
            <a:r>
              <a:rPr sz="2016">
                <a:solidFill>
                  <a:srgbClr val="EBEBEB"/>
                </a:solidFill>
                <a:effectLst>
                  <a:outerShdw sx="100000" sy="100000" kx="0" ky="0" algn="b" rotWithShape="0" blurRad="42672" dist="21336" dir="5400000">
                    <a:srgbClr val="000000"/>
                  </a:outerShdw>
                </a:effectLst>
              </a:rPr>
              <a:t>.out.println( </a:t>
            </a:r>
            <a:r>
              <a:rPr sz="2016">
                <a:solidFill>
                  <a:srgbClr val="00F900"/>
                </a:solidFill>
                <a:effectLst>
                  <a:outerShdw sx="100000" sy="100000" kx="0" ky="0" algn="b" rotWithShape="0" blurRad="42672" dist="21336" dir="5400000">
                    <a:srgbClr val="000000"/>
                  </a:outerShdw>
                </a:effectLst>
              </a:rPr>
              <a:t>“Somebody already has that name. We'll call you ” </a:t>
            </a:r>
            <a:r>
              <a:rPr sz="2016">
                <a:solidFill>
                  <a:srgbClr val="EBEBEB"/>
                </a:solidFill>
                <a:effectLst>
                  <a:outerShdw sx="100000" sy="100000" kx="0" ky="0" algn="b" rotWithShape="0" blurRad="42672" dist="21336" dir="5400000">
                    <a:srgbClr val="000000"/>
                  </a:outerShdw>
                </a:effectLst>
              </a:rPr>
              <a:t>+ </a:t>
            </a:r>
            <a:r>
              <a:rPr sz="2016">
                <a:solidFill>
                  <a:srgbClr val="0433FF"/>
                </a:solidFill>
                <a:effectLst>
                  <a:outerShdw sx="100000" sy="100000" kx="0" ky="0" algn="b" rotWithShape="0" blurRad="42672" dist="21336" dir="5400000">
                    <a:srgbClr val="000000"/>
                  </a:outerShdw>
                </a:effectLst>
              </a:rPr>
              <a:t>this</a:t>
            </a:r>
            <a:r>
              <a:rPr sz="2016">
                <a:solidFill>
                  <a:srgbClr val="EBEBEB"/>
                </a:solidFill>
                <a:effectLst>
                  <a:outerShdw sx="100000" sy="100000" kx="0" ky="0" algn="b" rotWithShape="0" blurRad="42672" dist="21336" dir="5400000">
                    <a:srgbClr val="000000"/>
                  </a:outerShdw>
                </a:effectLst>
              </a:rPr>
              <a:t>.getName()+ </a:t>
            </a:r>
            <a:r>
              <a:rPr sz="2016">
                <a:solidFill>
                  <a:srgbClr val="00F900"/>
                </a:solidFill>
                <a:effectLst>
                  <a:outerShdw sx="100000" sy="100000" kx="0" ky="0" algn="b" rotWithShape="0" blurRad="42672" dist="21336" dir="5400000">
                    <a:srgbClr val="000000"/>
                  </a:outerShdw>
                </a:effectLst>
              </a:rPr>
              <a:t>“2.” </a:t>
            </a:r>
            <a:r>
              <a:rPr sz="2016">
                <a:solidFill>
                  <a:srgbClr val="EBEBEB"/>
                </a:solidFill>
                <a:effectLst>
                  <a:outerShdw sx="100000" sy="100000" kx="0" ky="0" algn="b" rotWithShape="0" blurRad="42672" dist="21336" dir="5400000">
                    <a:srgbClr val="000000"/>
                  </a:outerShdw>
                </a:effectLst>
              </a:rPr>
              <a:t>);</a:t>
            </a:r>
            <a:endParaRPr sz="2016">
              <a:solidFill>
                <a:srgbClr val="EBEBEB"/>
              </a:solidFill>
              <a:effectLst>
                <a:outerShdw sx="100000" sy="100000" kx="0" ky="0" algn="b" rotWithShape="0" blurRad="42672" dist="21336" dir="5400000">
                  <a:srgbClr val="000000"/>
                </a:outerShdw>
              </a:effectLst>
            </a:endParaRPr>
          </a:p>
          <a:p>
            <a:pPr lvl="1" marL="0" indent="192023" defTabSz="490727">
              <a:spcBef>
                <a:spcPts val="350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2016">
                <a:solidFill>
                  <a:srgbClr val="0433FF"/>
                </a:solidFill>
                <a:effectLst>
                  <a:outerShdw sx="100000" sy="100000" kx="0" ky="0" algn="b" rotWithShape="0" blurRad="42672" dist="21336" dir="5400000">
                    <a:srgbClr val="000000"/>
                  </a:outerShdw>
                </a:effectLst>
              </a:rPr>
              <a:t>this</a:t>
            </a:r>
            <a:r>
              <a:rPr sz="2016">
                <a:solidFill>
                  <a:srgbClr val="FFFFFF"/>
                </a:solidFill>
                <a:effectLst>
                  <a:outerShdw sx="100000" sy="100000" kx="0" ky="0" algn="b" rotWithShape="0" blurRad="42672" dist="21336" dir="5400000">
                    <a:srgbClr val="000000"/>
                  </a:outerShdw>
                </a:effectLst>
              </a:rPr>
              <a:t>.name </a:t>
            </a:r>
            <a:r>
              <a:rPr sz="2016">
                <a:solidFill>
                  <a:srgbClr val="EBEBEB"/>
                </a:solidFill>
                <a:effectLst>
                  <a:outerShdw sx="100000" sy="100000" kx="0" ky="0" algn="b" rotWithShape="0" blurRad="42672" dist="21336" dir="5400000">
                    <a:srgbClr val="000000"/>
                  </a:outerShdw>
                </a:effectLst>
              </a:rPr>
              <a:t>= </a:t>
            </a:r>
            <a:r>
              <a:rPr sz="2016">
                <a:solidFill>
                  <a:srgbClr val="0433FF"/>
                </a:solidFill>
                <a:effectLst>
                  <a:outerShdw sx="100000" sy="100000" kx="0" ky="0" algn="b" rotWithShape="0" blurRad="42672" dist="21336" dir="5400000">
                    <a:srgbClr val="000000"/>
                  </a:outerShdw>
                </a:effectLst>
              </a:rPr>
              <a:t>this</a:t>
            </a:r>
            <a:r>
              <a:rPr sz="2016">
                <a:solidFill>
                  <a:srgbClr val="EBEBEB"/>
                </a:solidFill>
                <a:effectLst>
                  <a:outerShdw sx="100000" sy="100000" kx="0" ky="0" algn="b" rotWithShape="0" blurRad="42672" dist="21336" dir="5400000">
                    <a:srgbClr val="000000"/>
                  </a:outerShdw>
                </a:effectLst>
              </a:rPr>
              <a:t>.getName() + “2”;</a:t>
            </a:r>
            <a:endParaRPr sz="2016">
              <a:solidFill>
                <a:srgbClr val="EBEBEB"/>
              </a:solidFill>
              <a:effectLst>
                <a:outerShdw sx="100000" sy="100000" kx="0" ky="0" algn="b" rotWithShape="0" blurRad="42672" dist="21336" dir="5400000">
                  <a:srgbClr val="000000"/>
                </a:outerShdw>
              </a:effectLst>
            </a:endParaRPr>
          </a:p>
          <a:p>
            <a:pPr lvl="0" marL="533400" indent="-533400" defTabSz="490727">
              <a:spcBef>
                <a:spcPts val="3500"/>
              </a:spcBef>
              <a:buSzPct val="100000"/>
              <a:buAutoNum type="arabicPeriod" startAt="3"/>
              <a:defRPr sz="1800">
                <a:solidFill>
                  <a:srgbClr val="000000"/>
                </a:solidFill>
                <a:effectLst/>
              </a:defRPr>
            </a:pPr>
            <a:r>
              <a:rPr sz="2016">
                <a:solidFill>
                  <a:srgbClr val="00FDFF"/>
                </a:solidFill>
                <a:effectLst>
                  <a:outerShdw sx="100000" sy="100000" kx="0" ky="0" algn="b" rotWithShape="0" blurRad="42672" dist="21336" dir="5400000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45" name="Shape 45"/>
          <p:cNvSpPr/>
          <p:nvPr/>
        </p:nvSpPr>
        <p:spPr>
          <a:xfrm>
            <a:off x="668880" y="2078539"/>
            <a:ext cx="2259940" cy="67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Our Code</a:t>
            </a:r>
          </a:p>
        </p:txBody>
      </p:sp>
      <p:sp>
        <p:nvSpPr>
          <p:cNvPr id="46" name="Shape 46"/>
          <p:cNvSpPr/>
          <p:nvPr/>
        </p:nvSpPr>
        <p:spPr>
          <a:xfrm>
            <a:off x="779694" y="6868008"/>
            <a:ext cx="1448525" cy="3025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700" u="sng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Players</a:t>
            </a:r>
            <a:endParaRPr sz="2700" u="sng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700">
                <a:solidFill>
                  <a:srgbClr val="0433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Alex</a:t>
            </a:r>
            <a:endParaRPr sz="2700">
              <a:solidFill>
                <a:srgbClr val="0433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700">
                <a:solidFill>
                  <a:srgbClr val="FF2600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Shelley </a:t>
            </a:r>
            <a:endParaRPr sz="2700">
              <a:solidFill>
                <a:srgbClr val="FF2600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700">
                <a:solidFill>
                  <a:srgbClr val="FF2600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Carlos</a:t>
            </a:r>
            <a:endParaRPr sz="2700">
              <a:solidFill>
                <a:srgbClr val="FF2600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700">
                <a:solidFill>
                  <a:srgbClr val="FF2600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Alex</a:t>
            </a:r>
            <a:endParaRPr sz="2700">
              <a:solidFill>
                <a:srgbClr val="FF2600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700">
                <a:solidFill>
                  <a:srgbClr val="FF2600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Isabelle</a:t>
            </a:r>
            <a:endParaRPr sz="2700">
              <a:solidFill>
                <a:srgbClr val="FF2600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</p:txBody>
      </p:sp>
      <p:sp>
        <p:nvSpPr>
          <p:cNvPr id="47" name="Shape 47"/>
          <p:cNvSpPr/>
          <p:nvPr/>
        </p:nvSpPr>
        <p:spPr>
          <a:xfrm>
            <a:off x="2672668" y="6873291"/>
            <a:ext cx="5027829" cy="232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3600" u="sng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Line 1</a:t>
            </a:r>
            <a:endParaRPr sz="3600" u="sng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0433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alex</a:t>
            </a:r>
            <a:r>
              <a:rPr sz="3600">
                <a:solidFill>
                  <a:srgbClr val="FF9300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.equals(</a:t>
            </a:r>
            <a:r>
              <a:rPr sz="3600">
                <a:solidFill>
                  <a:srgbClr val="FF2600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shelley</a:t>
            </a:r>
            <a:r>
              <a:rPr sz="3600">
                <a:solidFill>
                  <a:srgbClr val="FF9300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)</a:t>
            </a:r>
            <a:r>
              <a:rPr sz="36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? </a:t>
            </a:r>
            <a:r>
              <a:rPr sz="3600">
                <a:solidFill>
                  <a:srgbClr val="FF2600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X</a:t>
            </a:r>
            <a:endParaRPr sz="36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0433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alex</a:t>
            </a:r>
            <a:r>
              <a:rPr sz="3600">
                <a:solidFill>
                  <a:srgbClr val="FF9300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.equals(</a:t>
            </a:r>
            <a:r>
              <a:rPr sz="3600">
                <a:solidFill>
                  <a:srgbClr val="FF2600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carlos</a:t>
            </a:r>
            <a:r>
              <a:rPr sz="3600">
                <a:solidFill>
                  <a:srgbClr val="FF9300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)</a:t>
            </a:r>
            <a:r>
              <a:rPr sz="36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? </a:t>
            </a:r>
            <a:r>
              <a:rPr sz="3600">
                <a:solidFill>
                  <a:srgbClr val="FF2600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X</a:t>
            </a:r>
            <a:endParaRPr sz="36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0433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alex</a:t>
            </a:r>
            <a:r>
              <a:rPr sz="3600">
                <a:solidFill>
                  <a:srgbClr val="FF9300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.equals(</a:t>
            </a:r>
            <a:r>
              <a:rPr sz="3600">
                <a:solidFill>
                  <a:srgbClr val="FF2600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alex</a:t>
            </a:r>
            <a:r>
              <a:rPr sz="3600">
                <a:solidFill>
                  <a:srgbClr val="FF9300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)</a:t>
            </a:r>
            <a:r>
              <a:rPr sz="36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? </a:t>
            </a:r>
            <a:r>
              <a:rPr sz="3600">
                <a:solidFill>
                  <a:srgbClr val="00F900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**</a:t>
            </a:r>
          </a:p>
        </p:txBody>
      </p:sp>
      <p:sp>
        <p:nvSpPr>
          <p:cNvPr id="48" name="Shape 48"/>
          <p:cNvSpPr/>
          <p:nvPr/>
        </p:nvSpPr>
        <p:spPr>
          <a:xfrm flipV="1">
            <a:off x="7024511" y="7416513"/>
            <a:ext cx="1426074" cy="1426074"/>
          </a:xfrm>
          <a:prstGeom prst="line">
            <a:avLst/>
          </a:prstGeom>
          <a:ln w="63500">
            <a:solidFill>
              <a:srgbClr val="00F9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49" name="Shape 49"/>
          <p:cNvSpPr/>
          <p:nvPr/>
        </p:nvSpPr>
        <p:spPr>
          <a:xfrm>
            <a:off x="7440057" y="6868008"/>
            <a:ext cx="3291143" cy="634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5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name =</a:t>
            </a:r>
            <a:r>
              <a:rPr sz="3500">
                <a:solidFill>
                  <a:srgbClr val="0433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 Alex </a:t>
            </a:r>
            <a:r>
              <a:rPr sz="35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+2</a:t>
            </a:r>
          </a:p>
        </p:txBody>
      </p:sp>
      <p:sp>
        <p:nvSpPr>
          <p:cNvPr id="50" name="Shape 50"/>
          <p:cNvSpPr/>
          <p:nvPr/>
        </p:nvSpPr>
        <p:spPr>
          <a:xfrm>
            <a:off x="10785623" y="6868008"/>
            <a:ext cx="1448525" cy="3025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700" u="sng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Players</a:t>
            </a:r>
            <a:endParaRPr sz="2700" u="sng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700">
                <a:solidFill>
                  <a:srgbClr val="0433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Alex2</a:t>
            </a:r>
            <a:endParaRPr sz="2700">
              <a:solidFill>
                <a:srgbClr val="0433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700">
                <a:solidFill>
                  <a:srgbClr val="FF2600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Shelley </a:t>
            </a:r>
            <a:endParaRPr sz="2700">
              <a:solidFill>
                <a:srgbClr val="FF2600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700">
                <a:solidFill>
                  <a:srgbClr val="FF2600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Carlos</a:t>
            </a:r>
            <a:endParaRPr sz="2700">
              <a:solidFill>
                <a:srgbClr val="FF2600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700">
                <a:solidFill>
                  <a:srgbClr val="FF2600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Alex</a:t>
            </a:r>
            <a:endParaRPr sz="2700">
              <a:solidFill>
                <a:srgbClr val="FF2600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700">
                <a:solidFill>
                  <a:srgbClr val="FF2600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Isabelle</a:t>
            </a:r>
            <a:endParaRPr sz="2700">
              <a:solidFill>
                <a:srgbClr val="FF2600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</p:txBody>
      </p:sp>
      <p:sp>
        <p:nvSpPr>
          <p:cNvPr id="51" name="Shape 51"/>
          <p:cNvSpPr/>
          <p:nvPr/>
        </p:nvSpPr>
        <p:spPr>
          <a:xfrm>
            <a:off x="826849" y="6442072"/>
            <a:ext cx="1401370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rgbClr val="00F900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3200">
                <a:solidFill>
                  <a:srgbClr val="00F900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Before</a:t>
            </a:r>
          </a:p>
        </p:txBody>
      </p:sp>
      <p:sp>
        <p:nvSpPr>
          <p:cNvPr id="52" name="Shape 52"/>
          <p:cNvSpPr/>
          <p:nvPr/>
        </p:nvSpPr>
        <p:spPr>
          <a:xfrm>
            <a:off x="10916325" y="6398727"/>
            <a:ext cx="1187121" cy="671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F9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00F900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After</a:t>
            </a:r>
          </a:p>
        </p:txBody>
      </p:sp>
    </p:spTree>
  </p:cSld>
  <p:clrMapOvr>
    <a:masterClrMapping/>
  </p:clrMapOvr>
  <p:transition spd="fast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after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presetClass="entr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afterEffect" presetClass="entr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2" grpId="6"/>
      <p:bldP build="whole" bldLvl="1" animBg="1" rev="0" advAuto="0" spid="49" grpId="5"/>
      <p:bldP build="whole" bldLvl="1" animBg="1" rev="0" advAuto="0" spid="48" grpId="4"/>
      <p:bldP build="p" bldLvl="5" animBg="1" rev="0" advAuto="0" spid="47" grpId="3"/>
      <p:bldP build="whole" bldLvl="1" animBg="1" rev="0" advAuto="0" spid="51" grpId="1"/>
      <p:bldP build="whole" bldLvl="1" animBg="1" rev="0" advAuto="0" spid="46" grpId="2"/>
      <p:bldP build="whole" bldLvl="1" animBg="1" rev="0" advAuto="0" spid="50" grpId="7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creen Shot 2015-06-18 at 3.03.32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5673" y="2888263"/>
            <a:ext cx="11292616" cy="2285680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55" name="Shape 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2600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A person enters a name with a space in it…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xfrm>
            <a:off x="1616038" y="5712755"/>
            <a:ext cx="9772723" cy="228560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i="1" sz="3600"/>
            </a:lvl1pPr>
          </a:lstStyle>
          <a:p>
            <a:pPr lvl="0">
              <a:defRPr i="0" sz="1800">
                <a:solidFill>
                  <a:srgbClr val="000000"/>
                </a:solidFill>
                <a:effectLst/>
              </a:defRPr>
            </a:pPr>
            <a:r>
              <a:rPr i="1" sz="36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kick     Shelley    Jain</a:t>
            </a:r>
          </a:p>
        </p:txBody>
      </p:sp>
      <p:pic>
        <p:nvPicPr>
          <p:cNvPr id="57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7941" y="7110358"/>
            <a:ext cx="5757231" cy="76201"/>
          </a:xfrm>
          <a:prstGeom prst="rect">
            <a:avLst/>
          </a:prstGeom>
        </p:spPr>
      </p:pic>
      <p:sp>
        <p:nvSpPr>
          <p:cNvPr id="59" name="Shape 59"/>
          <p:cNvSpPr/>
          <p:nvPr/>
        </p:nvSpPr>
        <p:spPr>
          <a:xfrm flipV="1">
            <a:off x="2859487" y="6171633"/>
            <a:ext cx="1" cy="939550"/>
          </a:xfrm>
          <a:prstGeom prst="line">
            <a:avLst/>
          </a:prstGeom>
          <a:ln w="25400">
            <a:solidFill>
              <a:srgbClr val="EEEEEE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60" name="Shape 60"/>
          <p:cNvSpPr/>
          <p:nvPr/>
        </p:nvSpPr>
        <p:spPr>
          <a:xfrm flipV="1">
            <a:off x="4954986" y="6171633"/>
            <a:ext cx="1" cy="939550"/>
          </a:xfrm>
          <a:prstGeom prst="line">
            <a:avLst/>
          </a:prstGeom>
          <a:ln w="25400">
            <a:solidFill>
              <a:srgbClr val="EEEEEE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61" name="Shape 61"/>
          <p:cNvSpPr/>
          <p:nvPr/>
        </p:nvSpPr>
        <p:spPr>
          <a:xfrm>
            <a:off x="6872112" y="5712755"/>
            <a:ext cx="2198105" cy="3025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700" u="sng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Players</a:t>
            </a:r>
            <a:endParaRPr sz="2700" u="sng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7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Alex2</a:t>
            </a:r>
            <a:endParaRPr sz="27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7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Shelley Jain </a:t>
            </a:r>
            <a:endParaRPr sz="27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7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Carlos</a:t>
            </a:r>
            <a:endParaRPr sz="27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7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Alex</a:t>
            </a:r>
            <a:endParaRPr sz="27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7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Isabelle</a:t>
            </a:r>
            <a:endParaRPr sz="27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</p:txBody>
      </p:sp>
      <p:sp>
        <p:nvSpPr>
          <p:cNvPr id="62" name="Shape 62"/>
          <p:cNvSpPr/>
          <p:nvPr/>
        </p:nvSpPr>
        <p:spPr>
          <a:xfrm flipV="1">
            <a:off x="3935847" y="7269870"/>
            <a:ext cx="1" cy="939550"/>
          </a:xfrm>
          <a:prstGeom prst="line">
            <a:avLst/>
          </a:prstGeom>
          <a:ln w="63500">
            <a:solidFill>
              <a:srgbClr val="00F9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00F9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63" name="Shape 63"/>
          <p:cNvSpPr/>
          <p:nvPr/>
        </p:nvSpPr>
        <p:spPr>
          <a:xfrm>
            <a:off x="5951280" y="8537185"/>
            <a:ext cx="4039769" cy="67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FF2600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Where’s Shelley :(</a:t>
            </a:r>
          </a:p>
        </p:txBody>
      </p:sp>
    </p:spTree>
  </p:cSld>
  <p:clrMapOvr>
    <a:masterClrMapping/>
  </p:clrMapOvr>
  <p:transition spd="slow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nodeType="after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after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clickEffect" presetClass="entr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presetClass="entr" presetSubtype="0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499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1" grpId="6"/>
      <p:bldP build="whole" bldLvl="1" animBg="1" rev="0" advAuto="0" spid="62" grpId="5"/>
      <p:bldP build="whole" bldLvl="1" animBg="1" rev="0" advAuto="0" spid="56" grpId="2"/>
      <p:bldP build="whole" bldLvl="1" animBg="1" rev="0" advAuto="0" spid="59" grpId="3"/>
      <p:bldP build="whole" bldLvl="1" animBg="1" rev="0" advAuto="0" spid="57" grpId="1"/>
      <p:bldP build="whole" bldLvl="1" animBg="1" rev="0" advAuto="0" spid="63" grpId="7"/>
      <p:bldP build="whole" bldLvl="1" animBg="1" rev="0" advAuto="0" spid="60" grpId="4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2600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How we dealt with it:</a:t>
            </a:r>
          </a:p>
        </p:txBody>
      </p:sp>
      <p:sp>
        <p:nvSpPr>
          <p:cNvPr id="66" name="Shape 66"/>
          <p:cNvSpPr/>
          <p:nvPr>
            <p:ph type="body" idx="1"/>
          </p:nvPr>
        </p:nvSpPr>
        <p:spPr>
          <a:xfrm>
            <a:off x="462988" y="2383510"/>
            <a:ext cx="12078824" cy="3677271"/>
          </a:xfrm>
          <a:prstGeom prst="rect">
            <a:avLst/>
          </a:prstGeom>
          <a:ln>
            <a:solidFill>
              <a:srgbClr val="FF2600"/>
            </a:solidFill>
          </a:ln>
        </p:spPr>
        <p:txBody>
          <a:bodyPr/>
          <a:lstStyle/>
          <a:p>
            <a:pPr lvl="0" marL="0" indent="0" defTabSz="479044">
              <a:spcBef>
                <a:spcPts val="340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2050">
                <a:solidFill>
                  <a:srgbClr val="00FDFF"/>
                </a:solidFill>
                <a:effectLst>
                  <a:outerShdw sx="100000" sy="100000" kx="0" ky="0" algn="b" rotWithShape="0" blurRad="41656" dist="20828" dir="5400000">
                    <a:srgbClr val="000000"/>
                  </a:outerShdw>
                </a:effectLst>
              </a:rPr>
              <a:t>if( </a:t>
            </a:r>
            <a:r>
              <a:rPr sz="2050">
                <a:solidFill>
                  <a:srgbClr val="0433FF"/>
                </a:solidFill>
                <a:effectLst>
                  <a:outerShdw sx="100000" sy="100000" kx="0" ky="0" algn="b" rotWithShape="0" blurRad="41656" dist="20828" dir="5400000">
                    <a:srgbClr val="000000"/>
                  </a:outerShdw>
                </a:effectLst>
              </a:rPr>
              <a:t>this</a:t>
            </a:r>
            <a:r>
              <a:rPr sz="2050">
                <a:solidFill>
                  <a:srgbClr val="EBEBEB"/>
                </a:solidFill>
                <a:effectLst>
                  <a:outerShdw sx="100000" sy="100000" kx="0" ky="0" algn="b" rotWithShape="0" blurRad="41656" dist="20828" dir="5400000">
                    <a:srgbClr val="000000"/>
                  </a:outerShdw>
                </a:effectLst>
              </a:rPr>
              <a:t>.getName().indexOf(‘  ’)&gt;-1 </a:t>
            </a:r>
            <a:r>
              <a:rPr sz="2050">
                <a:solidFill>
                  <a:srgbClr val="00FDFF"/>
                </a:solidFill>
                <a:effectLst>
                  <a:outerShdw sx="100000" sy="100000" kx="0" ky="0" algn="b" rotWithShape="0" blurRad="41656" dist="20828" dir="5400000">
                    <a:srgbClr val="000000"/>
                  </a:outerShdw>
                </a:effectLst>
              </a:rPr>
              <a:t>)</a:t>
            </a:r>
            <a:endParaRPr sz="2050">
              <a:solidFill>
                <a:srgbClr val="EBEBEB"/>
              </a:solidFill>
              <a:effectLst>
                <a:outerShdw sx="100000" sy="100000" kx="0" ky="0" algn="b" rotWithShape="0" blurRad="41656" dist="20828" dir="5400000">
                  <a:srgbClr val="000000"/>
                </a:outerShdw>
              </a:effectLst>
            </a:endParaRPr>
          </a:p>
          <a:p>
            <a:pPr lvl="0" marL="0" indent="0" defTabSz="479044">
              <a:spcBef>
                <a:spcPts val="340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2050">
                <a:solidFill>
                  <a:srgbClr val="00FDFF"/>
                </a:solidFill>
                <a:effectLst>
                  <a:outerShdw sx="100000" sy="100000" kx="0" ky="0" algn="b" rotWithShape="0" blurRad="41656" dist="20828" dir="5400000">
                    <a:srgbClr val="000000"/>
                  </a:outerShdw>
                </a:effectLst>
              </a:rPr>
              <a:t>{</a:t>
            </a:r>
            <a:endParaRPr sz="2050">
              <a:solidFill>
                <a:srgbClr val="00FDFF"/>
              </a:solidFill>
              <a:effectLst>
                <a:outerShdw sx="100000" sy="100000" kx="0" ky="0" algn="b" rotWithShape="0" blurRad="41656" dist="20828" dir="5400000">
                  <a:srgbClr val="000000"/>
                </a:outerShdw>
              </a:effectLst>
            </a:endParaRPr>
          </a:p>
          <a:p>
            <a:pPr lvl="4" marL="0" indent="749808" defTabSz="479044">
              <a:spcBef>
                <a:spcPts val="340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2050">
                <a:solidFill>
                  <a:srgbClr val="0433FF"/>
                </a:solidFill>
                <a:effectLst>
                  <a:outerShdw sx="100000" sy="100000" kx="0" ky="0" algn="b" rotWithShape="0" blurRad="41656" dist="20828" dir="5400000">
                    <a:srgbClr val="000000"/>
                  </a:outerShdw>
                </a:effectLst>
              </a:rPr>
              <a:t>this</a:t>
            </a:r>
            <a:r>
              <a:rPr sz="2050">
                <a:solidFill>
                  <a:srgbClr val="FFFFFF"/>
                </a:solidFill>
                <a:effectLst>
                  <a:outerShdw sx="100000" sy="100000" kx="0" ky="0" algn="b" rotWithShape="0" blurRad="41656" dist="20828" dir="5400000">
                    <a:srgbClr val="000000"/>
                  </a:outerShdw>
                </a:effectLst>
              </a:rPr>
              <a:t>.name=</a:t>
            </a:r>
            <a:r>
              <a:rPr sz="2050">
                <a:solidFill>
                  <a:srgbClr val="0433FF"/>
                </a:solidFill>
                <a:effectLst>
                  <a:outerShdw sx="100000" sy="100000" kx="0" ky="0" algn="b" rotWithShape="0" blurRad="41656" dist="20828" dir="5400000">
                    <a:srgbClr val="000000"/>
                  </a:outerShdw>
                </a:effectLst>
              </a:rPr>
              <a:t>this</a:t>
            </a:r>
            <a:r>
              <a:rPr sz="2050">
                <a:solidFill>
                  <a:srgbClr val="FFFFFF"/>
                </a:solidFill>
                <a:effectLst>
                  <a:outerShdw sx="100000" sy="100000" kx="0" ky="0" algn="b" rotWithShape="0" blurRad="41656" dist="20828" dir="5400000">
                    <a:srgbClr val="000000"/>
                  </a:outerShdw>
                </a:effectLst>
              </a:rPr>
              <a:t>.getName().</a:t>
            </a:r>
            <a:r>
              <a:rPr sz="2050">
                <a:solidFill>
                  <a:srgbClr val="FF9300"/>
                </a:solidFill>
                <a:effectLst>
                  <a:outerShdw sx="100000" sy="100000" kx="0" ky="0" algn="b" rotWithShape="0" blurRad="41656" dist="20828" dir="5400000">
                    <a:srgbClr val="000000"/>
                  </a:outerShdw>
                </a:effectLst>
              </a:rPr>
              <a:t>substring(</a:t>
            </a:r>
            <a:r>
              <a:rPr sz="2050">
                <a:solidFill>
                  <a:srgbClr val="FFFFFF"/>
                </a:solidFill>
                <a:effectLst>
                  <a:outerShdw sx="100000" sy="100000" kx="0" ky="0" algn="b" rotWithShape="0" blurRad="41656" dist="20828" dir="5400000">
                    <a:srgbClr val="000000"/>
                  </a:outerShdw>
                </a:effectLst>
              </a:rPr>
              <a:t>0,</a:t>
            </a:r>
            <a:r>
              <a:rPr sz="2050">
                <a:solidFill>
                  <a:srgbClr val="0433FF"/>
                </a:solidFill>
                <a:effectLst>
                  <a:outerShdw sx="100000" sy="100000" kx="0" ky="0" algn="b" rotWithShape="0" blurRad="41656" dist="20828" dir="5400000">
                    <a:srgbClr val="000000"/>
                  </a:outerShdw>
                </a:effectLst>
              </a:rPr>
              <a:t>this</a:t>
            </a:r>
            <a:r>
              <a:rPr sz="2050">
                <a:solidFill>
                  <a:srgbClr val="FFFFFF"/>
                </a:solidFill>
                <a:effectLst>
                  <a:outerShdw sx="100000" sy="100000" kx="0" ky="0" algn="b" rotWithShape="0" blurRad="41656" dist="20828" dir="5400000">
                    <a:srgbClr val="000000"/>
                  </a:outerShdw>
                </a:effectLst>
              </a:rPr>
              <a:t>.getName().indexOf(‘  ’)</a:t>
            </a:r>
            <a:r>
              <a:rPr sz="2050">
                <a:solidFill>
                  <a:srgbClr val="FF9300"/>
                </a:solidFill>
                <a:effectLst>
                  <a:outerShdw sx="100000" sy="100000" kx="0" ky="0" algn="b" rotWithShape="0" blurRad="41656" dist="20828" dir="5400000">
                    <a:srgbClr val="000000"/>
                  </a:outerShdw>
                </a:effectLst>
              </a:rPr>
              <a:t>)</a:t>
            </a:r>
            <a:r>
              <a:rPr sz="2050">
                <a:solidFill>
                  <a:srgbClr val="FFFFFF"/>
                </a:solidFill>
                <a:effectLst>
                  <a:outerShdw sx="100000" sy="100000" kx="0" ky="0" algn="b" rotWithShape="0" blurRad="41656" dist="20828" dir="5400000">
                    <a:srgbClr val="000000"/>
                  </a:outerShdw>
                </a:effectLst>
              </a:rPr>
              <a:t>;</a:t>
            </a:r>
            <a:endParaRPr sz="2050">
              <a:solidFill>
                <a:srgbClr val="FFFFFF"/>
              </a:solidFill>
              <a:effectLst>
                <a:outerShdw sx="100000" sy="100000" kx="0" ky="0" algn="b" rotWithShape="0" blurRad="41656" dist="20828" dir="5400000">
                  <a:srgbClr val="000000"/>
                </a:outerShdw>
              </a:effectLst>
            </a:endParaRPr>
          </a:p>
          <a:p>
            <a:pPr lvl="4" marL="0" indent="749808" defTabSz="479044">
              <a:spcBef>
                <a:spcPts val="340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2050">
                <a:solidFill>
                  <a:srgbClr val="0433FF"/>
                </a:solidFill>
                <a:effectLst>
                  <a:outerShdw sx="100000" sy="100000" kx="0" ky="0" algn="b" rotWithShape="0" blurRad="41656" dist="20828" dir="5400000">
                    <a:srgbClr val="000000"/>
                  </a:outerShdw>
                </a:effectLst>
              </a:rPr>
              <a:t>this</a:t>
            </a:r>
            <a:r>
              <a:rPr sz="2050">
                <a:solidFill>
                  <a:srgbClr val="FFFFFF"/>
                </a:solidFill>
                <a:effectLst>
                  <a:outerShdw sx="100000" sy="100000" kx="0" ky="0" algn="b" rotWithShape="0" blurRad="41656" dist="20828" dir="5400000">
                    <a:srgbClr val="000000"/>
                  </a:outerShdw>
                </a:effectLst>
              </a:rPr>
              <a:t>.out.println(</a:t>
            </a:r>
            <a:r>
              <a:rPr sz="2050">
                <a:solidFill>
                  <a:srgbClr val="00F900"/>
                </a:solidFill>
                <a:effectLst>
                  <a:outerShdw sx="100000" sy="100000" kx="0" ky="0" algn="b" rotWithShape="0" blurRad="41656" dist="20828" dir="5400000">
                    <a:srgbClr val="000000"/>
                  </a:outerShdw>
                </a:effectLst>
              </a:rPr>
              <a:t>“No spaces in names. We're shortening your name to ”</a:t>
            </a:r>
            <a:r>
              <a:rPr sz="2050">
                <a:solidFill>
                  <a:srgbClr val="FFFFFF"/>
                </a:solidFill>
                <a:effectLst>
                  <a:outerShdw sx="100000" sy="100000" kx="0" ky="0" algn="b" rotWithShape="0" blurRad="41656" dist="20828" dir="5400000">
                    <a:srgbClr val="000000"/>
                  </a:outerShdw>
                </a:effectLst>
              </a:rPr>
              <a:t>+</a:t>
            </a:r>
            <a:r>
              <a:rPr sz="2050">
                <a:solidFill>
                  <a:srgbClr val="0433FF"/>
                </a:solidFill>
                <a:effectLst>
                  <a:outerShdw sx="100000" sy="100000" kx="0" ky="0" algn="b" rotWithShape="0" blurRad="41656" dist="20828" dir="5400000">
                    <a:srgbClr val="000000"/>
                  </a:outerShdw>
                </a:effectLst>
              </a:rPr>
              <a:t>this</a:t>
            </a:r>
            <a:r>
              <a:rPr sz="2050">
                <a:solidFill>
                  <a:srgbClr val="FFFFFF"/>
                </a:solidFill>
                <a:effectLst>
                  <a:outerShdw sx="100000" sy="100000" kx="0" ky="0" algn="b" rotWithShape="0" blurRad="41656" dist="20828" dir="5400000">
                    <a:srgbClr val="000000"/>
                  </a:outerShdw>
                </a:effectLst>
              </a:rPr>
              <a:t>.getName()+ </a:t>
            </a:r>
            <a:r>
              <a:rPr sz="2050">
                <a:solidFill>
                  <a:srgbClr val="00F900"/>
                </a:solidFill>
                <a:effectLst>
                  <a:outerShdw sx="100000" sy="100000" kx="0" ky="0" algn="b" rotWithShape="0" blurRad="41656" dist="20828" dir="5400000">
                    <a:srgbClr val="000000"/>
                  </a:outerShdw>
                </a:effectLst>
              </a:rPr>
              <a:t>“.”</a:t>
            </a:r>
            <a:r>
              <a:rPr sz="2050">
                <a:solidFill>
                  <a:srgbClr val="FFFFFF"/>
                </a:solidFill>
                <a:effectLst>
                  <a:outerShdw sx="100000" sy="100000" kx="0" ky="0" algn="b" rotWithShape="0" blurRad="41656" dist="20828" dir="5400000">
                    <a:srgbClr val="000000"/>
                  </a:outerShdw>
                </a:effectLst>
              </a:rPr>
              <a:t>);</a:t>
            </a:r>
            <a:endParaRPr sz="2050">
              <a:solidFill>
                <a:srgbClr val="FFFFFF"/>
              </a:solidFill>
              <a:effectLst>
                <a:outerShdw sx="100000" sy="100000" kx="0" ky="0" algn="b" rotWithShape="0" blurRad="41656" dist="20828" dir="5400000">
                  <a:srgbClr val="000000"/>
                </a:outerShdw>
              </a:effectLst>
            </a:endParaRPr>
          </a:p>
          <a:p>
            <a:pPr lvl="0" marL="0" indent="0" defTabSz="479044">
              <a:spcBef>
                <a:spcPts val="340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2050">
                <a:solidFill>
                  <a:srgbClr val="EBEBEB"/>
                </a:solidFill>
                <a:effectLst>
                  <a:outerShdw sx="100000" sy="100000" kx="0" ky="0" algn="b" rotWithShape="0" blurRad="41656" dist="20828" dir="5400000">
                    <a:srgbClr val="000000"/>
                  </a:outerShdw>
                </a:effectLst>
              </a:rPr>
              <a:t> </a:t>
            </a:r>
            <a:r>
              <a:rPr sz="2050">
                <a:solidFill>
                  <a:srgbClr val="00FDFF"/>
                </a:solidFill>
                <a:effectLst>
                  <a:outerShdw sx="100000" sy="100000" kx="0" ky="0" algn="b" rotWithShape="0" blurRad="41656" dist="20828" dir="5400000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67" name="Shape 67"/>
          <p:cNvSpPr/>
          <p:nvPr/>
        </p:nvSpPr>
        <p:spPr>
          <a:xfrm>
            <a:off x="772092" y="1754156"/>
            <a:ext cx="2259941" cy="67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Our Code</a:t>
            </a:r>
          </a:p>
        </p:txBody>
      </p:sp>
      <p:sp>
        <p:nvSpPr>
          <p:cNvPr id="68" name="Shape 68"/>
          <p:cNvSpPr/>
          <p:nvPr/>
        </p:nvSpPr>
        <p:spPr>
          <a:xfrm>
            <a:off x="704993" y="6634642"/>
            <a:ext cx="7141923" cy="671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Enter Name: </a:t>
            </a:r>
            <a:r>
              <a:rPr sz="3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S h e l l e y   J a i n</a:t>
            </a:r>
          </a:p>
        </p:txBody>
      </p:sp>
      <p:pic>
        <p:nvPicPr>
          <p:cNvPr id="69" name="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 rot="21600000">
            <a:off x="639039" y="7346273"/>
            <a:ext cx="7273832" cy="76201"/>
          </a:xfrm>
          <a:prstGeom prst="rect">
            <a:avLst/>
          </a:prstGeom>
        </p:spPr>
      </p:pic>
      <p:graphicFrame>
        <p:nvGraphicFramePr>
          <p:cNvPr id="71" name="Table 71"/>
          <p:cNvGraphicFramePr/>
          <p:nvPr/>
        </p:nvGraphicFramePr>
        <p:xfrm>
          <a:off x="3577252" y="6460426"/>
          <a:ext cx="4477861" cy="161840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47452"/>
                <a:gridCol w="401070"/>
                <a:gridCol w="398734"/>
                <a:gridCol w="295537"/>
                <a:gridCol w="254240"/>
                <a:gridCol w="343860"/>
                <a:gridCol w="360793"/>
                <a:gridCol w="353882"/>
                <a:gridCol w="364595"/>
                <a:gridCol w="374617"/>
                <a:gridCol w="378249"/>
                <a:gridCol w="492125"/>
              </a:tblGrid>
              <a:tr h="940841">
                <a:tc>
                  <a:txBody>
                    <a:bodyPr/>
                    <a:lstStyle/>
                    <a:p>
                      <a:pPr lvl="0" defTabSz="914400">
                        <a:defRPr sz="26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0F0F0"/>
                      </a:solidFill>
                      <a:miter lim="400000"/>
                    </a:lnL>
                    <a:lnR w="6350">
                      <a:solidFill>
                        <a:srgbClr val="F0F0F0"/>
                      </a:solidFill>
                      <a:miter lim="400000"/>
                    </a:lnR>
                    <a:lnT w="12700">
                      <a:solidFill>
                        <a:srgbClr val="F0F0F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F0F0F0"/>
                      </a:solidFill>
                      <a:miter lim="400000"/>
                    </a:lnL>
                    <a:lnR w="6350">
                      <a:solidFill>
                        <a:srgbClr val="F0F0F0"/>
                      </a:solidFill>
                      <a:miter lim="400000"/>
                    </a:lnR>
                    <a:lnT w="12700">
                      <a:solidFill>
                        <a:srgbClr val="F0F0F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F0F0F0"/>
                      </a:solidFill>
                      <a:miter lim="400000"/>
                    </a:lnL>
                    <a:lnR w="6350">
                      <a:solidFill>
                        <a:srgbClr val="F0F0F0"/>
                      </a:solidFill>
                      <a:miter lim="400000"/>
                    </a:lnR>
                    <a:lnT w="12700">
                      <a:solidFill>
                        <a:srgbClr val="F0F0F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F0F0F0"/>
                      </a:solidFill>
                      <a:miter lim="400000"/>
                    </a:lnL>
                    <a:lnR w="6350">
                      <a:solidFill>
                        <a:srgbClr val="F0F0F0"/>
                      </a:solidFill>
                      <a:miter lim="400000"/>
                    </a:lnR>
                    <a:lnT w="12700">
                      <a:solidFill>
                        <a:srgbClr val="F0F0F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F0F0F0"/>
                      </a:solidFill>
                      <a:miter lim="400000"/>
                    </a:lnL>
                    <a:lnR w="6350">
                      <a:solidFill>
                        <a:srgbClr val="F0F0F0"/>
                      </a:solidFill>
                      <a:miter lim="400000"/>
                    </a:lnR>
                    <a:lnT w="12700">
                      <a:solidFill>
                        <a:srgbClr val="F0F0F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F0F0F0"/>
                      </a:solidFill>
                      <a:miter lim="400000"/>
                    </a:lnL>
                    <a:lnR w="6350">
                      <a:solidFill>
                        <a:srgbClr val="F0F0F0"/>
                      </a:solidFill>
                      <a:miter lim="400000"/>
                    </a:lnR>
                    <a:lnT w="12700">
                      <a:solidFill>
                        <a:srgbClr val="F0F0F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F0F0F0"/>
                      </a:solidFill>
                      <a:miter lim="400000"/>
                    </a:lnL>
                    <a:lnR w="6350">
                      <a:solidFill>
                        <a:srgbClr val="F0F0F0"/>
                      </a:solidFill>
                      <a:miter lim="400000"/>
                    </a:lnR>
                    <a:lnT w="12700">
                      <a:solidFill>
                        <a:srgbClr val="F0F0F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F0F0F0"/>
                      </a:solidFill>
                      <a:miter lim="400000"/>
                    </a:lnL>
                    <a:lnR w="6350">
                      <a:solidFill>
                        <a:srgbClr val="F0F0F0"/>
                      </a:solidFill>
                      <a:miter lim="400000"/>
                    </a:lnR>
                    <a:lnT w="12700">
                      <a:solidFill>
                        <a:srgbClr val="F0F0F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F0F0F0"/>
                      </a:solidFill>
                      <a:miter lim="400000"/>
                    </a:lnL>
                    <a:lnR w="6350">
                      <a:solidFill>
                        <a:srgbClr val="F0F0F0"/>
                      </a:solidFill>
                      <a:miter lim="400000"/>
                    </a:lnR>
                    <a:lnT w="12700">
                      <a:solidFill>
                        <a:srgbClr val="F0F0F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F0F0F0"/>
                      </a:solidFill>
                      <a:miter lim="400000"/>
                    </a:lnL>
                    <a:lnR w="6350">
                      <a:solidFill>
                        <a:srgbClr val="F0F0F0"/>
                      </a:solidFill>
                      <a:miter lim="400000"/>
                    </a:lnR>
                    <a:lnT w="12700">
                      <a:solidFill>
                        <a:srgbClr val="F0F0F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F0F0F0"/>
                      </a:solidFill>
                      <a:miter lim="400000"/>
                    </a:lnL>
                    <a:lnR w="6350">
                      <a:solidFill>
                        <a:srgbClr val="F0F0F0"/>
                      </a:solidFill>
                      <a:miter lim="400000"/>
                    </a:lnR>
                    <a:lnT w="12700">
                      <a:solidFill>
                        <a:srgbClr val="F0F0F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F0F0F0"/>
                      </a:solidFill>
                      <a:miter lim="400000"/>
                    </a:lnL>
                    <a:lnR w="12700">
                      <a:solidFill>
                        <a:srgbClr val="F0F0F0"/>
                      </a:solidFill>
                      <a:miter lim="400000"/>
                    </a:lnR>
                    <a:lnT w="12700">
                      <a:solidFill>
                        <a:srgbClr val="F0F0F0"/>
                      </a:solidFill>
                      <a:miter lim="400000"/>
                    </a:lnT>
                  </a:tcPr>
                </a:tc>
              </a:tr>
              <a:tr h="664859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0F0F0"/>
                      </a:solidFill>
                      <a:miter lim="400000"/>
                    </a:lnL>
                    <a:lnR w="6350">
                      <a:solidFill>
                        <a:srgbClr val="F0F0F0"/>
                      </a:solidFill>
                      <a:miter lim="400000"/>
                    </a:lnR>
                    <a:lnB w="12700">
                      <a:solidFill>
                        <a:srgbClr val="F0F0F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F0F0F0"/>
                      </a:solidFill>
                      <a:miter lim="400000"/>
                    </a:lnL>
                    <a:lnR w="6350">
                      <a:solidFill>
                        <a:srgbClr val="F0F0F0"/>
                      </a:solidFill>
                      <a:miter lim="400000"/>
                    </a:lnR>
                    <a:lnB w="12700">
                      <a:solidFill>
                        <a:srgbClr val="F0F0F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F0F0F0"/>
                      </a:solidFill>
                      <a:miter lim="400000"/>
                    </a:lnL>
                    <a:lnR w="6350">
                      <a:solidFill>
                        <a:srgbClr val="F0F0F0"/>
                      </a:solidFill>
                      <a:miter lim="400000"/>
                    </a:lnR>
                    <a:lnB w="12700">
                      <a:solidFill>
                        <a:srgbClr val="F0F0F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F0F0F0"/>
                      </a:solidFill>
                      <a:miter lim="400000"/>
                    </a:lnL>
                    <a:lnR w="6350">
                      <a:solidFill>
                        <a:srgbClr val="F0F0F0"/>
                      </a:solidFill>
                      <a:miter lim="400000"/>
                    </a:lnR>
                    <a:lnB w="12700">
                      <a:solidFill>
                        <a:srgbClr val="F0F0F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F0F0F0"/>
                      </a:solidFill>
                      <a:miter lim="400000"/>
                    </a:lnL>
                    <a:lnR w="6350">
                      <a:solidFill>
                        <a:srgbClr val="F0F0F0"/>
                      </a:solidFill>
                      <a:miter lim="400000"/>
                    </a:lnR>
                    <a:lnB w="12700">
                      <a:solidFill>
                        <a:srgbClr val="F0F0F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F0F0F0"/>
                      </a:solidFill>
                      <a:miter lim="400000"/>
                    </a:lnL>
                    <a:lnR w="6350">
                      <a:solidFill>
                        <a:srgbClr val="F0F0F0"/>
                      </a:solidFill>
                      <a:miter lim="400000"/>
                    </a:lnR>
                    <a:lnB w="12700">
                      <a:solidFill>
                        <a:srgbClr val="F0F0F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F0F0F0"/>
                      </a:solidFill>
                      <a:miter lim="400000"/>
                    </a:lnL>
                    <a:lnR w="6350">
                      <a:solidFill>
                        <a:srgbClr val="F0F0F0"/>
                      </a:solidFill>
                      <a:miter lim="400000"/>
                    </a:lnR>
                    <a:lnB w="12700">
                      <a:solidFill>
                        <a:srgbClr val="F0F0F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F0F0F0"/>
                      </a:solidFill>
                      <a:miter lim="400000"/>
                    </a:lnL>
                    <a:lnR w="6350">
                      <a:solidFill>
                        <a:srgbClr val="F0F0F0"/>
                      </a:solidFill>
                      <a:miter lim="400000"/>
                    </a:lnR>
                    <a:lnB w="12700">
                      <a:solidFill>
                        <a:srgbClr val="F0F0F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F0F0F0"/>
                      </a:solidFill>
                      <a:miter lim="400000"/>
                    </a:lnL>
                    <a:lnR w="6350">
                      <a:solidFill>
                        <a:srgbClr val="F0F0F0"/>
                      </a:solidFill>
                      <a:miter lim="400000"/>
                    </a:lnR>
                    <a:lnB w="12700">
                      <a:solidFill>
                        <a:srgbClr val="F0F0F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F0F0F0"/>
                      </a:solidFill>
                      <a:miter lim="400000"/>
                    </a:lnL>
                    <a:lnR w="6350">
                      <a:solidFill>
                        <a:srgbClr val="F0F0F0"/>
                      </a:solidFill>
                      <a:miter lim="400000"/>
                    </a:lnR>
                    <a:lnB w="12700">
                      <a:solidFill>
                        <a:srgbClr val="F0F0F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F0F0F0"/>
                      </a:solidFill>
                      <a:miter lim="400000"/>
                    </a:lnL>
                    <a:lnR w="6350">
                      <a:solidFill>
                        <a:srgbClr val="F0F0F0"/>
                      </a:solidFill>
                      <a:miter lim="400000"/>
                    </a:lnR>
                    <a:lnB w="12700">
                      <a:solidFill>
                        <a:srgbClr val="F0F0F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F0F0F0"/>
                      </a:solidFill>
                      <a:miter lim="400000"/>
                    </a:lnL>
                    <a:lnR w="12700">
                      <a:solidFill>
                        <a:srgbClr val="F0F0F0"/>
                      </a:solidFill>
                      <a:miter lim="400000"/>
                    </a:lnR>
                    <a:lnB w="12700">
                      <a:solidFill>
                        <a:srgbClr val="F0F0F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72" name="Shape 72"/>
          <p:cNvSpPr/>
          <p:nvPr/>
        </p:nvSpPr>
        <p:spPr>
          <a:xfrm>
            <a:off x="8798752" y="6343176"/>
            <a:ext cx="4056660" cy="1840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Methods to note:</a:t>
            </a:r>
            <a:endParaRPr sz="3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 marL="454211" indent="-454211">
              <a:buClr>
                <a:srgbClr val="FF2600"/>
              </a:buClr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index of</a:t>
            </a:r>
            <a:endParaRPr sz="3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 marL="454211" indent="-454211">
              <a:buClr>
                <a:srgbClr val="FF2600"/>
              </a:buClr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substring</a:t>
            </a:r>
          </a:p>
        </p:txBody>
      </p:sp>
      <p:sp>
        <p:nvSpPr>
          <p:cNvPr id="73" name="Shape 73"/>
          <p:cNvSpPr/>
          <p:nvPr/>
        </p:nvSpPr>
        <p:spPr>
          <a:xfrm>
            <a:off x="2358168" y="2960971"/>
            <a:ext cx="1335563" cy="1"/>
          </a:xfrm>
          <a:prstGeom prst="line">
            <a:avLst/>
          </a:prstGeom>
          <a:ln w="12700">
            <a:solidFill>
              <a:srgbClr val="00FD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74" name="Shape 74"/>
          <p:cNvSpPr/>
          <p:nvPr/>
        </p:nvSpPr>
        <p:spPr>
          <a:xfrm>
            <a:off x="4490443" y="4492071"/>
            <a:ext cx="1335563" cy="1"/>
          </a:xfrm>
          <a:prstGeom prst="line">
            <a:avLst/>
          </a:prstGeom>
          <a:ln w="12700">
            <a:solidFill>
              <a:srgbClr val="00FD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75" name="Shape 75"/>
          <p:cNvSpPr/>
          <p:nvPr/>
        </p:nvSpPr>
        <p:spPr>
          <a:xfrm>
            <a:off x="7734271" y="4492071"/>
            <a:ext cx="1335563" cy="1"/>
          </a:xfrm>
          <a:prstGeom prst="line">
            <a:avLst/>
          </a:prstGeom>
          <a:ln w="12700">
            <a:solidFill>
              <a:srgbClr val="00FD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76" name="Shape 76"/>
          <p:cNvSpPr/>
          <p:nvPr/>
        </p:nvSpPr>
        <p:spPr>
          <a:xfrm>
            <a:off x="522168" y="8459423"/>
            <a:ext cx="5715306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name.indexOf(‘e’)…</a:t>
            </a:r>
            <a:r>
              <a:rPr sz="3200">
                <a:solidFill>
                  <a:srgbClr val="00F900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[returns] 2</a:t>
            </a:r>
          </a:p>
        </p:txBody>
      </p:sp>
      <p:sp>
        <p:nvSpPr>
          <p:cNvPr id="77" name="Shape 77"/>
          <p:cNvSpPr/>
          <p:nvPr/>
        </p:nvSpPr>
        <p:spPr>
          <a:xfrm flipV="1">
            <a:off x="4614103" y="8092118"/>
            <a:ext cx="1" cy="471899"/>
          </a:xfrm>
          <a:prstGeom prst="line">
            <a:avLst/>
          </a:prstGeom>
          <a:ln w="38100">
            <a:solidFill>
              <a:srgbClr val="00F9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78" name="Shape 78"/>
          <p:cNvSpPr/>
          <p:nvPr/>
        </p:nvSpPr>
        <p:spPr>
          <a:xfrm>
            <a:off x="438524" y="8978155"/>
            <a:ext cx="5963616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name.indexOf(‘z’)… </a:t>
            </a:r>
            <a:r>
              <a:rPr sz="3200">
                <a:solidFill>
                  <a:srgbClr val="00F900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[returns] -1</a:t>
            </a:r>
          </a:p>
        </p:txBody>
      </p:sp>
      <p:sp>
        <p:nvSpPr>
          <p:cNvPr id="79" name="Shape 79"/>
          <p:cNvSpPr/>
          <p:nvPr/>
        </p:nvSpPr>
        <p:spPr>
          <a:xfrm>
            <a:off x="4557269" y="2511667"/>
            <a:ext cx="3145195" cy="510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>
                <a:solidFill>
                  <a:srgbClr val="FFFB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700">
                <a:solidFill>
                  <a:srgbClr val="FFFB00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//if there is a space</a:t>
            </a:r>
          </a:p>
        </p:txBody>
      </p:sp>
      <p:sp>
        <p:nvSpPr>
          <p:cNvPr id="80" name="Shape 80"/>
          <p:cNvSpPr/>
          <p:nvPr/>
        </p:nvSpPr>
        <p:spPr>
          <a:xfrm>
            <a:off x="6002866" y="3987800"/>
            <a:ext cx="3222486" cy="0"/>
          </a:xfrm>
          <a:prstGeom prst="line">
            <a:avLst/>
          </a:prstGeom>
          <a:ln w="50800">
            <a:solidFill>
              <a:srgbClr val="FFFB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81" name="Shape 81"/>
          <p:cNvSpPr/>
          <p:nvPr/>
        </p:nvSpPr>
        <p:spPr>
          <a:xfrm>
            <a:off x="5810068" y="3498694"/>
            <a:ext cx="3633483" cy="510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>
                <a:solidFill>
                  <a:srgbClr val="FFFB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700">
                <a:solidFill>
                  <a:srgbClr val="FFFB00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the index of the space</a:t>
            </a:r>
          </a:p>
        </p:txBody>
      </p:sp>
      <p:sp>
        <p:nvSpPr>
          <p:cNvPr id="82" name="Shape 82"/>
          <p:cNvSpPr/>
          <p:nvPr/>
        </p:nvSpPr>
        <p:spPr>
          <a:xfrm>
            <a:off x="6250099" y="5889898"/>
            <a:ext cx="1" cy="544537"/>
          </a:xfrm>
          <a:prstGeom prst="line">
            <a:avLst/>
          </a:prstGeom>
          <a:ln w="38100">
            <a:solidFill>
              <a:srgbClr val="FFFB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83" name="Shape 83"/>
          <p:cNvSpPr/>
          <p:nvPr/>
        </p:nvSpPr>
        <p:spPr>
          <a:xfrm>
            <a:off x="4633440" y="5295922"/>
            <a:ext cx="3233319" cy="510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>
                <a:solidFill>
                  <a:srgbClr val="FFFB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700">
                <a:solidFill>
                  <a:srgbClr val="FFFB00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name.substring(0,7)</a:t>
            </a:r>
          </a:p>
        </p:txBody>
      </p:sp>
      <p:sp>
        <p:nvSpPr>
          <p:cNvPr id="84" name="Shape 84"/>
          <p:cNvSpPr/>
          <p:nvPr/>
        </p:nvSpPr>
        <p:spPr>
          <a:xfrm>
            <a:off x="7929011" y="5295922"/>
            <a:ext cx="1928216" cy="52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solidFill>
                  <a:srgbClr val="FF40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FF40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= “Shelley”</a:t>
            </a:r>
          </a:p>
        </p:txBody>
      </p:sp>
      <p:sp>
        <p:nvSpPr>
          <p:cNvPr id="85" name="Shape 85"/>
          <p:cNvSpPr/>
          <p:nvPr/>
        </p:nvSpPr>
        <p:spPr>
          <a:xfrm>
            <a:off x="3374695" y="5279836"/>
            <a:ext cx="1196494" cy="510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>
                <a:solidFill>
                  <a:srgbClr val="FF40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700">
                <a:solidFill>
                  <a:srgbClr val="FF40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name=</a:t>
            </a:r>
          </a:p>
        </p:txBody>
      </p:sp>
      <p:sp>
        <p:nvSpPr>
          <p:cNvPr id="86" name="Shape 86"/>
          <p:cNvSpPr/>
          <p:nvPr/>
        </p:nvSpPr>
        <p:spPr>
          <a:xfrm>
            <a:off x="3608114" y="6284159"/>
            <a:ext cx="2478880" cy="1"/>
          </a:xfrm>
          <a:prstGeom prst="line">
            <a:avLst/>
          </a:prstGeom>
          <a:ln w="50800">
            <a:solidFill>
              <a:srgbClr val="FF40FF"/>
            </a:solidFill>
            <a:miter lim="400000"/>
            <a:headEnd type="triangle" len="sm"/>
            <a:tailEnd type="triangle" len="sm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87" name="Shape 87"/>
          <p:cNvSpPr/>
          <p:nvPr/>
        </p:nvSpPr>
        <p:spPr>
          <a:xfrm>
            <a:off x="8111309" y="7453088"/>
            <a:ext cx="524448" cy="610881"/>
          </a:xfrm>
          <a:prstGeom prst="rect">
            <a:avLst/>
          </a:prstGeom>
          <a:ln w="38100">
            <a:solidFill>
              <a:srgbClr val="00F9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100"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100">
                <a:solidFill>
                  <a:srgbClr val="FF2600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-1</a:t>
            </a:r>
          </a:p>
        </p:txBody>
      </p:sp>
      <p:sp>
        <p:nvSpPr>
          <p:cNvPr id="88" name="Shape 88"/>
          <p:cNvSpPr/>
          <p:nvPr/>
        </p:nvSpPr>
        <p:spPr>
          <a:xfrm flipV="1">
            <a:off x="8373533" y="8092118"/>
            <a:ext cx="1" cy="471899"/>
          </a:xfrm>
          <a:prstGeom prst="line">
            <a:avLst/>
          </a:prstGeom>
          <a:ln w="38100">
            <a:solidFill>
              <a:srgbClr val="00F9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spd="fast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nodeType="after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0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afterEffect" presetClass="entr" presetSubtype="1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presetClass="entr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nodeType="afterEffect" presetClass="entr" presetSubtype="1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nodeType="afterEffect" presetClass="entr" presetSubtype="1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presetClass="entr" presetSubtype="0" presetID="1" grpId="10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presetClass="entr" presetSubtype="0" presetID="1" grpId="1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nodeType="afterEffect" presetClass="entr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nodeType="clickEffect" presetClass="entr" presetSubtype="0" presetID="1" grpId="1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afterEffect" presetClass="entr" presetSubtype="1" presetID="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presetClass="entr" presetSubtype="0" presetID="1" grpId="1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nodeType="afterEffect" presetClass="entr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nodeType="clickEffect" presetClass="entr" presetSubtype="0" presetID="1" grpId="17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1" grpId="11"/>
      <p:bldP build="whole" bldLvl="1" animBg="1" rev="0" advAuto="0" spid="71" grpId="4"/>
      <p:bldP build="whole" bldLvl="1" animBg="1" rev="0" advAuto="0" spid="72" grpId="1"/>
      <p:bldP build="whole" bldLvl="1" animBg="1" rev="0" advAuto="0" spid="80" grpId="12"/>
      <p:bldP build="whole" bldLvl="1" animBg="1" rev="0" advAuto="0" spid="87" grpId="8"/>
      <p:bldP build="whole" bldLvl="1" animBg="1" rev="0" advAuto="0" spid="68" grpId="3"/>
      <p:bldP build="whole" bldLvl="1" animBg="1" rev="0" advAuto="0" spid="78" grpId="7"/>
      <p:bldP build="whole" bldLvl="1" animBg="1" rev="0" advAuto="0" spid="76" grpId="5"/>
      <p:bldP build="whole" bldLvl="1" animBg="1" rev="0" advAuto="0" spid="88" grpId="9"/>
      <p:bldP build="whole" bldLvl="1" animBg="1" rev="0" advAuto="0" spid="82" grpId="14"/>
      <p:bldP build="whole" bldLvl="1" animBg="1" rev="0" advAuto="0" spid="77" grpId="6"/>
      <p:bldP build="whole" bldLvl="1" animBg="1" rev="0" advAuto="0" spid="84" grpId="15"/>
      <p:bldP build="whole" bldLvl="1" animBg="1" rev="0" advAuto="0" spid="79" grpId="10"/>
      <p:bldP build="whole" bldLvl="1" animBg="1" rev="0" advAuto="0" spid="69" grpId="2"/>
      <p:bldP build="whole" bldLvl="1" animBg="1" rev="0" advAuto="0" spid="83" grpId="13"/>
      <p:bldP build="whole" bldLvl="1" animBg="1" rev="0" advAuto="0" spid="85" grpId="17"/>
      <p:bldP build="whole" bldLvl="1" animBg="1" rev="0" advAuto="0" spid="86" grpId="16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Screen Shot 2015-06-17 at 4.14.10 PM.png"/>
          <p:cNvPicPr/>
          <p:nvPr/>
        </p:nvPicPr>
        <p:blipFill>
          <a:blip r:embed="rId2">
            <a:extLst/>
          </a:blip>
          <a:srcRect l="819" t="0" r="10497" b="0"/>
          <a:stretch>
            <a:fillRect/>
          </a:stretch>
        </p:blipFill>
        <p:spPr>
          <a:xfrm>
            <a:off x="7091061" y="2459566"/>
            <a:ext cx="4965262" cy="6048592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91" name="Shape 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41D03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D41D03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How it Works?</a:t>
            </a:r>
          </a:p>
        </p:txBody>
      </p:sp>
      <p:sp>
        <p:nvSpPr>
          <p:cNvPr id="92" name="Shape 9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06400" indent="-406400">
              <a:spcBef>
                <a:spcPts val="4200"/>
              </a:spcBef>
              <a:buClr>
                <a:srgbClr val="EE2B41"/>
              </a:buClr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Server- Handles each individual user (thread) for inputs and outputs  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 marL="406400" indent="-406400">
              <a:spcBef>
                <a:spcPts val="4200"/>
              </a:spcBef>
              <a:buClr>
                <a:srgbClr val="FF2600"/>
              </a:buClr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Cohort (Games)- Handles the entire game by synchronizing events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 marL="406400" indent="-406400">
              <a:spcBef>
                <a:spcPts val="4200"/>
              </a:spcBef>
              <a:buClr>
                <a:srgbClr val="D41D03"/>
              </a:buClr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Clients- Presents the interface where players can make choices </a:t>
            </a:r>
          </a:p>
        </p:txBody>
      </p:sp>
      <p:sp>
        <p:nvSpPr>
          <p:cNvPr id="93" name="Shape 93"/>
          <p:cNvSpPr/>
          <p:nvPr/>
        </p:nvSpPr>
        <p:spPr>
          <a:xfrm>
            <a:off x="5867400" y="3564466"/>
            <a:ext cx="4016631" cy="1"/>
          </a:xfrm>
          <a:prstGeom prst="line">
            <a:avLst/>
          </a:prstGeom>
          <a:ln w="635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94" name="Shape 94"/>
          <p:cNvSpPr/>
          <p:nvPr/>
        </p:nvSpPr>
        <p:spPr>
          <a:xfrm flipV="1">
            <a:off x="4809066" y="4546853"/>
            <a:ext cx="6135873" cy="736347"/>
          </a:xfrm>
          <a:prstGeom prst="line">
            <a:avLst/>
          </a:prstGeom>
          <a:ln w="635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95" name="Shape 95"/>
          <p:cNvSpPr/>
          <p:nvPr/>
        </p:nvSpPr>
        <p:spPr>
          <a:xfrm flipV="1">
            <a:off x="5520266" y="5052681"/>
            <a:ext cx="3551560" cy="2381053"/>
          </a:xfrm>
          <a:prstGeom prst="line">
            <a:avLst/>
          </a:prstGeom>
          <a:ln w="635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spd="fast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9"/>
                            </p:stCondLst>
                            <p:childTnLst>
                              <p:par>
                                <p:cTn id="10" nodeType="afterEffect" presetClass="entr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9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9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Class="entr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8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presetClass="entr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99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99"/>
                            </p:stCondLst>
                            <p:childTnLst>
                              <p:par>
                                <p:cTn id="25" nodeType="afterEffect" presetClass="entr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800" fill="hold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fill="hold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presetClass="entr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499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99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99"/>
                            </p:stCondLst>
                            <p:childTnLst>
                              <p:par>
                                <p:cTn id="36" nodeType="afterEffect" presetClass="entr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800" fill="hold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fill="hold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4" grpId="3"/>
      <p:bldP build="p" bldLvl="5" animBg="1" rev="0" advAuto="0" spid="92" grpId="2"/>
      <p:bldP build="whole" bldLvl="1" animBg="1" rev="0" advAuto="0" spid="93" grpId="1"/>
      <p:bldP build="whole" bldLvl="1" animBg="1" rev="0" advAuto="0" spid="95" grpId="4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2600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What’s special about ours?</a:t>
            </a:r>
          </a:p>
        </p:txBody>
      </p:sp>
      <p:sp>
        <p:nvSpPr>
          <p:cNvPr id="98" name="Shape 9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06399" indent="-406399">
              <a:buClr>
                <a:srgbClr val="FF2600"/>
              </a:buClr>
              <a:defRPr sz="1800">
                <a:solidFill>
                  <a:srgbClr val="000000"/>
                </a:solidFill>
                <a:effectLst/>
              </a:defRPr>
            </a:pPr>
            <a:r>
              <a:rPr sz="61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New Character! Poltergeist!</a:t>
            </a:r>
            <a:endParaRPr sz="61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 marL="406399" indent="-406399">
              <a:buClr>
                <a:srgbClr val="FF2600"/>
              </a:buClr>
              <a:defRPr sz="1800">
                <a:solidFill>
                  <a:srgbClr val="000000"/>
                </a:solidFill>
                <a:effectLst/>
              </a:defRPr>
            </a:pPr>
            <a:r>
              <a:rPr sz="61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Different way of assigning mafia </a:t>
            </a:r>
            <a:endParaRPr sz="61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 marL="406399" indent="-406399">
              <a:buClr>
                <a:srgbClr val="FF2600"/>
              </a:buClr>
              <a:defRPr sz="1800">
                <a:solidFill>
                  <a:srgbClr val="000000"/>
                </a:solidFill>
                <a:effectLst/>
              </a:defRPr>
            </a:pPr>
            <a:r>
              <a:rPr sz="61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The Will</a:t>
            </a:r>
          </a:p>
        </p:txBody>
      </p:sp>
    </p:spTree>
  </p:cSld>
  <p:clrMapOvr>
    <a:masterClrMapping/>
  </p:clrMapOvr>
  <p:transition spd="fast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9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9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9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presetSubtype="9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9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250" fill="hold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250" fill="hold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presetClass="entr" presetSubtype="9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250" fill="hold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250" fill="hold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2600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What we’re going to see?</a:t>
            </a:r>
          </a:p>
        </p:txBody>
      </p:sp>
      <p:sp>
        <p:nvSpPr>
          <p:cNvPr id="101" name="Shape 101"/>
          <p:cNvSpPr/>
          <p:nvPr>
            <p:ph type="body" idx="1"/>
          </p:nvPr>
        </p:nvSpPr>
        <p:spPr>
          <a:xfrm>
            <a:off x="389466" y="2001473"/>
            <a:ext cx="11480801" cy="6362701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200000"/>
              </a:lnSpc>
              <a:defRPr sz="1800">
                <a:solidFill>
                  <a:srgbClr val="000000"/>
                </a:solidFill>
                <a:effectLst/>
              </a:defRPr>
            </a:pPr>
            <a:r>
              <a:rPr sz="4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Instance Variables and Constructors</a:t>
            </a:r>
            <a:endParaRPr sz="4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lnSpc>
                <a:spcPct val="200000"/>
              </a:lnSpc>
              <a:defRPr sz="1800">
                <a:solidFill>
                  <a:srgbClr val="000000"/>
                </a:solidFill>
                <a:effectLst/>
              </a:defRPr>
            </a:pPr>
            <a:r>
              <a:rPr sz="4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Accessors and Mutators </a:t>
            </a:r>
            <a:endParaRPr sz="4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lnSpc>
                <a:spcPct val="200000"/>
              </a:lnSpc>
              <a:defRPr sz="1800">
                <a:solidFill>
                  <a:srgbClr val="000000"/>
                </a:solidFill>
                <a:effectLst/>
              </a:defRPr>
            </a:pPr>
            <a:r>
              <a:rPr sz="4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While Loop</a:t>
            </a:r>
          </a:p>
        </p:txBody>
      </p:sp>
      <p:sp>
        <p:nvSpPr>
          <p:cNvPr id="102" name="Shape 102"/>
          <p:cNvSpPr/>
          <p:nvPr/>
        </p:nvSpPr>
        <p:spPr>
          <a:xfrm>
            <a:off x="260307" y="3643432"/>
            <a:ext cx="6354319" cy="67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FF9300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private</a:t>
            </a:r>
            <a:r>
              <a:rPr sz="3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 </a:t>
            </a:r>
            <a:r>
              <a:rPr sz="3800">
                <a:solidFill>
                  <a:srgbClr val="FFFB00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String</a:t>
            </a:r>
            <a:r>
              <a:rPr sz="3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 </a:t>
            </a:r>
            <a:r>
              <a:rPr sz="3800">
                <a:solidFill>
                  <a:srgbClr val="FF2600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personName</a:t>
            </a:r>
            <a:r>
              <a:rPr sz="3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; </a:t>
            </a:r>
          </a:p>
        </p:txBody>
      </p:sp>
      <p:sp>
        <p:nvSpPr>
          <p:cNvPr id="103" name="Shape 103"/>
          <p:cNvSpPr/>
          <p:nvPr/>
        </p:nvSpPr>
        <p:spPr>
          <a:xfrm>
            <a:off x="7226769" y="3643432"/>
            <a:ext cx="5460061" cy="67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FF9300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public</a:t>
            </a:r>
            <a:r>
              <a:rPr sz="3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 Person(</a:t>
            </a:r>
            <a:r>
              <a:rPr sz="3800">
                <a:solidFill>
                  <a:srgbClr val="FF2600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name</a:t>
            </a:r>
            <a:r>
              <a:rPr sz="3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){…}</a:t>
            </a:r>
          </a:p>
        </p:txBody>
      </p:sp>
      <p:sp>
        <p:nvSpPr>
          <p:cNvPr id="104" name="Shape 104"/>
          <p:cNvSpPr/>
          <p:nvPr/>
        </p:nvSpPr>
        <p:spPr>
          <a:xfrm>
            <a:off x="4260760" y="7241766"/>
            <a:ext cx="8344079" cy="1840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8DF4E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while (</a:t>
            </a:r>
            <a:r>
              <a:rPr sz="3800">
                <a:solidFill>
                  <a:srgbClr val="FF2600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personName</a:t>
            </a:r>
            <a:r>
              <a:rPr sz="3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 </a:t>
            </a:r>
            <a:r>
              <a:rPr sz="3800">
                <a:solidFill>
                  <a:srgbClr val="FFFB00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!</a:t>
            </a:r>
            <a:r>
              <a:rPr sz="3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= </a:t>
            </a:r>
            <a:r>
              <a:rPr sz="3800">
                <a:solidFill>
                  <a:srgbClr val="00F900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“Tara”</a:t>
            </a:r>
            <a:r>
              <a:rPr sz="3800">
                <a:solidFill>
                  <a:srgbClr val="8DF4E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)</a:t>
            </a:r>
            <a:r>
              <a:rPr sz="3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 </a:t>
            </a:r>
            <a:r>
              <a:rPr sz="3800">
                <a:solidFill>
                  <a:srgbClr val="00FD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{</a:t>
            </a:r>
            <a:endParaRPr sz="3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System.out.println(</a:t>
            </a:r>
            <a:r>
              <a:rPr sz="3800">
                <a:solidFill>
                  <a:srgbClr val="00F900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“You’re not Tara”</a:t>
            </a:r>
            <a:r>
              <a:rPr sz="3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)</a:t>
            </a:r>
            <a:endParaRPr sz="3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00FD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105" name="Shape 105"/>
          <p:cNvSpPr/>
          <p:nvPr/>
        </p:nvSpPr>
        <p:spPr>
          <a:xfrm flipH="1">
            <a:off x="8882922" y="7045611"/>
            <a:ext cx="1045846" cy="323904"/>
          </a:xfrm>
          <a:prstGeom prst="line">
            <a:avLst/>
          </a:prstGeom>
          <a:ln w="50800">
            <a:solidFill>
              <a:srgbClr val="D41D03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106" name="Shape 106"/>
          <p:cNvSpPr/>
          <p:nvPr/>
        </p:nvSpPr>
        <p:spPr>
          <a:xfrm>
            <a:off x="9999133" y="6603175"/>
            <a:ext cx="685801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D41D0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000">
                <a:solidFill>
                  <a:srgbClr val="D41D03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not</a:t>
            </a:r>
          </a:p>
        </p:txBody>
      </p:sp>
      <p:sp>
        <p:nvSpPr>
          <p:cNvPr id="107" name="Shape 107"/>
          <p:cNvSpPr/>
          <p:nvPr/>
        </p:nvSpPr>
        <p:spPr>
          <a:xfrm>
            <a:off x="711136" y="8391110"/>
            <a:ext cx="3149728" cy="56044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rPr>
              <a:t>INFINITE LOOP :(</a:t>
            </a:r>
          </a:p>
        </p:txBody>
      </p:sp>
      <p:sp>
        <p:nvSpPr>
          <p:cNvPr id="108" name="Shape 108"/>
          <p:cNvSpPr/>
          <p:nvPr/>
        </p:nvSpPr>
        <p:spPr>
          <a:xfrm>
            <a:off x="29180" y="5609166"/>
            <a:ext cx="6354319" cy="67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FF9300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public</a:t>
            </a:r>
            <a:r>
              <a:rPr sz="3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 </a:t>
            </a:r>
            <a:r>
              <a:rPr sz="3800">
                <a:solidFill>
                  <a:srgbClr val="FFFB00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String</a:t>
            </a:r>
            <a:r>
              <a:rPr sz="3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 getName() {…}</a:t>
            </a:r>
          </a:p>
        </p:txBody>
      </p:sp>
      <p:sp>
        <p:nvSpPr>
          <p:cNvPr id="109" name="Shape 109"/>
          <p:cNvSpPr/>
          <p:nvPr/>
        </p:nvSpPr>
        <p:spPr>
          <a:xfrm>
            <a:off x="6482912" y="5609166"/>
            <a:ext cx="5853380" cy="67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FF9300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public</a:t>
            </a:r>
            <a:r>
              <a:rPr sz="3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 </a:t>
            </a:r>
            <a:r>
              <a:rPr sz="3800">
                <a:solidFill>
                  <a:srgbClr val="FFFB00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void</a:t>
            </a:r>
            <a:r>
              <a:rPr sz="3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 setName() {…}</a:t>
            </a:r>
          </a:p>
        </p:txBody>
      </p:sp>
    </p:spTree>
  </p:cSld>
  <p:clrMapOvr>
    <a:masterClrMapping/>
  </p:clrMapOvr>
  <p:transition spd="fast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after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presetClass="entr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after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presetClass="entr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presetClass="entr" presetSubtype="2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499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99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presetClass="entr" presetSubtype="1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nodeType="afterEffect" presetClass="entr" presetSubtype="1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499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499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nodeType="clickEffect" presetClass="entr" presetSubtype="8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499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99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01" grpId="1"/>
      <p:bldP build="whole" bldLvl="1" animBg="1" rev="0" advAuto="0" spid="105" grpId="7"/>
      <p:bldP build="whole" bldLvl="1" animBg="1" rev="0" advAuto="0" spid="106" grpId="8"/>
      <p:bldP build="whole" bldLvl="1" animBg="1" rev="0" advAuto="0" spid="107" grpId="9"/>
      <p:bldP build="whole" bldLvl="1" animBg="1" rev="0" advAuto="0" spid="103" grpId="3"/>
      <p:bldP build="whole" bldLvl="1" animBg="1" rev="0" advAuto="0" spid="109" grpId="5"/>
      <p:bldP build="whole" bldLvl="1" animBg="1" rev="0" advAuto="0" spid="108" grpId="4"/>
      <p:bldP build="whole" bldLvl="1" animBg="1" rev="0" advAuto="0" spid="104" grpId="6"/>
      <p:bldP build="whole" bldLvl="1" animBg="1" rev="0" advAuto="0" spid="102" grpId="2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EBEBEB"/>
            </a:solidFill>
            <a:effectLst>
              <a:outerShdw sx="100000" sy="100000" kx="0" ky="0" algn="b" rotWithShape="0" blurRad="50800" dist="25400" dir="540000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EBEBEB"/>
            </a:solidFill>
            <a:effectLst>
              <a:outerShdw sx="100000" sy="100000" kx="0" ky="0" algn="b" rotWithShape="0" blurRad="50800" dist="25400" dir="540000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