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A21A-5342-42B1-B20D-92354288ED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1C876B-722D-4B48-BA90-33031FEDB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B2D0BB-330C-416B-BA92-2330537F6E63}"/>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4EC6D8F5-7AC5-49F4-9DD7-831F1B70B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E966-5106-474B-A2DD-352C821F6922}"/>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177044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142D-D1AD-4C14-82B6-9BFB7FCA94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55D8B5-F049-439B-8F5B-13244DEEF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479D1-5C3D-4040-9582-6D7F22719B5A}"/>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FEA7207F-1E78-4C5A-AEAA-88B22DA99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81361-BA8F-4FC4-AE9B-49386B24E451}"/>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304332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AAEA4-ACAB-49A2-BEF0-D9F25796FA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9306A-EBEF-4ED3-9E05-578486761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D1531-EA6A-45EA-AB27-C3F0A8B71283}"/>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6ED929C2-FA93-4303-8A5D-C6F3EEA5F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FD6ED-225C-447F-B2F3-3FBF972D3E27}"/>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280768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5999-2C58-46E3-B85C-2322715BC9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909811-995A-4BA4-83B9-71A00385B7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F60F8-FD9D-412C-BC9A-EADDE6041976}"/>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AF5AD6DF-7112-4B6E-9EBA-DB8D3FEC7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947F7-0FEE-487C-B5E4-05CF497334E5}"/>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38839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A569-CF2F-4BB1-A6A3-E57CBC779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D99CC4-D5CE-4F19-A899-2CC7718BB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BB69A-89A5-45BF-A9F8-D5A041A409AE}"/>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13EB73EE-C946-4760-B007-97D88B8E8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7916C-7FDA-4330-9BAD-2B46BA09023D}"/>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290679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41A-F9F8-415F-A4D5-712B6F568A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A13A75-D4FE-4998-9CFF-4F2C3A383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A38F65-F130-4C19-A296-155A48E1D2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2B1E0B-D60A-4800-87C1-EDED00434DF0}"/>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6" name="Footer Placeholder 5">
            <a:extLst>
              <a:ext uri="{FF2B5EF4-FFF2-40B4-BE49-F238E27FC236}">
                <a16:creationId xmlns:a16="http://schemas.microsoft.com/office/drawing/2014/main" id="{B6B206C2-5BF5-4617-A535-F35BD865F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2D32D-222A-4E79-8E66-C68155E0D88E}"/>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383541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3784-910A-43BF-BC6A-A588F08763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8E6C4D-AA07-4049-8FDD-20545A9C8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F4460-35B0-4338-9184-BCF130CAE5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221D9-2C88-425D-B410-D8500741F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35C8DB-E64A-4AE3-AA01-1BE1BC281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BEFEA0-C6B4-4495-A8F4-E14D879BC8C0}"/>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8" name="Footer Placeholder 7">
            <a:extLst>
              <a:ext uri="{FF2B5EF4-FFF2-40B4-BE49-F238E27FC236}">
                <a16:creationId xmlns:a16="http://schemas.microsoft.com/office/drawing/2014/main" id="{7D312389-791B-4FD5-9496-AD264EF091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01AA85-AE34-43B0-8A1C-D6295FD49E4B}"/>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72643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E0DA-A4A9-4B42-B03E-A2A1087E20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EE357E-F65B-4DE9-ACE1-088D4E4414D2}"/>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4" name="Footer Placeholder 3">
            <a:extLst>
              <a:ext uri="{FF2B5EF4-FFF2-40B4-BE49-F238E27FC236}">
                <a16:creationId xmlns:a16="http://schemas.microsoft.com/office/drawing/2014/main" id="{E65056C8-E992-4090-9E02-D4487961B3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C25051-A7E2-441F-A335-CA884FE7186A}"/>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177759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FC450-BD93-47CD-AC9C-9EC88BF5CA71}"/>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3" name="Footer Placeholder 2">
            <a:extLst>
              <a:ext uri="{FF2B5EF4-FFF2-40B4-BE49-F238E27FC236}">
                <a16:creationId xmlns:a16="http://schemas.microsoft.com/office/drawing/2014/main" id="{0A572AB3-E160-4436-9575-0FE690502D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E21C22-10FA-4700-8565-6722C811F9CC}"/>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366167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F0E3-45CB-493A-ABD6-5DA3779AD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7C12BA-C58C-4C65-83A9-E614E14D0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123069-DB60-42EE-9940-FC7D7451B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55753-CFC4-4799-8CD7-23FC515A425A}"/>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6" name="Footer Placeholder 5">
            <a:extLst>
              <a:ext uri="{FF2B5EF4-FFF2-40B4-BE49-F238E27FC236}">
                <a16:creationId xmlns:a16="http://schemas.microsoft.com/office/drawing/2014/main" id="{45CBFA8D-A004-40AB-89A4-8B4B980FE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1CC8B5-24C8-486D-A684-DF3654DBCA55}"/>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416470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86B2-1C0C-4D8F-85E6-03A172171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582446-6491-4064-B90F-DEAAA4FEE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A4B9A-7A76-4319-A9EC-00A1116EF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CE294-C2A2-40B4-91DF-AED8D9450CE6}"/>
              </a:ext>
            </a:extLst>
          </p:cNvPr>
          <p:cNvSpPr>
            <a:spLocks noGrp="1"/>
          </p:cNvSpPr>
          <p:nvPr>
            <p:ph type="dt" sz="half" idx="10"/>
          </p:nvPr>
        </p:nvSpPr>
        <p:spPr/>
        <p:txBody>
          <a:bodyPr/>
          <a:lstStyle/>
          <a:p>
            <a:fld id="{8D55E5B8-5E87-4453-863E-E96836A833B3}" type="datetimeFigureOut">
              <a:rPr lang="en-IN" smtClean="0"/>
              <a:t>29-07-2021</a:t>
            </a:fld>
            <a:endParaRPr lang="en-IN"/>
          </a:p>
        </p:txBody>
      </p:sp>
      <p:sp>
        <p:nvSpPr>
          <p:cNvPr id="6" name="Footer Placeholder 5">
            <a:extLst>
              <a:ext uri="{FF2B5EF4-FFF2-40B4-BE49-F238E27FC236}">
                <a16:creationId xmlns:a16="http://schemas.microsoft.com/office/drawing/2014/main" id="{7BEBDEE8-0134-4C51-82BA-0ED601A34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AC08E-2373-4EBA-8C8F-AC8052CCB91F}"/>
              </a:ext>
            </a:extLst>
          </p:cNvPr>
          <p:cNvSpPr>
            <a:spLocks noGrp="1"/>
          </p:cNvSpPr>
          <p:nvPr>
            <p:ph type="sldNum" sz="quarter" idx="12"/>
          </p:nvPr>
        </p:nvSpPr>
        <p:spPr/>
        <p:txBody>
          <a:bodyPr/>
          <a:lstStyle/>
          <a:p>
            <a:fld id="{B76141F9-C7FC-4F92-B4F1-B19F007409B1}" type="slidenum">
              <a:rPr lang="en-IN" smtClean="0"/>
              <a:t>‹#›</a:t>
            </a:fld>
            <a:endParaRPr lang="en-IN"/>
          </a:p>
        </p:txBody>
      </p:sp>
    </p:spTree>
    <p:extLst>
      <p:ext uri="{BB962C8B-B14F-4D97-AF65-F5344CB8AC3E}">
        <p14:creationId xmlns:p14="http://schemas.microsoft.com/office/powerpoint/2010/main" val="61618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1DF3D-6269-46F8-B2E0-CA7F7A89C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1B39E6-4D17-41DD-84C8-5AF5D0185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3DEEF-48D9-44DA-8F16-F0E7B1CAB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5E5B8-5E87-4453-863E-E96836A833B3}" type="datetimeFigureOut">
              <a:rPr lang="en-IN" smtClean="0"/>
              <a:t>29-07-2021</a:t>
            </a:fld>
            <a:endParaRPr lang="en-IN"/>
          </a:p>
        </p:txBody>
      </p:sp>
      <p:sp>
        <p:nvSpPr>
          <p:cNvPr id="5" name="Footer Placeholder 4">
            <a:extLst>
              <a:ext uri="{FF2B5EF4-FFF2-40B4-BE49-F238E27FC236}">
                <a16:creationId xmlns:a16="http://schemas.microsoft.com/office/drawing/2014/main" id="{BE2C2AB1-328D-470F-AD37-AA4C1E235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BCB26B-9E42-4F00-8976-F763B9313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141F9-C7FC-4F92-B4F1-B19F007409B1}" type="slidenum">
              <a:rPr lang="en-IN" smtClean="0"/>
              <a:t>‹#›</a:t>
            </a:fld>
            <a:endParaRPr lang="en-IN"/>
          </a:p>
        </p:txBody>
      </p:sp>
    </p:spTree>
    <p:extLst>
      <p:ext uri="{BB962C8B-B14F-4D97-AF65-F5344CB8AC3E}">
        <p14:creationId xmlns:p14="http://schemas.microsoft.com/office/powerpoint/2010/main" val="376479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tionary.org/wiki/thank_you"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7671-98AC-43D3-B721-DD8B2DA9DC2C}"/>
              </a:ext>
            </a:extLst>
          </p:cNvPr>
          <p:cNvSpPr>
            <a:spLocks noGrp="1"/>
          </p:cNvSpPr>
          <p:nvPr>
            <p:ph type="ctrTitle"/>
          </p:nvPr>
        </p:nvSpPr>
        <p:spPr>
          <a:xfrm>
            <a:off x="1524000" y="1"/>
            <a:ext cx="9144000" cy="1600200"/>
          </a:xfrm>
        </p:spPr>
        <p:txBody>
          <a:bodyPr/>
          <a:lstStyle/>
          <a:p>
            <a:r>
              <a:rPr lang="en-IN" sz="3200" b="1" u="sng" dirty="0">
                <a:effectLst/>
                <a:latin typeface="Calibri" panose="020F0502020204030204" pitchFamily="34" charset="0"/>
                <a:ea typeface="Calibri" panose="020F0502020204030204" pitchFamily="34" charset="0"/>
                <a:cs typeface="Times New Roman" panose="02020603050405020304" pitchFamily="18" charset="0"/>
              </a:rPr>
              <a:t>E-retail factors for customer activation and retention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AB97B5FA-8BF8-4CD6-9F84-6431037EEB37}"/>
              </a:ext>
            </a:extLst>
          </p:cNvPr>
          <p:cNvSpPr>
            <a:spLocks noGrp="1"/>
          </p:cNvSpPr>
          <p:nvPr>
            <p:ph type="subTitle" idx="1"/>
          </p:nvPr>
        </p:nvSpPr>
        <p:spPr>
          <a:xfrm>
            <a:off x="490330" y="1033670"/>
            <a:ext cx="10575235" cy="5824330"/>
          </a:xfrm>
        </p:spPr>
        <p:txBody>
          <a:bodyPr>
            <a:normAutofit/>
          </a:bodyPr>
          <a:lstStyle/>
          <a:p>
            <a:pPr algn="just"/>
            <a:r>
              <a:rPr lang="en-IN" sz="2000" dirty="0">
                <a:solidFill>
                  <a:srgbClr val="111111"/>
                </a:solidFill>
                <a:effectLst/>
                <a:latin typeface="Arial" panose="020B0604020202020204" pitchFamily="34"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algn="just"/>
            <a:endParaRPr lang="en-IN" sz="2000" dirty="0"/>
          </a:p>
        </p:txBody>
      </p:sp>
      <p:pic>
        <p:nvPicPr>
          <p:cNvPr id="5" name="Picture 4">
            <a:extLst>
              <a:ext uri="{FF2B5EF4-FFF2-40B4-BE49-F238E27FC236}">
                <a16:creationId xmlns:a16="http://schemas.microsoft.com/office/drawing/2014/main" id="{F61958C0-1CE3-4ECA-A882-7DDE83F10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8" y="4227438"/>
            <a:ext cx="10919790" cy="2322869"/>
          </a:xfrm>
          <a:prstGeom prst="rect">
            <a:avLst/>
          </a:prstGeom>
        </p:spPr>
      </p:pic>
    </p:spTree>
    <p:extLst>
      <p:ext uri="{BB962C8B-B14F-4D97-AF65-F5344CB8AC3E}">
        <p14:creationId xmlns:p14="http://schemas.microsoft.com/office/powerpoint/2010/main" val="64485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18C7BD8-8763-4A85-88B2-A698F57887DF}"/>
              </a:ext>
            </a:extLst>
          </p:cNvPr>
          <p:cNvGraphicFramePr>
            <a:graphicFrameLocks noGrp="1"/>
          </p:cNvGraphicFramePr>
          <p:nvPr>
            <p:ph idx="1"/>
            <p:extLst>
              <p:ext uri="{D42A27DB-BD31-4B8C-83A1-F6EECF244321}">
                <p14:modId xmlns:p14="http://schemas.microsoft.com/office/powerpoint/2010/main" val="2986746729"/>
              </p:ext>
            </p:extLst>
          </p:nvPr>
        </p:nvGraphicFramePr>
        <p:xfrm>
          <a:off x="1696278" y="940904"/>
          <a:ext cx="4280452" cy="2910776"/>
        </p:xfrm>
        <a:graphic>
          <a:graphicData uri="http://schemas.openxmlformats.org/drawingml/2006/table">
            <a:tbl>
              <a:tblPr firstRow="1" firstCol="1" bandRow="1">
                <a:tableStyleId>{5C22544A-7EE6-4342-B048-85BDC9FD1C3A}</a:tableStyleId>
              </a:tblPr>
              <a:tblGrid>
                <a:gridCol w="2336940">
                  <a:extLst>
                    <a:ext uri="{9D8B030D-6E8A-4147-A177-3AD203B41FA5}">
                      <a16:colId xmlns:a16="http://schemas.microsoft.com/office/drawing/2014/main" val="1041553364"/>
                    </a:ext>
                  </a:extLst>
                </a:gridCol>
                <a:gridCol w="1012143">
                  <a:extLst>
                    <a:ext uri="{9D8B030D-6E8A-4147-A177-3AD203B41FA5}">
                      <a16:colId xmlns:a16="http://schemas.microsoft.com/office/drawing/2014/main" val="856641714"/>
                    </a:ext>
                  </a:extLst>
                </a:gridCol>
                <a:gridCol w="931369">
                  <a:extLst>
                    <a:ext uri="{9D8B030D-6E8A-4147-A177-3AD203B41FA5}">
                      <a16:colId xmlns:a16="http://schemas.microsoft.com/office/drawing/2014/main" val="163338740"/>
                    </a:ext>
                  </a:extLst>
                </a:gridCol>
              </a:tblGrid>
              <a:tr h="519866">
                <a:tc>
                  <a:txBody>
                    <a:bodyPr/>
                    <a:lstStyle/>
                    <a:p>
                      <a:r>
                        <a:rPr lang="en-IN" sz="1200">
                          <a:effectLst/>
                        </a:rPr>
                        <a:t>Easy to use website or application</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Frequency</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Percentage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624777"/>
                  </a:ext>
                </a:extLst>
              </a:tr>
              <a:tr h="69891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Amazon.in, Flipkart.com, Paytm.com, Myntra.com, Snapdeal.com</a:t>
                      </a:r>
                      <a:endParaRPr lang="en-IN" sz="1100" dirty="0">
                        <a:effectLst/>
                      </a:endParaRPr>
                    </a:p>
                    <a:p>
                      <a:r>
                        <a:rPr lang="en-IN" sz="1200" dirty="0">
                          <a:effectLst/>
                        </a:rPr>
                        <a:t> </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64</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23.79</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041129"/>
                  </a:ext>
                </a:extLst>
              </a:tr>
              <a:tr h="69891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Amazon.in, Flipkart.com, Myntra.com, Snapdeal.com</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44</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16.35</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33684"/>
                  </a:ext>
                </a:extLst>
              </a:tr>
              <a:tr h="496541">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Amazon.in, Flipkart.com</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44</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16.35</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709038"/>
                  </a:ext>
                </a:extLst>
              </a:tr>
              <a:tr h="496541">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Amazon.in</a:t>
                      </a:r>
                      <a:endParaRPr lang="en-IN" sz="1100">
                        <a:effectLst/>
                      </a:endParaRPr>
                    </a:p>
                    <a:p>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29</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10.78</a:t>
                      </a:r>
                      <a:endParaRPr lang="en-IN" sz="1100" dirty="0">
                        <a:effectLst/>
                      </a:endParaRPr>
                    </a:p>
                    <a:p>
                      <a:r>
                        <a:rPr lang="en-IN" sz="1200" dirty="0">
                          <a:effectLst/>
                        </a:rPr>
                        <a:t> </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5169194"/>
                  </a:ext>
                </a:extLst>
              </a:tr>
            </a:tbl>
          </a:graphicData>
        </a:graphic>
      </p:graphicFrame>
      <p:sp>
        <p:nvSpPr>
          <p:cNvPr id="4" name="Rectangle 1">
            <a:extLst>
              <a:ext uri="{FF2B5EF4-FFF2-40B4-BE49-F238E27FC236}">
                <a16:creationId xmlns:a16="http://schemas.microsoft.com/office/drawing/2014/main" id="{69149BA5-6F9E-4BB2-88AF-ED7560D5A7E7}"/>
              </a:ext>
            </a:extLst>
          </p:cNvPr>
          <p:cNvSpPr>
            <a:spLocks noGrp="1" noChangeArrowheads="1"/>
          </p:cNvSpPr>
          <p:nvPr>
            <p:ph type="title"/>
          </p:nvPr>
        </p:nvSpPr>
        <p:spPr bwMode="auto">
          <a:xfrm>
            <a:off x="838200" y="42987"/>
            <a:ext cx="10342025"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986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TABEL 6:</a:t>
            </a:r>
            <a:r>
              <a:rPr kumimoji="0" lang="en-US" altLang="en-US" sz="3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32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Easy to use website or application</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291FA51-53AD-4C54-8B99-480948656733}"/>
              </a:ext>
            </a:extLst>
          </p:cNvPr>
          <p:cNvGraphicFramePr>
            <a:graphicFrameLocks noGrp="1"/>
          </p:cNvGraphicFramePr>
          <p:nvPr>
            <p:extLst>
              <p:ext uri="{D42A27DB-BD31-4B8C-83A1-F6EECF244321}">
                <p14:modId xmlns:p14="http://schemas.microsoft.com/office/powerpoint/2010/main" val="1801212911"/>
              </p:ext>
            </p:extLst>
          </p:nvPr>
        </p:nvGraphicFramePr>
        <p:xfrm>
          <a:off x="6284453" y="940904"/>
          <a:ext cx="4950460" cy="2910776"/>
        </p:xfrm>
        <a:graphic>
          <a:graphicData uri="http://schemas.openxmlformats.org/drawingml/2006/table">
            <a:tbl>
              <a:tblPr firstRow="1" firstCol="1" bandRow="1">
                <a:tableStyleId>{5C22544A-7EE6-4342-B048-85BDC9FD1C3A}</a:tableStyleId>
              </a:tblPr>
              <a:tblGrid>
                <a:gridCol w="2697480">
                  <a:extLst>
                    <a:ext uri="{9D8B030D-6E8A-4147-A177-3AD203B41FA5}">
                      <a16:colId xmlns:a16="http://schemas.microsoft.com/office/drawing/2014/main" val="974870026"/>
                    </a:ext>
                  </a:extLst>
                </a:gridCol>
                <a:gridCol w="1170305">
                  <a:extLst>
                    <a:ext uri="{9D8B030D-6E8A-4147-A177-3AD203B41FA5}">
                      <a16:colId xmlns:a16="http://schemas.microsoft.com/office/drawing/2014/main" val="2874331887"/>
                    </a:ext>
                  </a:extLst>
                </a:gridCol>
                <a:gridCol w="1082675">
                  <a:extLst>
                    <a:ext uri="{9D8B030D-6E8A-4147-A177-3AD203B41FA5}">
                      <a16:colId xmlns:a16="http://schemas.microsoft.com/office/drawing/2014/main" val="3614810195"/>
                    </a:ext>
                  </a:extLst>
                </a:gridCol>
              </a:tblGrid>
              <a:tr h="509841">
                <a:tc>
                  <a:txBody>
                    <a:bodyPr/>
                    <a:lstStyle/>
                    <a:p>
                      <a:pPr algn="l"/>
                      <a:r>
                        <a:rPr lang="en-IN" sz="1200">
                          <a:effectLst/>
                        </a:rPr>
                        <a:t>Amazon.in, Flipkart.com, Paytm.com, Snapdeal.com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22</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08.17</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356613"/>
                  </a:ext>
                </a:extLst>
              </a:tr>
              <a:tr h="474339">
                <a:tc>
                  <a:txBody>
                    <a:bodyPr/>
                    <a:lstStyle/>
                    <a:p>
                      <a:pPr algn="l"/>
                      <a:r>
                        <a:rPr lang="en-IN" sz="1200">
                          <a:effectLst/>
                        </a:rPr>
                        <a:t>Amazon.in, Paytm.com, Myntra.com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20</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07.43</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107524"/>
                  </a:ext>
                </a:extLst>
              </a:tr>
              <a:tr h="474339">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Amazon.in, Flipkart.com, Myntra.com</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19</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07.06</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5300024"/>
                  </a:ext>
                </a:extLst>
              </a:tr>
              <a:tr h="474339">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Paytm.com</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12</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04.46</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8615929"/>
                  </a:ext>
                </a:extLst>
              </a:tr>
              <a:tr h="474339">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Flipkart.com</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8</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02.97</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083617"/>
                  </a:ext>
                </a:extLst>
              </a:tr>
              <a:tr h="474339">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Amazon.in, Paytm.com</a:t>
                      </a:r>
                      <a:endParaRPr lang="en-IN" sz="1100">
                        <a:effectLst/>
                      </a:endParaRPr>
                    </a:p>
                    <a:p>
                      <a:pPr algn="l"/>
                      <a:r>
                        <a:rPr lang="en-IN" sz="1200">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IN" sz="1200">
                          <a:effectLst/>
                        </a:rPr>
                        <a:t>7</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02.60</a:t>
                      </a:r>
                      <a:endParaRPr lang="en-IN" sz="1100" dirty="0">
                        <a:effectLst/>
                      </a:endParaRPr>
                    </a:p>
                    <a:p>
                      <a:pPr algn="l"/>
                      <a:r>
                        <a:rPr lang="en-IN" sz="1200" dirty="0">
                          <a:effectLst/>
                        </a:rPr>
                        <a:t> </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78501"/>
                  </a:ext>
                </a:extLst>
              </a:tr>
            </a:tbl>
          </a:graphicData>
        </a:graphic>
      </p:graphicFrame>
      <p:sp>
        <p:nvSpPr>
          <p:cNvPr id="10" name="TextBox 9">
            <a:extLst>
              <a:ext uri="{FF2B5EF4-FFF2-40B4-BE49-F238E27FC236}">
                <a16:creationId xmlns:a16="http://schemas.microsoft.com/office/drawing/2014/main" id="{7B2C72ED-B133-44CF-BECD-4B9A5FA16D8C}"/>
              </a:ext>
            </a:extLst>
          </p:cNvPr>
          <p:cNvSpPr txBox="1"/>
          <p:nvPr/>
        </p:nvSpPr>
        <p:spPr>
          <a:xfrm>
            <a:off x="1126435" y="4153277"/>
            <a:ext cx="6096000" cy="1069075"/>
          </a:xfrm>
          <a:prstGeom prst="rect">
            <a:avLst/>
          </a:prstGeom>
          <a:noFill/>
        </p:spPr>
        <p:txBody>
          <a:bodyPr wrap="square">
            <a:spAutoFit/>
          </a:bodyPr>
          <a:lstStyle/>
          <a:p>
            <a:pPr marL="450215">
              <a:lnSpc>
                <a:spcPct val="107000"/>
              </a:lnSpc>
              <a:spcAft>
                <a:spcPts val="800"/>
              </a:spcAft>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Respondent</a:t>
            </a: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Easy to use website or application</a:t>
            </a:r>
            <a:r>
              <a:rPr lang="en-IN" sz="1800" b="1" u="sng" dirty="0">
                <a:effectLst/>
                <a:latin typeface="Arial" panose="020B060402020202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Most of the person like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Amazon.in, Flipkart.com, Paytm.com, Myntra.com, Snapdeal.com (64,23.79).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735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1843-FB3E-4C0E-8D43-24F19AFC6EEB}"/>
              </a:ext>
            </a:extLst>
          </p:cNvPr>
          <p:cNvSpPr>
            <a:spLocks noGrp="1"/>
          </p:cNvSpPr>
          <p:nvPr>
            <p:ph type="title"/>
          </p:nvPr>
        </p:nvSpPr>
        <p:spPr>
          <a:xfrm>
            <a:off x="838200" y="-92764"/>
            <a:ext cx="10515600" cy="1311966"/>
          </a:xfrm>
        </p:spPr>
        <p:txBody>
          <a:bodyPr>
            <a:normAutofit/>
          </a:bodyPr>
          <a:lstStyle/>
          <a:p>
            <a:r>
              <a:rPr lang="en-IN" sz="24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TABLE 7: </a:t>
            </a:r>
            <a:r>
              <a:rPr lang="en-IN" sz="24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Identify the Retention Strategies Used by the Organization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4692E701-264E-4C99-A48F-1480D042E1D2}"/>
              </a:ext>
            </a:extLst>
          </p:cNvPr>
          <p:cNvGraphicFramePr>
            <a:graphicFrameLocks noGrp="1"/>
          </p:cNvGraphicFramePr>
          <p:nvPr>
            <p:ph idx="1"/>
            <p:extLst>
              <p:ext uri="{D42A27DB-BD31-4B8C-83A1-F6EECF244321}">
                <p14:modId xmlns:p14="http://schemas.microsoft.com/office/powerpoint/2010/main" val="78722765"/>
              </p:ext>
            </p:extLst>
          </p:nvPr>
        </p:nvGraphicFramePr>
        <p:xfrm>
          <a:off x="4346712" y="506750"/>
          <a:ext cx="7407966" cy="6351250"/>
        </p:xfrm>
        <a:graphic>
          <a:graphicData uri="http://schemas.openxmlformats.org/drawingml/2006/table">
            <a:tbl>
              <a:tblPr firstRow="1" firstCol="1" bandRow="1">
                <a:tableStyleId>{5C22544A-7EE6-4342-B048-85BDC9FD1C3A}</a:tableStyleId>
              </a:tblPr>
              <a:tblGrid>
                <a:gridCol w="1429130">
                  <a:extLst>
                    <a:ext uri="{9D8B030D-6E8A-4147-A177-3AD203B41FA5}">
                      <a16:colId xmlns:a16="http://schemas.microsoft.com/office/drawing/2014/main" val="1044890574"/>
                    </a:ext>
                  </a:extLst>
                </a:gridCol>
                <a:gridCol w="404503">
                  <a:extLst>
                    <a:ext uri="{9D8B030D-6E8A-4147-A177-3AD203B41FA5}">
                      <a16:colId xmlns:a16="http://schemas.microsoft.com/office/drawing/2014/main" val="1841258919"/>
                    </a:ext>
                  </a:extLst>
                </a:gridCol>
                <a:gridCol w="250247">
                  <a:extLst>
                    <a:ext uri="{9D8B030D-6E8A-4147-A177-3AD203B41FA5}">
                      <a16:colId xmlns:a16="http://schemas.microsoft.com/office/drawing/2014/main" val="1425620701"/>
                    </a:ext>
                  </a:extLst>
                </a:gridCol>
                <a:gridCol w="636510">
                  <a:extLst>
                    <a:ext uri="{9D8B030D-6E8A-4147-A177-3AD203B41FA5}">
                      <a16:colId xmlns:a16="http://schemas.microsoft.com/office/drawing/2014/main" val="2786457610"/>
                    </a:ext>
                  </a:extLst>
                </a:gridCol>
                <a:gridCol w="514038">
                  <a:extLst>
                    <a:ext uri="{9D8B030D-6E8A-4147-A177-3AD203B41FA5}">
                      <a16:colId xmlns:a16="http://schemas.microsoft.com/office/drawing/2014/main" val="4211396784"/>
                    </a:ext>
                  </a:extLst>
                </a:gridCol>
                <a:gridCol w="514900">
                  <a:extLst>
                    <a:ext uri="{9D8B030D-6E8A-4147-A177-3AD203B41FA5}">
                      <a16:colId xmlns:a16="http://schemas.microsoft.com/office/drawing/2014/main" val="4275764973"/>
                    </a:ext>
                  </a:extLst>
                </a:gridCol>
                <a:gridCol w="503688">
                  <a:extLst>
                    <a:ext uri="{9D8B030D-6E8A-4147-A177-3AD203B41FA5}">
                      <a16:colId xmlns:a16="http://schemas.microsoft.com/office/drawing/2014/main" val="226992869"/>
                    </a:ext>
                  </a:extLst>
                </a:gridCol>
                <a:gridCol w="757259">
                  <a:extLst>
                    <a:ext uri="{9D8B030D-6E8A-4147-A177-3AD203B41FA5}">
                      <a16:colId xmlns:a16="http://schemas.microsoft.com/office/drawing/2014/main" val="3203370995"/>
                    </a:ext>
                  </a:extLst>
                </a:gridCol>
                <a:gridCol w="612360">
                  <a:extLst>
                    <a:ext uri="{9D8B030D-6E8A-4147-A177-3AD203B41FA5}">
                      <a16:colId xmlns:a16="http://schemas.microsoft.com/office/drawing/2014/main" val="4239431379"/>
                    </a:ext>
                  </a:extLst>
                </a:gridCol>
                <a:gridCol w="613224">
                  <a:extLst>
                    <a:ext uri="{9D8B030D-6E8A-4147-A177-3AD203B41FA5}">
                      <a16:colId xmlns:a16="http://schemas.microsoft.com/office/drawing/2014/main" val="861799396"/>
                    </a:ext>
                  </a:extLst>
                </a:gridCol>
                <a:gridCol w="462288">
                  <a:extLst>
                    <a:ext uri="{9D8B030D-6E8A-4147-A177-3AD203B41FA5}">
                      <a16:colId xmlns:a16="http://schemas.microsoft.com/office/drawing/2014/main" val="1782789492"/>
                    </a:ext>
                  </a:extLst>
                </a:gridCol>
                <a:gridCol w="709819">
                  <a:extLst>
                    <a:ext uri="{9D8B030D-6E8A-4147-A177-3AD203B41FA5}">
                      <a16:colId xmlns:a16="http://schemas.microsoft.com/office/drawing/2014/main" val="491085856"/>
                    </a:ext>
                  </a:extLst>
                </a:gridCol>
              </a:tblGrid>
              <a:tr h="463851">
                <a:tc>
                  <a:txBody>
                    <a:bodyPr/>
                    <a:lstStyle/>
                    <a:p>
                      <a:pPr>
                        <a:lnSpc>
                          <a:spcPct val="107000"/>
                        </a:lnSpc>
                        <a:spcAft>
                          <a:spcPts val="800"/>
                        </a:spcAft>
                      </a:pPr>
                      <a:r>
                        <a:rPr lang="en-IN" sz="700">
                          <a:effectLst/>
                        </a:rPr>
                        <a:t>Question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gridSpan="3">
                  <a:txBody>
                    <a:bodyPr/>
                    <a:lstStyle/>
                    <a:p>
                      <a:pPr>
                        <a:lnSpc>
                          <a:spcPct val="107000"/>
                        </a:lnSpc>
                        <a:spcAft>
                          <a:spcPts val="800"/>
                        </a:spcAft>
                      </a:pPr>
                      <a:r>
                        <a:rPr lang="en-IN" sz="700">
                          <a:effectLst/>
                        </a:rPr>
                        <a:t>Strongly </a:t>
                      </a:r>
                    </a:p>
                    <a:p>
                      <a:pPr>
                        <a:lnSpc>
                          <a:spcPct val="107000"/>
                        </a:lnSpc>
                        <a:spcAft>
                          <a:spcPts val="800"/>
                        </a:spcAft>
                      </a:pPr>
                      <a:r>
                        <a:rPr lang="en-IN" sz="700">
                          <a:effectLst/>
                        </a:rPr>
                        <a:t>Agree</a:t>
                      </a:r>
                    </a:p>
                    <a:p>
                      <a:pPr>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800"/>
                        </a:spcAft>
                      </a:pPr>
                      <a:r>
                        <a:rPr lang="en-IN" sz="700">
                          <a:effectLst/>
                        </a:rPr>
                        <a:t>Agree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hMerge="1">
                  <a:txBody>
                    <a:bodyPr/>
                    <a:lstStyle/>
                    <a:p>
                      <a:endParaRPr lang="en-IN"/>
                    </a:p>
                  </a:txBody>
                  <a:tcPr/>
                </a:tc>
                <a:tc gridSpan="2">
                  <a:txBody>
                    <a:bodyPr/>
                    <a:lstStyle/>
                    <a:p>
                      <a:pPr>
                        <a:lnSpc>
                          <a:spcPct val="107000"/>
                        </a:lnSpc>
                        <a:spcAft>
                          <a:spcPts val="800"/>
                        </a:spcAft>
                      </a:pPr>
                      <a:r>
                        <a:rPr lang="en-IN" sz="700">
                          <a:effectLst/>
                        </a:rPr>
                        <a:t>Undecided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hMerge="1">
                  <a:txBody>
                    <a:bodyPr/>
                    <a:lstStyle/>
                    <a:p>
                      <a:endParaRPr lang="en-IN"/>
                    </a:p>
                  </a:txBody>
                  <a:tcPr/>
                </a:tc>
                <a:tc gridSpan="2">
                  <a:txBody>
                    <a:bodyPr/>
                    <a:lstStyle/>
                    <a:p>
                      <a:pPr>
                        <a:lnSpc>
                          <a:spcPct val="107000"/>
                        </a:lnSpc>
                        <a:spcAft>
                          <a:spcPts val="800"/>
                        </a:spcAft>
                      </a:pPr>
                      <a:r>
                        <a:rPr lang="en-IN" sz="700">
                          <a:effectLst/>
                        </a:rPr>
                        <a:t>Disagree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hMerge="1">
                  <a:txBody>
                    <a:bodyPr/>
                    <a:lstStyle/>
                    <a:p>
                      <a:endParaRPr lang="en-IN"/>
                    </a:p>
                  </a:txBody>
                  <a:tcPr/>
                </a:tc>
                <a:tc gridSpan="2">
                  <a:txBody>
                    <a:bodyPr/>
                    <a:lstStyle/>
                    <a:p>
                      <a:pPr>
                        <a:lnSpc>
                          <a:spcPct val="107000"/>
                        </a:lnSpc>
                        <a:spcAft>
                          <a:spcPts val="800"/>
                        </a:spcAft>
                      </a:pPr>
                      <a:r>
                        <a:rPr lang="en-IN" sz="700">
                          <a:effectLst/>
                        </a:rPr>
                        <a:t>Strongly </a:t>
                      </a:r>
                    </a:p>
                    <a:p>
                      <a:pPr>
                        <a:lnSpc>
                          <a:spcPct val="107000"/>
                        </a:lnSpc>
                        <a:spcAft>
                          <a:spcPts val="800"/>
                        </a:spcAft>
                      </a:pPr>
                      <a:r>
                        <a:rPr lang="en-IN" sz="700">
                          <a:effectLst/>
                        </a:rPr>
                        <a:t>Disagree </a:t>
                      </a:r>
                    </a:p>
                    <a:p>
                      <a:pPr>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hMerge="1">
                  <a:txBody>
                    <a:bodyPr/>
                    <a:lstStyle/>
                    <a:p>
                      <a:endParaRPr lang="en-IN"/>
                    </a:p>
                  </a:txBody>
                  <a:tcPr/>
                </a:tc>
                <a:extLst>
                  <a:ext uri="{0D108BD9-81ED-4DB2-BD59-A6C34878D82A}">
                    <a16:rowId xmlns:a16="http://schemas.microsoft.com/office/drawing/2014/main" val="2854173268"/>
                  </a:ext>
                </a:extLst>
              </a:tr>
              <a:tr h="933551">
                <a:tc>
                  <a:txBody>
                    <a:bodyPr/>
                    <a:lstStyle/>
                    <a:p>
                      <a:pPr>
                        <a:lnSpc>
                          <a:spcPct val="107000"/>
                        </a:lnSpc>
                        <a:spcAft>
                          <a:spcPts val="800"/>
                        </a:spcAft>
                      </a:pPr>
                      <a:r>
                        <a:rPr lang="en-IN" sz="700">
                          <a:effectLst/>
                        </a:rPr>
                        <a:t>The </a:t>
                      </a:r>
                    </a:p>
                    <a:p>
                      <a:pPr>
                        <a:lnSpc>
                          <a:spcPct val="107000"/>
                        </a:lnSpc>
                        <a:spcAft>
                          <a:spcPts val="800"/>
                        </a:spcAft>
                      </a:pPr>
                      <a:r>
                        <a:rPr lang="en-IN" sz="700">
                          <a:effectLst/>
                        </a:rPr>
                        <a:t>organization </a:t>
                      </a:r>
                    </a:p>
                    <a:p>
                      <a:pPr>
                        <a:lnSpc>
                          <a:spcPct val="107000"/>
                        </a:lnSpc>
                        <a:spcAft>
                          <a:spcPts val="800"/>
                        </a:spcAft>
                      </a:pPr>
                      <a:r>
                        <a:rPr lang="en-IN" sz="700">
                          <a:effectLst/>
                        </a:rPr>
                        <a:t>retains its </a:t>
                      </a:r>
                    </a:p>
                    <a:p>
                      <a:pPr>
                        <a:lnSpc>
                          <a:spcPct val="107000"/>
                        </a:lnSpc>
                        <a:spcAft>
                          <a:spcPts val="800"/>
                        </a:spcAft>
                      </a:pPr>
                      <a:r>
                        <a:rPr lang="en-IN" sz="700">
                          <a:effectLst/>
                        </a:rPr>
                        <a:t>customers by;</a:t>
                      </a:r>
                    </a:p>
                    <a:p>
                      <a:pPr>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gridSpan="2">
                  <a:txBody>
                    <a:bodyPr/>
                    <a:lstStyle/>
                    <a:p>
                      <a:pPr marL="71755" marR="71755">
                        <a:lnSpc>
                          <a:spcPct val="107000"/>
                        </a:lnSpc>
                        <a:spcAft>
                          <a:spcPts val="800"/>
                        </a:spcAft>
                      </a:pPr>
                      <a:r>
                        <a:rPr lang="en-IN" sz="700">
                          <a:effectLst/>
                        </a:rPr>
                        <a:t>Frequency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a:lnSpc>
                          <a:spcPct val="107000"/>
                        </a:lnSpc>
                        <a:spcAft>
                          <a:spcPts val="800"/>
                        </a:spcAft>
                      </a:pPr>
                      <a:r>
                        <a:rPr lang="en-IN" sz="700">
                          <a:effectLst/>
                        </a:rPr>
                        <a:t>Percentage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Frequency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Percentage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Frequency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Percentage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Frequency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Percentage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Frequency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dirty="0">
                          <a:effectLst/>
                        </a:rPr>
                        <a:t>Percentage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197272367"/>
                  </a:ext>
                </a:extLst>
              </a:tr>
              <a:tr h="692021">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The content on the website must be easy to read and understand;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164</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60.96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80</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29.73</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7</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02.60</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06.69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2105386658"/>
                  </a:ext>
                </a:extLst>
              </a:tr>
              <a:tr h="924644">
                <a:tc>
                  <a:txBody>
                    <a:bodyPr/>
                    <a:lstStyle/>
                    <a:p>
                      <a:pPr>
                        <a:lnSpc>
                          <a:spcPct val="107000"/>
                        </a:lnSpc>
                        <a:spcAft>
                          <a:spcPts val="800"/>
                        </a:spcAft>
                      </a:pPr>
                      <a:r>
                        <a:rPr lang="en-IN" sz="700">
                          <a:effectLst/>
                        </a:rPr>
                        <a:t>Information on similar product to the one highlighted is important for product comparison;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116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43.12</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92</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34.20</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43</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15.98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06.69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4098106638"/>
                  </a:ext>
                </a:extLst>
              </a:tr>
              <a:tr h="459398">
                <a:tc>
                  <a:txBody>
                    <a:bodyPr/>
                    <a:lstStyle/>
                    <a:p>
                      <a:pPr>
                        <a:lnSpc>
                          <a:spcPct val="107000"/>
                        </a:lnSpc>
                        <a:spcAft>
                          <a:spcPts val="800"/>
                        </a:spcAft>
                      </a:pPr>
                      <a:r>
                        <a:rPr lang="en-IN" sz="700">
                          <a:effectLst/>
                        </a:rPr>
                        <a:t>User friendly Interface of the website;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70.26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45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16.72</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01.85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12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04.46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06.69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738430991"/>
                  </a:ext>
                </a:extLst>
              </a:tr>
              <a:tr h="575709">
                <a:tc>
                  <a:txBody>
                    <a:bodyPr/>
                    <a:lstStyle/>
                    <a:p>
                      <a:pPr>
                        <a:lnSpc>
                          <a:spcPct val="107000"/>
                        </a:lnSpc>
                        <a:spcAft>
                          <a:spcPts val="800"/>
                        </a:spcAft>
                      </a:pPr>
                      <a:r>
                        <a:rPr lang="en-IN" sz="700">
                          <a:effectLst/>
                        </a:rPr>
                        <a:t>Being able to guarantee the privacy of the customer;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68.77</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58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21.56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26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09.66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NA</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dirty="0">
                          <a:effectLst/>
                        </a:rPr>
                        <a:t>NA</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4137111378"/>
                  </a:ext>
                </a:extLst>
              </a:tr>
              <a:tr h="692021">
                <a:tc>
                  <a:txBody>
                    <a:bodyPr/>
                    <a:lstStyle/>
                    <a:p>
                      <a:pPr>
                        <a:lnSpc>
                          <a:spcPct val="107000"/>
                        </a:lnSpc>
                        <a:spcAft>
                          <a:spcPts val="800"/>
                        </a:spcAft>
                      </a:pPr>
                      <a:r>
                        <a:rPr lang="en-IN" sz="700">
                          <a:effectLst/>
                        </a:rPr>
                        <a:t>Online shopping gives monetary benefit and discounts;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105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39.03</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a:lnSpc>
                          <a:spcPct val="107000"/>
                        </a:lnSpc>
                        <a:spcAft>
                          <a:spcPts val="800"/>
                        </a:spcAft>
                      </a:pPr>
                      <a:r>
                        <a:rPr lang="en-IN" sz="700">
                          <a:effectLst/>
                        </a:rPr>
                        <a:t>85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31.59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50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18.58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18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06.69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11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04.08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493950488"/>
                  </a:ext>
                </a:extLst>
              </a:tr>
              <a:tr h="459398">
                <a:tc>
                  <a:txBody>
                    <a:bodyPr/>
                    <a:lstStyle/>
                    <a:p>
                      <a:pPr>
                        <a:lnSpc>
                          <a:spcPct val="107000"/>
                        </a:lnSpc>
                        <a:spcAft>
                          <a:spcPts val="800"/>
                        </a:spcAft>
                      </a:pPr>
                      <a:r>
                        <a:rPr lang="en-IN" sz="700">
                          <a:effectLst/>
                        </a:rPr>
                        <a:t>Shopping online is convenient and flexible;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a:lnSpc>
                          <a:spcPct val="107000"/>
                        </a:lnSpc>
                        <a:spcAft>
                          <a:spcPts val="800"/>
                        </a:spcAft>
                      </a:pPr>
                      <a:r>
                        <a:rPr lang="en-IN" sz="700">
                          <a:effectLst/>
                        </a:rPr>
                        <a:t>146</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54.27</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a:lnSpc>
                          <a:spcPct val="107000"/>
                        </a:lnSpc>
                        <a:spcAft>
                          <a:spcPts val="800"/>
                        </a:spcAft>
                      </a:pPr>
                      <a:r>
                        <a:rPr lang="en-IN" sz="700">
                          <a:effectLst/>
                        </a:rPr>
                        <a:t>78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28.99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33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12.26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12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04.46</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1908266735"/>
                  </a:ext>
                </a:extLst>
              </a:tr>
              <a:tr h="575709">
                <a:tc>
                  <a:txBody>
                    <a:bodyPr/>
                    <a:lstStyle/>
                    <a:p>
                      <a:pPr>
                        <a:lnSpc>
                          <a:spcPct val="107000"/>
                        </a:lnSpc>
                        <a:spcAft>
                          <a:spcPts val="800"/>
                        </a:spcAft>
                      </a:pPr>
                      <a:r>
                        <a:rPr lang="en-IN" sz="700">
                          <a:effectLst/>
                        </a:rPr>
                        <a:t>User satisfaction cannot exist without trust;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a:lnSpc>
                          <a:spcPct val="107000"/>
                        </a:lnSpc>
                        <a:spcAft>
                          <a:spcPts val="800"/>
                        </a:spcAft>
                      </a:pPr>
                      <a:r>
                        <a:rPr lang="en-IN" sz="700">
                          <a:effectLst/>
                        </a:rPr>
                        <a:t>122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45.35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a:lnSpc>
                          <a:spcPct val="107000"/>
                        </a:lnSpc>
                        <a:spcAft>
                          <a:spcPts val="800"/>
                        </a:spcAft>
                      </a:pPr>
                      <a:r>
                        <a:rPr lang="en-IN" sz="700">
                          <a:effectLst/>
                        </a:rPr>
                        <a:t>117</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43.49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18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06.69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7</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02.60</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01.85</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2457377372"/>
                  </a:ext>
                </a:extLst>
              </a:tr>
              <a:tr h="459398">
                <a:tc>
                  <a:txBody>
                    <a:bodyPr/>
                    <a:lstStyle/>
                    <a:p>
                      <a:pPr>
                        <a:lnSpc>
                          <a:spcPct val="107000"/>
                        </a:lnSpc>
                        <a:spcAft>
                          <a:spcPts val="800"/>
                        </a:spcAft>
                      </a:pPr>
                      <a:r>
                        <a:rPr lang="en-IN" sz="700">
                          <a:effectLst/>
                        </a:rPr>
                        <a:t>Getting value for money spent;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a:tc>
                <a:tc>
                  <a:txBody>
                    <a:bodyPr/>
                    <a:lstStyle/>
                    <a:p>
                      <a:pPr marL="71755" marR="71755">
                        <a:lnSpc>
                          <a:spcPct val="107000"/>
                        </a:lnSpc>
                        <a:spcAft>
                          <a:spcPts val="800"/>
                        </a:spcAft>
                      </a:pPr>
                      <a:r>
                        <a:rPr lang="en-IN" sz="700">
                          <a:effectLst/>
                        </a:rPr>
                        <a:t>149</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gridSpan="2">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55.39</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hMerge="1">
                  <a:txBody>
                    <a:bodyPr/>
                    <a:lstStyle/>
                    <a:p>
                      <a:endParaRPr lang="en-IN"/>
                    </a:p>
                  </a:txBody>
                  <a:tcPr/>
                </a:tc>
                <a:tc>
                  <a:txBody>
                    <a:bodyPr/>
                    <a:lstStyle/>
                    <a:p>
                      <a:pPr marL="71755" marR="71755">
                        <a:lnSpc>
                          <a:spcPct val="107000"/>
                        </a:lnSpc>
                        <a:spcAft>
                          <a:spcPts val="800"/>
                        </a:spcAft>
                      </a:pPr>
                      <a:r>
                        <a:rPr lang="en-IN" sz="700">
                          <a:effectLst/>
                        </a:rPr>
                        <a:t>82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30.48</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38</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00">
                          <a:effectLst/>
                        </a:rPr>
                        <a:t>14.12</a:t>
                      </a:r>
                    </a:p>
                    <a:p>
                      <a:pPr marL="71755" marR="71755">
                        <a:lnSpc>
                          <a:spcPct val="107000"/>
                        </a:lnSpc>
                        <a:spcAft>
                          <a:spcPts val="80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a:effectLst/>
                        </a:rPr>
                        <a:t>NA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tc>
                  <a:txBody>
                    <a:bodyPr/>
                    <a:lstStyle/>
                    <a:p>
                      <a:pPr marL="71755" marR="71755">
                        <a:lnSpc>
                          <a:spcPct val="107000"/>
                        </a:lnSpc>
                        <a:spcAft>
                          <a:spcPts val="800"/>
                        </a:spcAft>
                      </a:pPr>
                      <a:r>
                        <a:rPr lang="en-IN" sz="700" dirty="0">
                          <a:effectLst/>
                        </a:rPr>
                        <a:t>NA</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758" marR="40758" marT="0" marB="0" vert="vert270"/>
                </a:tc>
                <a:extLst>
                  <a:ext uri="{0D108BD9-81ED-4DB2-BD59-A6C34878D82A}">
                    <a16:rowId xmlns:a16="http://schemas.microsoft.com/office/drawing/2014/main" val="2460237287"/>
                  </a:ext>
                </a:extLst>
              </a:tr>
            </a:tbl>
          </a:graphicData>
        </a:graphic>
      </p:graphicFrame>
      <p:sp>
        <p:nvSpPr>
          <p:cNvPr id="6" name="TextBox 5">
            <a:extLst>
              <a:ext uri="{FF2B5EF4-FFF2-40B4-BE49-F238E27FC236}">
                <a16:creationId xmlns:a16="http://schemas.microsoft.com/office/drawing/2014/main" id="{BCEFA299-7932-4534-8CEF-74498EC0B986}"/>
              </a:ext>
            </a:extLst>
          </p:cNvPr>
          <p:cNvSpPr txBox="1"/>
          <p:nvPr/>
        </p:nvSpPr>
        <p:spPr>
          <a:xfrm>
            <a:off x="92765" y="422412"/>
            <a:ext cx="3945834" cy="6519926"/>
          </a:xfrm>
          <a:prstGeom prst="rect">
            <a:avLst/>
          </a:prstGeom>
          <a:noFill/>
        </p:spPr>
        <p:txBody>
          <a:bodyPr wrap="square">
            <a:spAutoFit/>
          </a:bodyPr>
          <a:lstStyle/>
          <a:p>
            <a:pPr marL="450215">
              <a:lnSpc>
                <a:spcPct val="107000"/>
              </a:lnSpc>
              <a:spcAft>
                <a:spcPts val="800"/>
              </a:spcAft>
            </a:pP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Respondent Easy to use website or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spcAft>
                <a:spcPts val="800"/>
              </a:spcAft>
            </a:pPr>
            <a:r>
              <a:rPr lang="en-IN" sz="1800" b="1"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spcAft>
                <a:spcPts val="800"/>
              </a:spcAft>
            </a:pPr>
            <a:r>
              <a:rPr lang="en-IN"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Inside our dataset there are several utilitarian values but I only select 10 feature which is responsible for making trust of customer here is some questioner which is based on customer satisfaction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content on the website must be easy to read and understand 164(60%) people is strongly agree with it and 18(6%) people is strongly disagree.</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Information on similar product to the one highlighted is important for product comparison 116 (43.12%) is strongly agree with it and 18 (6%) people is only disagree</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 friendly Interface of the website189 (70%) strongly agree and 18 (6%) disagree.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spcAft>
                <a:spcPts val="8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Being able to guarantee the privacy of the customer 185 (68.77%) and there is no people who shows the disagree Ness</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Online shopping gives monetary benefit and discounts.105() people is strongly agree and 11 (4%) people are disagree on that.</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Shopping online is convenient and flexible 146 (54.27%) people is strongly agreed and 12 people is showing disagree Ness</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 satisfaction cannot exist without trust 122 (46%) people is strongly agree and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spcAft>
                <a:spcPts val="800"/>
              </a:spcAft>
            </a:pP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people is disagreed on that.</a:t>
            </a:r>
            <a:r>
              <a:rPr lang="en-IN"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Getting value for money spent 149 (56%) strongly agree and no people is disagreed on that.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51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8803-AAAC-400E-AE86-28D1476ABE84}"/>
              </a:ext>
            </a:extLst>
          </p:cNvPr>
          <p:cNvSpPr>
            <a:spLocks noGrp="1"/>
          </p:cNvSpPr>
          <p:nvPr>
            <p:ph type="title"/>
          </p:nvPr>
        </p:nvSpPr>
        <p:spPr>
          <a:xfrm>
            <a:off x="838200" y="1"/>
            <a:ext cx="10515600" cy="1351722"/>
          </a:xfrm>
        </p:spPr>
        <p:txBody>
          <a:bodyPr>
            <a:normAutofit/>
          </a:bodyPr>
          <a:lstStyle/>
          <a:p>
            <a:pPr algn="ctr"/>
            <a:r>
              <a:rPr lang="en-IN" sz="40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Visualizations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A8C798-E394-410D-BE95-6943F954F0F4}"/>
              </a:ext>
            </a:extLst>
          </p:cNvPr>
          <p:cNvSpPr>
            <a:spLocks noGrp="1"/>
          </p:cNvSpPr>
          <p:nvPr>
            <p:ph idx="1"/>
          </p:nvPr>
        </p:nvSpPr>
        <p:spPr>
          <a:xfrm>
            <a:off x="0" y="980661"/>
            <a:ext cx="12192000" cy="5877338"/>
          </a:xfrm>
        </p:spPr>
        <p:txBody>
          <a:bodyPr/>
          <a:lstStyle/>
          <a:p>
            <a:pPr marL="0" indent="0">
              <a:buNone/>
            </a:pPr>
            <a:r>
              <a:rPr lang="en-IN" dirty="0">
                <a:effectLst/>
                <a:latin typeface="Arial" panose="020B0604020202020204" pitchFamily="34" charset="0"/>
                <a:ea typeface="Calibri" panose="020F0502020204030204" pitchFamily="34" charset="0"/>
                <a:cs typeface="Times New Roman" panose="02020603050405020304" pitchFamily="18" charset="0"/>
              </a:rPr>
              <a:t>For the visualization purpose we use several methods basically we use matplotlib and seaborn library for the visualization purpose here inside the dataset only categorical value are present so we only use count plot.</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F96DEFA4-7374-4EEF-9C8D-26F45257E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112" y="2332383"/>
            <a:ext cx="7368209" cy="4373217"/>
          </a:xfrm>
          <a:prstGeom prst="rect">
            <a:avLst/>
          </a:prstGeom>
        </p:spPr>
      </p:pic>
    </p:spTree>
    <p:extLst>
      <p:ext uri="{BB962C8B-B14F-4D97-AF65-F5344CB8AC3E}">
        <p14:creationId xmlns:p14="http://schemas.microsoft.com/office/powerpoint/2010/main" val="217969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1480-B244-42EC-A2A3-36C6602D032D}"/>
              </a:ext>
            </a:extLst>
          </p:cNvPr>
          <p:cNvSpPr>
            <a:spLocks noGrp="1"/>
          </p:cNvSpPr>
          <p:nvPr>
            <p:ph type="title"/>
          </p:nvPr>
        </p:nvSpPr>
        <p:spPr>
          <a:xfrm>
            <a:off x="838200" y="33826"/>
            <a:ext cx="10515600" cy="1052858"/>
          </a:xfrm>
        </p:spPr>
        <p:txBody>
          <a:bodyPr>
            <a:normAutofit/>
          </a:bodyPr>
          <a:lstStyle/>
          <a:p>
            <a:pPr algn="ctr"/>
            <a:r>
              <a:rPr lang="en-IN" sz="4000" b="1" u="sng" dirty="0">
                <a:effectLst/>
                <a:latin typeface="Arial" panose="020B0604020202020204" pitchFamily="34" charset="0"/>
                <a:ea typeface="Calibri" panose="020F0502020204030204" pitchFamily="34" charset="0"/>
              </a:rPr>
              <a:t>CONCLUSION</a:t>
            </a:r>
            <a:endParaRPr lang="en-IN" sz="4000" dirty="0"/>
          </a:p>
        </p:txBody>
      </p:sp>
      <p:sp>
        <p:nvSpPr>
          <p:cNvPr id="3" name="Content Placeholder 2">
            <a:extLst>
              <a:ext uri="{FF2B5EF4-FFF2-40B4-BE49-F238E27FC236}">
                <a16:creationId xmlns:a16="http://schemas.microsoft.com/office/drawing/2014/main" id="{7929F9CC-64CE-42C7-86B3-623B09A9156F}"/>
              </a:ext>
            </a:extLst>
          </p:cNvPr>
          <p:cNvSpPr>
            <a:spLocks noGrp="1"/>
          </p:cNvSpPr>
          <p:nvPr>
            <p:ph idx="1"/>
          </p:nvPr>
        </p:nvSpPr>
        <p:spPr/>
        <p:txBody>
          <a:bodyPr>
            <a:normAutofit/>
          </a:bodyPr>
          <a:lstStyle/>
          <a:p>
            <a:r>
              <a:rPr lang="en-IN" dirty="0">
                <a:solidFill>
                  <a:srgbClr val="000000"/>
                </a:solidFill>
                <a:effectLst/>
                <a:latin typeface="Arial" panose="020B0604020202020204" pitchFamily="34" charset="0"/>
                <a:ea typeface="Times New Roman" panose="02020603050405020304" pitchFamily="18" charset="0"/>
              </a:rPr>
              <a:t>The study gives an insight about the opportunity as well as the challenges of retaining customers. It is noticed that companies cannot hold on to existing customers when the old strategies are being used, therefore to be able to retain customers new retention strategies should be used.</a:t>
            </a:r>
            <a:endParaRPr lang="en-IN" dirty="0"/>
          </a:p>
        </p:txBody>
      </p:sp>
    </p:spTree>
    <p:extLst>
      <p:ext uri="{BB962C8B-B14F-4D97-AF65-F5344CB8AC3E}">
        <p14:creationId xmlns:p14="http://schemas.microsoft.com/office/powerpoint/2010/main" val="330909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20C3-0C4B-4722-B248-6A94DBE7AC78}"/>
              </a:ext>
            </a:extLst>
          </p:cNvPr>
          <p:cNvSpPr>
            <a:spLocks noGrp="1"/>
          </p:cNvSpPr>
          <p:nvPr>
            <p:ph type="title"/>
          </p:nvPr>
        </p:nvSpPr>
        <p:spPr/>
        <p:txBody>
          <a:bodyPr/>
          <a:lstStyle/>
          <a:p>
            <a:pPr algn="ctr"/>
            <a:r>
              <a:rPr lang="en-US" dirty="0"/>
              <a:t>END</a:t>
            </a:r>
            <a:endParaRPr lang="en-IN" dirty="0"/>
          </a:p>
        </p:txBody>
      </p:sp>
      <p:pic>
        <p:nvPicPr>
          <p:cNvPr id="5" name="Content Placeholder 4">
            <a:extLst>
              <a:ext uri="{FF2B5EF4-FFF2-40B4-BE49-F238E27FC236}">
                <a16:creationId xmlns:a16="http://schemas.microsoft.com/office/drawing/2014/main" id="{05D43135-E277-4760-B63F-BEE95B94822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28456" y="1766095"/>
            <a:ext cx="4920343" cy="3177557"/>
          </a:xfrm>
        </p:spPr>
      </p:pic>
    </p:spTree>
    <p:extLst>
      <p:ext uri="{BB962C8B-B14F-4D97-AF65-F5344CB8AC3E}">
        <p14:creationId xmlns:p14="http://schemas.microsoft.com/office/powerpoint/2010/main" val="158379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3BC0-DEEA-4F9A-9FB5-78B77DBBFA30}"/>
              </a:ext>
            </a:extLst>
          </p:cNvPr>
          <p:cNvSpPr>
            <a:spLocks noGrp="1"/>
          </p:cNvSpPr>
          <p:nvPr>
            <p:ph type="title"/>
          </p:nvPr>
        </p:nvSpPr>
        <p:spPr>
          <a:xfrm>
            <a:off x="838200" y="185530"/>
            <a:ext cx="10515600" cy="967409"/>
          </a:xfrm>
        </p:spPr>
        <p:txBody>
          <a:bodyPr>
            <a:normAutofit/>
          </a:bodyPr>
          <a:lstStyle/>
          <a:p>
            <a:pPr algn="ctr"/>
            <a:r>
              <a:rPr lang="en-IN" sz="3200" b="1" u="sng" dirty="0">
                <a:effectLst/>
                <a:latin typeface="Arial" panose="020B0604020202020204" pitchFamily="34" charset="0"/>
                <a:ea typeface="Calibri" panose="020F0502020204030204" pitchFamily="34" charset="0"/>
              </a:rPr>
              <a:t> Mathematical/ Analytical Modeling of the Problem</a:t>
            </a:r>
            <a:r>
              <a:rPr lang="en-IN" sz="3200" dirty="0">
                <a:effectLst/>
                <a:latin typeface="Arial" panose="020B0604020202020204" pitchFamily="34" charset="0"/>
                <a:ea typeface="Calibri" panose="020F0502020204030204" pitchFamily="34" charset="0"/>
              </a:rPr>
              <a:t> </a:t>
            </a:r>
            <a:endParaRPr lang="en-IN" sz="3200" dirty="0"/>
          </a:p>
        </p:txBody>
      </p:sp>
      <p:sp>
        <p:nvSpPr>
          <p:cNvPr id="3" name="Content Placeholder 2">
            <a:extLst>
              <a:ext uri="{FF2B5EF4-FFF2-40B4-BE49-F238E27FC236}">
                <a16:creationId xmlns:a16="http://schemas.microsoft.com/office/drawing/2014/main" id="{97DC1181-7A42-4493-9262-047DB802F362}"/>
              </a:ext>
            </a:extLst>
          </p:cNvPr>
          <p:cNvSpPr>
            <a:spLocks noGrp="1"/>
          </p:cNvSpPr>
          <p:nvPr>
            <p:ph idx="1"/>
          </p:nvPr>
        </p:nvSpPr>
        <p:spPr>
          <a:xfrm>
            <a:off x="838200" y="1272209"/>
            <a:ext cx="10515600" cy="4904754"/>
          </a:xfrm>
        </p:spPr>
        <p:txBody>
          <a:bodyPr/>
          <a:lstStyle/>
          <a:p>
            <a:pPr marL="0" indent="0" algn="just">
              <a:buNone/>
            </a:pPr>
            <a:r>
              <a:rPr lang="en-IN" sz="2400" dirty="0">
                <a:effectLst/>
                <a:latin typeface="Arial" panose="020B0604020202020204" pitchFamily="34" charset="0"/>
                <a:ea typeface="Calibri" panose="020F0502020204030204" pitchFamily="34" charset="0"/>
                <a:cs typeface="Times New Roman" panose="02020603050405020304" pitchFamily="18" charset="0"/>
              </a:rPr>
              <a:t>In customer retention dataset all the feature inside any columns is in categories, so there are no Mathematical/Analytical steps are involved in the dataset analysis. We only count each unique feature.</a:t>
            </a:r>
          </a:p>
          <a:p>
            <a:pPr marL="0" indent="0" algn="just">
              <a:buNone/>
            </a:pPr>
            <a:endParaRPr lang="en-IN" sz="2400" dirty="0">
              <a:latin typeface="Arial" panose="020B0604020202020204" pitchFamily="34" charset="0"/>
              <a:ea typeface="Calibri" panose="020F0502020204030204" pitchFamily="34" charset="0"/>
              <a:cs typeface="Times New Roman" panose="02020603050405020304" pitchFamily="18" charset="0"/>
            </a:endParaRPr>
          </a:p>
          <a:p>
            <a:pPr marL="0" indent="0" algn="just">
              <a:buNone/>
            </a:pP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just">
              <a:buNone/>
            </a:pP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jus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1262862-703D-497E-BCF5-AD99FEA32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7619"/>
            <a:ext cx="10515599" cy="4109698"/>
          </a:xfrm>
          <a:prstGeom prst="rect">
            <a:avLst/>
          </a:prstGeom>
        </p:spPr>
      </p:pic>
    </p:spTree>
    <p:extLst>
      <p:ext uri="{BB962C8B-B14F-4D97-AF65-F5344CB8AC3E}">
        <p14:creationId xmlns:p14="http://schemas.microsoft.com/office/powerpoint/2010/main" val="282694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B060-A6AD-42C1-BEE6-AC230FF189BB}"/>
              </a:ext>
            </a:extLst>
          </p:cNvPr>
          <p:cNvSpPr>
            <a:spLocks noGrp="1"/>
          </p:cNvSpPr>
          <p:nvPr>
            <p:ph type="title"/>
          </p:nvPr>
        </p:nvSpPr>
        <p:spPr>
          <a:xfrm>
            <a:off x="838200" y="1"/>
            <a:ext cx="10515600" cy="1245703"/>
          </a:xfrm>
        </p:spPr>
        <p:txBody>
          <a:bodyPr>
            <a:normAutofit/>
          </a:bodyPr>
          <a:lstStyle/>
          <a:p>
            <a:pPr algn="ctr"/>
            <a:r>
              <a:rPr lang="en-IN" sz="3600" b="1" u="sng" dirty="0">
                <a:effectLst/>
                <a:latin typeface="Arial" panose="020B0604020202020204" pitchFamily="34" charset="0"/>
                <a:ea typeface="Calibri" panose="020F0502020204030204" pitchFamily="34" charset="0"/>
              </a:rPr>
              <a:t>Data Sources and their formats</a:t>
            </a:r>
            <a:endParaRPr lang="en-IN" sz="3600" dirty="0"/>
          </a:p>
        </p:txBody>
      </p:sp>
      <p:sp>
        <p:nvSpPr>
          <p:cNvPr id="3" name="Content Placeholder 2">
            <a:extLst>
              <a:ext uri="{FF2B5EF4-FFF2-40B4-BE49-F238E27FC236}">
                <a16:creationId xmlns:a16="http://schemas.microsoft.com/office/drawing/2014/main" id="{AAD4FBBB-02B9-4C55-8FA5-DC81515896E1}"/>
              </a:ext>
            </a:extLst>
          </p:cNvPr>
          <p:cNvSpPr>
            <a:spLocks noGrp="1"/>
          </p:cNvSpPr>
          <p:nvPr>
            <p:ph idx="1"/>
          </p:nvPr>
        </p:nvSpPr>
        <p:spPr>
          <a:xfrm>
            <a:off x="596348" y="993914"/>
            <a:ext cx="10757452" cy="5183050"/>
          </a:xfrm>
        </p:spPr>
        <p:txBody>
          <a:bodyPr/>
          <a:lstStyle/>
          <a:p>
            <a:pPr marL="0" indent="0" algn="jus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source for this research was mainly primary source. The primary data gathered for this stud</a:t>
            </a:r>
            <a:r>
              <a:rPr lang="en-IN" sz="1800" spc="-7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was received through self-designed questionnaire administered to the management of different type of online retailers. The dataset is in excel format, here we got 2 kind of dataset one is customer retention(datasheet) and another one is customer retention (code sheet) both are compacted in single excel sheet we scrap one of them and made another excel sheet so that’s why both the dataset is separate and we could study anyone of them according to our convenience. Here I am working on the customer retention (datasheet). when we study about the dataset all the columns feature are in object datatype only pin code columns have int (64) datatype.</a:t>
            </a:r>
          </a:p>
          <a:p>
            <a:pPr marL="0" indent="0" algn="just">
              <a:buNone/>
            </a:pPr>
            <a:endParaRPr lang="en-IN"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8E9B358-DC3D-4D4B-BD78-874DF0ECC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93776"/>
            <a:ext cx="10515600" cy="3327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799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29CC-7B60-40CA-A877-DF2B92E941CE}"/>
              </a:ext>
            </a:extLst>
          </p:cNvPr>
          <p:cNvSpPr>
            <a:spLocks noGrp="1"/>
          </p:cNvSpPr>
          <p:nvPr>
            <p:ph type="title"/>
          </p:nvPr>
        </p:nvSpPr>
        <p:spPr>
          <a:xfrm>
            <a:off x="838200" y="365125"/>
            <a:ext cx="10515600" cy="854075"/>
          </a:xfrm>
        </p:spPr>
        <p:txBody>
          <a:bodyPr>
            <a:normAutofit/>
          </a:bodyPr>
          <a:lstStyle/>
          <a:p>
            <a:pPr algn="ctr"/>
            <a:r>
              <a:rPr lang="en-IN" sz="4000" b="1" u="sng" dirty="0">
                <a:effectLst/>
                <a:latin typeface="Arial" panose="020B0604020202020204" pitchFamily="34" charset="0"/>
                <a:ea typeface="Calibri" panose="020F0502020204030204" pitchFamily="34" charset="0"/>
              </a:rPr>
              <a:t>Data Pre-processing Done</a:t>
            </a:r>
            <a:endParaRPr lang="en-IN" sz="4000" dirty="0"/>
          </a:p>
        </p:txBody>
      </p:sp>
      <p:sp>
        <p:nvSpPr>
          <p:cNvPr id="3" name="Content Placeholder 2">
            <a:extLst>
              <a:ext uri="{FF2B5EF4-FFF2-40B4-BE49-F238E27FC236}">
                <a16:creationId xmlns:a16="http://schemas.microsoft.com/office/drawing/2014/main" id="{0DDA9857-55F2-4DBE-8AF7-ED46291FB35D}"/>
              </a:ext>
            </a:extLst>
          </p:cNvPr>
          <p:cNvSpPr>
            <a:spLocks noGrp="1"/>
          </p:cNvSpPr>
          <p:nvPr>
            <p:ph idx="1"/>
          </p:nvPr>
        </p:nvSpPr>
        <p:spPr>
          <a:xfrm>
            <a:off x="689113" y="1311965"/>
            <a:ext cx="10664687" cy="5180910"/>
          </a:xfrm>
        </p:spPr>
        <p:txBody>
          <a:bodyPr>
            <a:normAutofit/>
          </a:bodyPr>
          <a:lstStyle/>
          <a:p>
            <a:r>
              <a:rPr lang="en-IN" sz="2000" dirty="0">
                <a:effectLst/>
                <a:latin typeface="Arial" panose="020B0604020202020204" pitchFamily="34" charset="0"/>
                <a:ea typeface="Calibri" panose="020F0502020204030204" pitchFamily="34" charset="0"/>
              </a:rPr>
              <a:t> Frist, we imported the important library and import the data inside the Jupiter notebook from the directory and give the read command for reading the dataset file</a:t>
            </a:r>
          </a:p>
          <a:p>
            <a:r>
              <a:rPr lang="en-IN" sz="2000" dirty="0">
                <a:effectLst/>
                <a:latin typeface="Arial" panose="020B0604020202020204" pitchFamily="34" charset="0"/>
                <a:ea typeface="Calibri" panose="020F0502020204030204" pitchFamily="34" charset="0"/>
              </a:rPr>
              <a:t>After reading the dataset we check the information of metadata from which we find all the initial information of dataset. Like our dataset have </a:t>
            </a:r>
            <a:r>
              <a:rPr lang="en-IN" sz="2000" dirty="0">
                <a:solidFill>
                  <a:srgbClr val="000000"/>
                </a:solidFill>
                <a:effectLst/>
                <a:latin typeface="Arial" panose="020B0604020202020204" pitchFamily="34" charset="0"/>
                <a:ea typeface="Calibri" panose="020F0502020204030204" pitchFamily="34" charset="0"/>
              </a:rPr>
              <a:t>291   row and 71 columns. All the dataset columns contain the object datatype value while pin code columns contain the int (64) datatype value.</a:t>
            </a:r>
            <a:endParaRPr lang="en-IN" sz="2000" dirty="0">
              <a:solidFill>
                <a:srgbClr val="000000"/>
              </a:solidFill>
              <a:latin typeface="Arial" panose="020B0604020202020204" pitchFamily="34" charset="0"/>
              <a:ea typeface="Calibri" panose="020F0502020204030204" pitchFamily="34" charset="0"/>
            </a:endParaRPr>
          </a:p>
          <a:p>
            <a:r>
              <a:rPr lang="en-IN" sz="2000" dirty="0">
                <a:effectLst/>
                <a:latin typeface="Arial" panose="020B0604020202020204" pitchFamily="34" charset="0"/>
                <a:ea typeface="Calibri" panose="020F0502020204030204" pitchFamily="34" charset="0"/>
              </a:rPr>
              <a:t>After checking the metadata, we extract the numerical variable and categorical variable separately and checking null value inside them so we get zero null value in both of the data.</a:t>
            </a:r>
            <a:endParaRPr lang="en-IN" sz="2000" dirty="0">
              <a:solidFill>
                <a:srgbClr val="000000"/>
              </a:solidFill>
              <a:effectLst/>
              <a:latin typeface="Arial" panose="020B0604020202020204" pitchFamily="34" charset="0"/>
              <a:ea typeface="Calibri" panose="020F0502020204030204" pitchFamily="34" charset="0"/>
            </a:endParaRPr>
          </a:p>
          <a:p>
            <a:pPr algn="just"/>
            <a:r>
              <a:rPr lang="en-IN" sz="2000" dirty="0">
                <a:effectLst/>
                <a:latin typeface="Arial" panose="020B0604020202020204" pitchFamily="34" charset="0"/>
                <a:ea typeface="Calibri" panose="020F0502020204030204" pitchFamily="34" charset="0"/>
              </a:rPr>
              <a:t>There is no input output is available inside the dataset here is some columns which contain hedonic value and some are contain utilitarian value both the values combined and define the quality and effectiveness of online shopping websites.</a:t>
            </a:r>
            <a:r>
              <a:rPr lang="en-IN" sz="2000" b="1" dirty="0">
                <a:solidFill>
                  <a:srgbClr val="000000"/>
                </a:solidFill>
                <a:effectLst/>
                <a:latin typeface="Arial" panose="020B0604020202020204" pitchFamily="34" charset="0"/>
                <a:ea typeface="Calibri" panose="020F0502020204030204" pitchFamily="34" charset="0"/>
              </a:rPr>
              <a:t> Hedonic value</a:t>
            </a:r>
            <a:r>
              <a:rPr lang="en-IN" sz="2000" dirty="0">
                <a:solidFill>
                  <a:srgbClr val="000000"/>
                </a:solidFill>
                <a:effectLst/>
                <a:latin typeface="Arial" panose="020B0604020202020204" pitchFamily="34" charset="0"/>
                <a:ea typeface="Calibri" panose="020F0502020204030204" pitchFamily="34" charset="0"/>
              </a:rPr>
              <a:t> is defined as that value a customer receives based on the subject experience of fun and playfulness</a:t>
            </a:r>
            <a:r>
              <a:rPr lang="en-IN" sz="2000" dirty="0">
                <a:effectLst/>
              </a:rPr>
              <a:t> and </a:t>
            </a:r>
            <a:r>
              <a:rPr lang="en-IN" sz="2000" b="1" dirty="0">
                <a:solidFill>
                  <a:srgbClr val="000000"/>
                </a:solidFill>
                <a:effectLst/>
              </a:rPr>
              <a:t>Utilitarian value</a:t>
            </a:r>
            <a:r>
              <a:rPr lang="en-IN" sz="2000" dirty="0">
                <a:solidFill>
                  <a:srgbClr val="000000"/>
                </a:solidFill>
                <a:effectLst/>
              </a:rPr>
              <a:t> is defined as that value that a customer receives based on a task-related and rational consumption behaviour</a:t>
            </a:r>
            <a:endParaRPr lang="en-IN" sz="2000" dirty="0"/>
          </a:p>
        </p:txBody>
      </p:sp>
    </p:spTree>
    <p:extLst>
      <p:ext uri="{BB962C8B-B14F-4D97-AF65-F5344CB8AC3E}">
        <p14:creationId xmlns:p14="http://schemas.microsoft.com/office/powerpoint/2010/main" val="417409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B687-014D-4CDB-9466-6D54F0E7A739}"/>
              </a:ext>
            </a:extLst>
          </p:cNvPr>
          <p:cNvSpPr>
            <a:spLocks noGrp="1"/>
          </p:cNvSpPr>
          <p:nvPr>
            <p:ph type="title"/>
          </p:nvPr>
        </p:nvSpPr>
        <p:spPr>
          <a:xfrm>
            <a:off x="838200" y="106017"/>
            <a:ext cx="10515600" cy="1417983"/>
          </a:xfrm>
        </p:spPr>
        <p:txBody>
          <a:bodyPr/>
          <a:lstStyle/>
          <a:p>
            <a:pPr algn="ctr"/>
            <a:r>
              <a:rPr lang="en-IN" sz="3200" b="1" u="sng" dirty="0">
                <a:effectLst/>
                <a:latin typeface="Arial" panose="020B0604020202020204" pitchFamily="34" charset="0"/>
                <a:ea typeface="Calibri" panose="020F0502020204030204" pitchFamily="34" charset="0"/>
                <a:cs typeface="Times New Roman" panose="02020603050405020304" pitchFamily="18" charset="0"/>
              </a:rPr>
              <a:t>DATA ANALYSIS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139AC095-DDAD-4BB0-B813-CA07DBE35358}"/>
              </a:ext>
            </a:extLst>
          </p:cNvPr>
          <p:cNvGraphicFramePr>
            <a:graphicFrameLocks noGrp="1"/>
          </p:cNvGraphicFramePr>
          <p:nvPr>
            <p:ph idx="1"/>
            <p:extLst>
              <p:ext uri="{D42A27DB-BD31-4B8C-83A1-F6EECF244321}">
                <p14:modId xmlns:p14="http://schemas.microsoft.com/office/powerpoint/2010/main" val="2489004583"/>
              </p:ext>
            </p:extLst>
          </p:nvPr>
        </p:nvGraphicFramePr>
        <p:xfrm>
          <a:off x="3498575" y="1696279"/>
          <a:ext cx="4638260" cy="2737610"/>
        </p:xfrm>
        <a:graphic>
          <a:graphicData uri="http://schemas.openxmlformats.org/drawingml/2006/table">
            <a:tbl>
              <a:tblPr firstRow="1" firstCol="1" bandRow="1">
                <a:tableStyleId>{5C22544A-7EE6-4342-B048-85BDC9FD1C3A}</a:tableStyleId>
              </a:tblPr>
              <a:tblGrid>
                <a:gridCol w="1387692">
                  <a:extLst>
                    <a:ext uri="{9D8B030D-6E8A-4147-A177-3AD203B41FA5}">
                      <a16:colId xmlns:a16="http://schemas.microsoft.com/office/drawing/2014/main" val="583586634"/>
                    </a:ext>
                  </a:extLst>
                </a:gridCol>
                <a:gridCol w="1702163">
                  <a:extLst>
                    <a:ext uri="{9D8B030D-6E8A-4147-A177-3AD203B41FA5}">
                      <a16:colId xmlns:a16="http://schemas.microsoft.com/office/drawing/2014/main" val="2012671659"/>
                    </a:ext>
                  </a:extLst>
                </a:gridCol>
                <a:gridCol w="1548405">
                  <a:extLst>
                    <a:ext uri="{9D8B030D-6E8A-4147-A177-3AD203B41FA5}">
                      <a16:colId xmlns:a16="http://schemas.microsoft.com/office/drawing/2014/main" val="2404364567"/>
                    </a:ext>
                  </a:extLst>
                </a:gridCol>
              </a:tblGrid>
              <a:tr h="846589">
                <a:tc>
                  <a:txBody>
                    <a:bodyPr/>
                    <a:lstStyle/>
                    <a:p>
                      <a:pPr>
                        <a:lnSpc>
                          <a:spcPct val="107000"/>
                        </a:lnSpc>
                        <a:spcAft>
                          <a:spcPts val="800"/>
                        </a:spcAft>
                      </a:pPr>
                      <a:r>
                        <a:rPr lang="en-IN" sz="12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Frequency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Percent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997090"/>
                  </a:ext>
                </a:extLst>
              </a:tr>
              <a:tr h="621139">
                <a:tc>
                  <a:txBody>
                    <a:bodyPr/>
                    <a:lstStyle/>
                    <a:p>
                      <a:pPr>
                        <a:lnSpc>
                          <a:spcPct val="107000"/>
                        </a:lnSpc>
                        <a:spcAft>
                          <a:spcPts val="800"/>
                        </a:spcAft>
                      </a:pPr>
                      <a:r>
                        <a:rPr lang="en-IN" sz="1200">
                          <a:effectLst/>
                        </a:rPr>
                        <a:t>Male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1661636"/>
                  </a:ext>
                </a:extLst>
              </a:tr>
              <a:tr h="632641">
                <a:tc>
                  <a:txBody>
                    <a:bodyPr/>
                    <a:lstStyle/>
                    <a:p>
                      <a:pPr>
                        <a:lnSpc>
                          <a:spcPct val="107000"/>
                        </a:lnSpc>
                        <a:spcAft>
                          <a:spcPts val="800"/>
                        </a:spcAft>
                      </a:pPr>
                      <a:r>
                        <a:rPr lang="en-IN" sz="1200" dirty="0">
                          <a:effectLst/>
                        </a:rPr>
                        <a:t>Female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8074237"/>
                  </a:ext>
                </a:extLst>
              </a:tr>
              <a:tr h="637241">
                <a:tc>
                  <a:txBody>
                    <a:bodyPr/>
                    <a:lstStyle/>
                    <a:p>
                      <a:pPr>
                        <a:lnSpc>
                          <a:spcPct val="107000"/>
                        </a:lnSpc>
                        <a:spcAft>
                          <a:spcPts val="800"/>
                        </a:spcAft>
                      </a:pPr>
                      <a:r>
                        <a:rPr lang="en-IN" sz="1200" dirty="0">
                          <a:effectLst/>
                        </a:rPr>
                        <a:t>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326938"/>
                  </a:ext>
                </a:extLst>
              </a:tr>
            </a:tbl>
          </a:graphicData>
        </a:graphic>
      </p:graphicFrame>
      <p:sp>
        <p:nvSpPr>
          <p:cNvPr id="5" name="Rectangle 1">
            <a:extLst>
              <a:ext uri="{FF2B5EF4-FFF2-40B4-BE49-F238E27FC236}">
                <a16:creationId xmlns:a16="http://schemas.microsoft.com/office/drawing/2014/main" id="{E468BE8D-1A7D-4FFF-AFC5-FF680D87C4B1}"/>
              </a:ext>
            </a:extLst>
          </p:cNvPr>
          <p:cNvSpPr>
            <a:spLocks noChangeArrowheads="1"/>
          </p:cNvSpPr>
          <p:nvPr/>
        </p:nvSpPr>
        <p:spPr bwMode="auto">
          <a:xfrm>
            <a:off x="3326305" y="1208423"/>
            <a:ext cx="51948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TABLE 1: RESPONDENTS DISTRIBUTIONS BY GENDER</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A44D6C0-33B1-4B92-9756-C8B7F7CED79F}"/>
              </a:ext>
            </a:extLst>
          </p:cNvPr>
          <p:cNvSpPr txBox="1"/>
          <p:nvPr/>
        </p:nvSpPr>
        <p:spPr>
          <a:xfrm>
            <a:off x="1470989" y="4751937"/>
            <a:ext cx="8348870" cy="1661802"/>
          </a:xfrm>
          <a:prstGeom prst="rect">
            <a:avLst/>
          </a:prstGeom>
          <a:noFill/>
        </p:spPr>
        <p:txBody>
          <a:bodyPr wrap="square">
            <a:spAutoFit/>
          </a:bodyPr>
          <a:lstStyle/>
          <a:p>
            <a:pPr marL="540385">
              <a:lnSpc>
                <a:spcPct val="107000"/>
              </a:lnSpc>
              <a:spcAft>
                <a:spcPts val="800"/>
              </a:spcAft>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Respondent profile: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40385">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According to</a:t>
            </a: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our data from 298 people 181 are female who is doing online shopping and 88 male person who is doing online shopping so from the percentage of overall ratio 67.2 percent is female and 32.8 percent is male so female is more shopped online in comparison male.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5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DEE7-B183-4F36-88F5-B8C5EF6911C3}"/>
              </a:ext>
            </a:extLst>
          </p:cNvPr>
          <p:cNvSpPr>
            <a:spLocks noGrp="1"/>
          </p:cNvSpPr>
          <p:nvPr>
            <p:ph type="title"/>
          </p:nvPr>
        </p:nvSpPr>
        <p:spPr>
          <a:xfrm>
            <a:off x="914400" y="0"/>
            <a:ext cx="10439400" cy="993913"/>
          </a:xfrm>
        </p:spPr>
        <p:txBody>
          <a:bodyPr>
            <a:normAutofit fontScale="90000"/>
          </a:bodyPr>
          <a:lstStyle/>
          <a:p>
            <a:pPr algn="ctr"/>
            <a:r>
              <a:rPr lang="en-IN" sz="32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TABLE 2:</a:t>
            </a:r>
            <a:r>
              <a:rPr lang="en-IN"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32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Age category of respondents.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6AE99F84-93DF-4C32-B610-A29C2E763234}"/>
              </a:ext>
            </a:extLst>
          </p:cNvPr>
          <p:cNvGraphicFramePr>
            <a:graphicFrameLocks noGrp="1"/>
          </p:cNvGraphicFramePr>
          <p:nvPr>
            <p:ph idx="1"/>
            <p:extLst>
              <p:ext uri="{D42A27DB-BD31-4B8C-83A1-F6EECF244321}">
                <p14:modId xmlns:p14="http://schemas.microsoft.com/office/powerpoint/2010/main" val="3820549145"/>
              </p:ext>
            </p:extLst>
          </p:nvPr>
        </p:nvGraphicFramePr>
        <p:xfrm>
          <a:off x="2133600" y="993913"/>
          <a:ext cx="7858539" cy="3034749"/>
        </p:xfrm>
        <a:graphic>
          <a:graphicData uri="http://schemas.openxmlformats.org/drawingml/2006/table">
            <a:tbl>
              <a:tblPr firstRow="1" firstCol="1" bandRow="1">
                <a:tableStyleId>{5C22544A-7EE6-4342-B048-85BDC9FD1C3A}</a:tableStyleId>
              </a:tblPr>
              <a:tblGrid>
                <a:gridCol w="2687729">
                  <a:extLst>
                    <a:ext uri="{9D8B030D-6E8A-4147-A177-3AD203B41FA5}">
                      <a16:colId xmlns:a16="http://schemas.microsoft.com/office/drawing/2014/main" val="3248708299"/>
                    </a:ext>
                  </a:extLst>
                </a:gridCol>
                <a:gridCol w="3056099">
                  <a:extLst>
                    <a:ext uri="{9D8B030D-6E8A-4147-A177-3AD203B41FA5}">
                      <a16:colId xmlns:a16="http://schemas.microsoft.com/office/drawing/2014/main" val="3324116269"/>
                    </a:ext>
                  </a:extLst>
                </a:gridCol>
                <a:gridCol w="2114711">
                  <a:extLst>
                    <a:ext uri="{9D8B030D-6E8A-4147-A177-3AD203B41FA5}">
                      <a16:colId xmlns:a16="http://schemas.microsoft.com/office/drawing/2014/main" val="3472890933"/>
                    </a:ext>
                  </a:extLst>
                </a:gridCol>
              </a:tblGrid>
              <a:tr h="351957">
                <a:tc>
                  <a:txBody>
                    <a:bodyPr/>
                    <a:lstStyle/>
                    <a:p>
                      <a:pPr>
                        <a:lnSpc>
                          <a:spcPct val="107000"/>
                        </a:lnSpc>
                        <a:spcAft>
                          <a:spcPts val="800"/>
                        </a:spcAft>
                      </a:pPr>
                      <a:r>
                        <a:rPr lang="en-IN" sz="12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Frequency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Percentage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929633"/>
                  </a:ext>
                </a:extLst>
              </a:tr>
              <a:tr h="600479">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31-40 years</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244011"/>
                  </a:ext>
                </a:extLst>
              </a:tr>
              <a:tr h="600479">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21-30 years</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4010694"/>
                  </a:ext>
                </a:extLst>
              </a:tr>
              <a:tr h="600479">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41-50 years</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5184988"/>
                  </a:ext>
                </a:extLst>
              </a:tr>
              <a:tr h="280876">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Less than 20 years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9034961"/>
                  </a:ext>
                </a:extLst>
              </a:tr>
              <a:tr h="600479">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51 years and above</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856445"/>
                  </a:ext>
                </a:extLst>
              </a:tr>
            </a:tbl>
          </a:graphicData>
        </a:graphic>
      </p:graphicFrame>
      <p:sp>
        <p:nvSpPr>
          <p:cNvPr id="6" name="TextBox 5">
            <a:extLst>
              <a:ext uri="{FF2B5EF4-FFF2-40B4-BE49-F238E27FC236}">
                <a16:creationId xmlns:a16="http://schemas.microsoft.com/office/drawing/2014/main" id="{4F4AAB7D-E25A-450D-902E-054EACA8D32B}"/>
              </a:ext>
            </a:extLst>
          </p:cNvPr>
          <p:cNvSpPr txBox="1"/>
          <p:nvPr/>
        </p:nvSpPr>
        <p:spPr>
          <a:xfrm>
            <a:off x="1457739" y="4170766"/>
            <a:ext cx="7653130" cy="2254528"/>
          </a:xfrm>
          <a:prstGeom prst="rect">
            <a:avLst/>
          </a:prstGeom>
          <a:noFill/>
        </p:spPr>
        <p:txBody>
          <a:bodyPr wrap="square">
            <a:spAutoFit/>
          </a:bodyPr>
          <a:lstStyle/>
          <a:p>
            <a:pPr marL="540385">
              <a:lnSpc>
                <a:spcPct val="107000"/>
              </a:lnSpc>
              <a:spcAft>
                <a:spcPts val="800"/>
              </a:spcAft>
            </a:pP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Respondent 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540385">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Inside our dataset age column there are 5 unique values in which 31-40 years (81,30.1) have highest frequency and percentage, after that 21-30 year (79,30.3) have heights frequency and percentage, after those 41-50 years (70,26.6) after than less than 20 years (20,7.4) and then 51 years and above (19,7.0) so the young people percentage is more than the elder once the percentage.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96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0A21-D2CD-41D8-9C37-11ED9AB5C408}"/>
              </a:ext>
            </a:extLst>
          </p:cNvPr>
          <p:cNvSpPr>
            <a:spLocks noGrp="1"/>
          </p:cNvSpPr>
          <p:nvPr>
            <p:ph type="title"/>
          </p:nvPr>
        </p:nvSpPr>
        <p:spPr>
          <a:xfrm>
            <a:off x="838200" y="1"/>
            <a:ext cx="10515600" cy="1126434"/>
          </a:xfrm>
        </p:spPr>
        <p:txBody>
          <a:bodyPr>
            <a:normAutofit/>
          </a:bodyPr>
          <a:lstStyle/>
          <a:p>
            <a:pPr algn="ctr"/>
            <a:r>
              <a:rPr lang="en-IN" sz="2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TABEL 3: City category of respondents.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graphicFrame>
        <p:nvGraphicFramePr>
          <p:cNvPr id="4" name="Content Placeholder 3">
            <a:extLst>
              <a:ext uri="{FF2B5EF4-FFF2-40B4-BE49-F238E27FC236}">
                <a16:creationId xmlns:a16="http://schemas.microsoft.com/office/drawing/2014/main" id="{9FA7A1E4-2FFC-4270-9808-B6141A7EC4A2}"/>
              </a:ext>
            </a:extLst>
          </p:cNvPr>
          <p:cNvGraphicFramePr>
            <a:graphicFrameLocks noGrp="1"/>
          </p:cNvGraphicFramePr>
          <p:nvPr>
            <p:ph idx="1"/>
            <p:extLst>
              <p:ext uri="{D42A27DB-BD31-4B8C-83A1-F6EECF244321}">
                <p14:modId xmlns:p14="http://schemas.microsoft.com/office/powerpoint/2010/main" val="2475938555"/>
              </p:ext>
            </p:extLst>
          </p:nvPr>
        </p:nvGraphicFramePr>
        <p:xfrm>
          <a:off x="5539402" y="863217"/>
          <a:ext cx="5115341" cy="5456557"/>
        </p:xfrm>
        <a:graphic>
          <a:graphicData uri="http://schemas.openxmlformats.org/drawingml/2006/table">
            <a:tbl>
              <a:tblPr firstRow="1" firstCol="1" bandRow="1">
                <a:tableStyleId>{5C22544A-7EE6-4342-B048-85BDC9FD1C3A}</a:tableStyleId>
              </a:tblPr>
              <a:tblGrid>
                <a:gridCol w="1622019">
                  <a:extLst>
                    <a:ext uri="{9D8B030D-6E8A-4147-A177-3AD203B41FA5}">
                      <a16:colId xmlns:a16="http://schemas.microsoft.com/office/drawing/2014/main" val="2565472748"/>
                    </a:ext>
                  </a:extLst>
                </a:gridCol>
                <a:gridCol w="1740277">
                  <a:extLst>
                    <a:ext uri="{9D8B030D-6E8A-4147-A177-3AD203B41FA5}">
                      <a16:colId xmlns:a16="http://schemas.microsoft.com/office/drawing/2014/main" val="1620535523"/>
                    </a:ext>
                  </a:extLst>
                </a:gridCol>
                <a:gridCol w="1753045">
                  <a:extLst>
                    <a:ext uri="{9D8B030D-6E8A-4147-A177-3AD203B41FA5}">
                      <a16:colId xmlns:a16="http://schemas.microsoft.com/office/drawing/2014/main" val="2507201145"/>
                    </a:ext>
                  </a:extLst>
                </a:gridCol>
              </a:tblGrid>
              <a:tr h="479739">
                <a:tc>
                  <a:txBody>
                    <a:bodyPr/>
                    <a:lstStyle/>
                    <a:p>
                      <a:pPr marL="283845" algn="l">
                        <a:lnSpc>
                          <a:spcPct val="107000"/>
                        </a:lnSpc>
                        <a:spcAft>
                          <a:spcPts val="800"/>
                        </a:spcAft>
                      </a:pPr>
                      <a:r>
                        <a:rPr lang="en-IN" sz="1100">
                          <a:effectLst/>
                        </a:rPr>
                        <a:t>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Frequency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Percentage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1777103160"/>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Delhi</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21.56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515066891"/>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Greater Noida </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43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15.58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3290338191"/>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Noida</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40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14.86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3480486666"/>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Bangalore</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37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13.75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2763908555"/>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Karnal</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27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10.03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941473792"/>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Solan</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06.69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2289918427"/>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Ghaziabad</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06.69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969841606"/>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Gurgaon</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04.46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537254155"/>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Meerut</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03.34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1458487713"/>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Moradabad</a:t>
                      </a:r>
                      <a:endParaRPr lang="en-IN" sz="1000">
                        <a:effectLst/>
                      </a:endParaRPr>
                    </a:p>
                    <a:p>
                      <a:pPr algn="l">
                        <a:lnSpc>
                          <a:spcPct val="107000"/>
                        </a:lnSpc>
                        <a:spcAft>
                          <a:spcPts val="800"/>
                        </a:spcAft>
                      </a:pPr>
                      <a:r>
                        <a:rPr lang="en-IN" sz="11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01.85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1331224411"/>
                  </a:ext>
                </a:extLst>
              </a:tr>
              <a:tr h="429306">
                <a:tc>
                  <a:txBody>
                    <a:bodyPr/>
                    <a:lstStyle/>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Bulandshahr</a:t>
                      </a:r>
                      <a:endParaRPr lang="en-IN" sz="1000">
                        <a:effectLst/>
                      </a:endParaRPr>
                    </a:p>
                    <a:p>
                      <a:pPr algn="l"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tc>
                  <a:txBody>
                    <a:bodyPr/>
                    <a:lstStyle/>
                    <a:p>
                      <a:pPr algn="l">
                        <a:lnSpc>
                          <a:spcPct val="107000"/>
                        </a:lnSpc>
                        <a:spcAft>
                          <a:spcPts val="800"/>
                        </a:spcAft>
                      </a:pPr>
                      <a:r>
                        <a:rPr lang="en-IN" sz="1100" dirty="0">
                          <a:effectLst/>
                        </a:rPr>
                        <a:t>00.74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40" marR="63440" marT="0" marB="0"/>
                </a:tc>
                <a:extLst>
                  <a:ext uri="{0D108BD9-81ED-4DB2-BD59-A6C34878D82A}">
                    <a16:rowId xmlns:a16="http://schemas.microsoft.com/office/drawing/2014/main" val="620752369"/>
                  </a:ext>
                </a:extLst>
              </a:tr>
            </a:tbl>
          </a:graphicData>
        </a:graphic>
      </p:graphicFrame>
      <p:sp>
        <p:nvSpPr>
          <p:cNvPr id="6" name="TextBox 5">
            <a:extLst>
              <a:ext uri="{FF2B5EF4-FFF2-40B4-BE49-F238E27FC236}">
                <a16:creationId xmlns:a16="http://schemas.microsoft.com/office/drawing/2014/main" id="{29661862-65E6-48A3-911F-8F83360314B5}"/>
              </a:ext>
            </a:extLst>
          </p:cNvPr>
          <p:cNvSpPr txBox="1"/>
          <p:nvPr/>
        </p:nvSpPr>
        <p:spPr>
          <a:xfrm>
            <a:off x="0" y="2261155"/>
            <a:ext cx="5406887" cy="2153282"/>
          </a:xfrm>
          <a:prstGeom prst="rect">
            <a:avLst/>
          </a:prstGeom>
          <a:noFill/>
        </p:spPr>
        <p:txBody>
          <a:bodyPr wrap="square">
            <a:spAutoFit/>
          </a:bodyPr>
          <a:lstStyle/>
          <a:p>
            <a:pPr marL="540385">
              <a:lnSpc>
                <a:spcPct val="107000"/>
              </a:lnSpc>
              <a:spcAft>
                <a:spcPts val="800"/>
              </a:spcAft>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Respondent 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Delhi (58,21.56), Grater Noida (43,15.58), Noida (40,14.8) and Bangalore (37,13.75) is that place where people are more doing online shopping and Meerut (9,03.34), Moradabad (5,01.85) Bulandshahr is the place where people doing less online shopping (2,00.74).</a:t>
            </a:r>
            <a:endParaRPr lang="en-IN" dirty="0"/>
          </a:p>
        </p:txBody>
      </p:sp>
    </p:spTree>
    <p:extLst>
      <p:ext uri="{BB962C8B-B14F-4D97-AF65-F5344CB8AC3E}">
        <p14:creationId xmlns:p14="http://schemas.microsoft.com/office/powerpoint/2010/main" val="250392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E19DD9F-13BE-4B50-8D9F-5E81C71E14DC}"/>
              </a:ext>
            </a:extLst>
          </p:cNvPr>
          <p:cNvGraphicFramePr>
            <a:graphicFrameLocks noGrp="1"/>
          </p:cNvGraphicFramePr>
          <p:nvPr>
            <p:ph idx="1"/>
            <p:extLst>
              <p:ext uri="{D42A27DB-BD31-4B8C-83A1-F6EECF244321}">
                <p14:modId xmlns:p14="http://schemas.microsoft.com/office/powerpoint/2010/main" val="3676598161"/>
              </p:ext>
            </p:extLst>
          </p:nvPr>
        </p:nvGraphicFramePr>
        <p:xfrm>
          <a:off x="3100321" y="940905"/>
          <a:ext cx="6255714" cy="3604591"/>
        </p:xfrm>
        <a:graphic>
          <a:graphicData uri="http://schemas.openxmlformats.org/drawingml/2006/table">
            <a:tbl>
              <a:tblPr firstRow="1" firstCol="1" bandRow="1">
                <a:tableStyleId>{5C22544A-7EE6-4342-B048-85BDC9FD1C3A}</a:tableStyleId>
              </a:tblPr>
              <a:tblGrid>
                <a:gridCol w="2086559">
                  <a:extLst>
                    <a:ext uri="{9D8B030D-6E8A-4147-A177-3AD203B41FA5}">
                      <a16:colId xmlns:a16="http://schemas.microsoft.com/office/drawing/2014/main" val="3773817805"/>
                    </a:ext>
                  </a:extLst>
                </a:gridCol>
                <a:gridCol w="2084181">
                  <a:extLst>
                    <a:ext uri="{9D8B030D-6E8A-4147-A177-3AD203B41FA5}">
                      <a16:colId xmlns:a16="http://schemas.microsoft.com/office/drawing/2014/main" val="2115861420"/>
                    </a:ext>
                  </a:extLst>
                </a:gridCol>
                <a:gridCol w="2084974">
                  <a:extLst>
                    <a:ext uri="{9D8B030D-6E8A-4147-A177-3AD203B41FA5}">
                      <a16:colId xmlns:a16="http://schemas.microsoft.com/office/drawing/2014/main" val="758799338"/>
                    </a:ext>
                  </a:extLst>
                </a:gridCol>
              </a:tblGrid>
              <a:tr h="556971">
                <a:tc>
                  <a:txBody>
                    <a:bodyPr/>
                    <a:lstStyle/>
                    <a:p>
                      <a:r>
                        <a:rPr lang="en-IN" sz="1200">
                          <a:effectLst/>
                        </a:rPr>
                        <a:t>Since How Long You are Shopping Online</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Frequency</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Percentage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3770452"/>
                  </a:ext>
                </a:extLst>
              </a:tr>
              <a:tr h="60952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Above 4 years</a:t>
                      </a:r>
                      <a:endParaRPr lang="en-IN" sz="1100">
                        <a:effectLst/>
                      </a:endParaRPr>
                    </a:p>
                    <a:p>
                      <a:r>
                        <a:rPr lang="en-IN" sz="1200" u="none" strike="noStrike">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98</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36.4</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958016"/>
                  </a:ext>
                </a:extLst>
              </a:tr>
              <a:tr h="60952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2-3 years</a:t>
                      </a:r>
                      <a:endParaRPr lang="en-IN" sz="1100">
                        <a:effectLst/>
                      </a:endParaRPr>
                    </a:p>
                    <a:p>
                      <a:r>
                        <a:rPr lang="en-IN" sz="1200" u="none" strike="noStrike">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65</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24.1</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619807"/>
                  </a:ext>
                </a:extLst>
              </a:tr>
              <a:tr h="60952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3-4 years</a:t>
                      </a:r>
                      <a:endParaRPr lang="en-IN" sz="1100">
                        <a:effectLst/>
                      </a:endParaRPr>
                    </a:p>
                    <a:p>
                      <a:r>
                        <a:rPr lang="en-IN" sz="1200" u="none" strike="noStrike">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47</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17.4</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975314"/>
                  </a:ext>
                </a:extLst>
              </a:tr>
              <a:tr h="60952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Less than 1 year</a:t>
                      </a:r>
                      <a:endParaRPr lang="en-IN" sz="1100" dirty="0">
                        <a:effectLst/>
                      </a:endParaRPr>
                    </a:p>
                    <a:p>
                      <a:r>
                        <a:rPr lang="en-IN" sz="1200" u="none" strike="noStrike" dirty="0">
                          <a:effectLst/>
                        </a:rPr>
                        <a:t> </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43</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15.9</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190654"/>
                  </a:ext>
                </a:extLst>
              </a:tr>
              <a:tr h="609524">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1-2 years</a:t>
                      </a:r>
                      <a:endParaRPr lang="en-IN" sz="1100" dirty="0">
                        <a:effectLst/>
                      </a:endParaRPr>
                    </a:p>
                    <a:p>
                      <a:r>
                        <a:rPr lang="en-IN" sz="1200" u="none" strike="noStrike" dirty="0">
                          <a:effectLst/>
                        </a:rPr>
                        <a:t> </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16</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05.9</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2330930"/>
                  </a:ext>
                </a:extLst>
              </a:tr>
            </a:tbl>
          </a:graphicData>
        </a:graphic>
      </p:graphicFrame>
      <p:sp>
        <p:nvSpPr>
          <p:cNvPr id="4" name="Rectangle 1">
            <a:extLst>
              <a:ext uri="{FF2B5EF4-FFF2-40B4-BE49-F238E27FC236}">
                <a16:creationId xmlns:a16="http://schemas.microsoft.com/office/drawing/2014/main" id="{A5DB4E79-F41F-4D04-BFB3-26230C26DCD9}"/>
              </a:ext>
            </a:extLst>
          </p:cNvPr>
          <p:cNvSpPr>
            <a:spLocks noGrp="1" noChangeArrowheads="1"/>
          </p:cNvSpPr>
          <p:nvPr>
            <p:ph type="title"/>
          </p:nvPr>
        </p:nvSpPr>
        <p:spPr bwMode="auto">
          <a:xfrm>
            <a:off x="1258957" y="12517"/>
            <a:ext cx="9250017"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TABEL 4: How Long You are Shopping Online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E1E9F8C-15D6-40ED-9DB6-A038F8C03ABD}"/>
              </a:ext>
            </a:extLst>
          </p:cNvPr>
          <p:cNvSpPr txBox="1"/>
          <p:nvPr/>
        </p:nvSpPr>
        <p:spPr>
          <a:xfrm>
            <a:off x="1484243" y="4863548"/>
            <a:ext cx="7129670" cy="1045286"/>
          </a:xfrm>
          <a:prstGeom prst="rect">
            <a:avLst/>
          </a:prstGeom>
          <a:noFill/>
        </p:spPr>
        <p:txBody>
          <a:bodyPr wrap="square">
            <a:spAutoFit/>
          </a:bodyPr>
          <a:lstStyle/>
          <a:p>
            <a:pPr marL="540385">
              <a:lnSpc>
                <a:spcPct val="107000"/>
              </a:lnSpc>
              <a:spcAft>
                <a:spcPts val="800"/>
              </a:spcAft>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Respondent </a:t>
            </a: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Since How Long You are Shopping Online: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Science more people are doing online shopping. above 4 year (98,36.4).</a:t>
            </a:r>
            <a:endParaRPr lang="en-IN" dirty="0"/>
          </a:p>
        </p:txBody>
      </p:sp>
    </p:spTree>
    <p:extLst>
      <p:ext uri="{BB962C8B-B14F-4D97-AF65-F5344CB8AC3E}">
        <p14:creationId xmlns:p14="http://schemas.microsoft.com/office/powerpoint/2010/main" val="264320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10A9C69-DF6B-4E63-9471-1E0D663E9F6F}"/>
              </a:ext>
            </a:extLst>
          </p:cNvPr>
          <p:cNvGraphicFramePr>
            <a:graphicFrameLocks noGrp="1"/>
          </p:cNvGraphicFramePr>
          <p:nvPr>
            <p:ph idx="1"/>
            <p:extLst>
              <p:ext uri="{D42A27DB-BD31-4B8C-83A1-F6EECF244321}">
                <p14:modId xmlns:p14="http://schemas.microsoft.com/office/powerpoint/2010/main" val="1624314203"/>
              </p:ext>
            </p:extLst>
          </p:nvPr>
        </p:nvGraphicFramePr>
        <p:xfrm>
          <a:off x="2676939" y="1245704"/>
          <a:ext cx="6785112" cy="3551583"/>
        </p:xfrm>
        <a:graphic>
          <a:graphicData uri="http://schemas.openxmlformats.org/drawingml/2006/table">
            <a:tbl>
              <a:tblPr firstRow="1" firstCol="1" bandRow="1">
                <a:tableStyleId>{5C22544A-7EE6-4342-B048-85BDC9FD1C3A}</a:tableStyleId>
              </a:tblPr>
              <a:tblGrid>
                <a:gridCol w="2737249">
                  <a:extLst>
                    <a:ext uri="{9D8B030D-6E8A-4147-A177-3AD203B41FA5}">
                      <a16:colId xmlns:a16="http://schemas.microsoft.com/office/drawing/2014/main" val="3581367367"/>
                    </a:ext>
                  </a:extLst>
                </a:gridCol>
                <a:gridCol w="1950021">
                  <a:extLst>
                    <a:ext uri="{9D8B030D-6E8A-4147-A177-3AD203B41FA5}">
                      <a16:colId xmlns:a16="http://schemas.microsoft.com/office/drawing/2014/main" val="422923318"/>
                    </a:ext>
                  </a:extLst>
                </a:gridCol>
                <a:gridCol w="2097842">
                  <a:extLst>
                    <a:ext uri="{9D8B030D-6E8A-4147-A177-3AD203B41FA5}">
                      <a16:colId xmlns:a16="http://schemas.microsoft.com/office/drawing/2014/main" val="1184011918"/>
                    </a:ext>
                  </a:extLst>
                </a:gridCol>
              </a:tblGrid>
              <a:tr h="519525">
                <a:tc>
                  <a:txBody>
                    <a:bodyPr/>
                    <a:lstStyle/>
                    <a:p>
                      <a:r>
                        <a:rPr lang="en-IN" sz="1200">
                          <a:effectLst/>
                        </a:rPr>
                        <a:t>Online purchase in 1 Year</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Frequency</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Percentage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280448"/>
                  </a:ext>
                </a:extLst>
              </a:tr>
              <a:tr h="534539">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Less than 10 times</a:t>
                      </a:r>
                      <a:endParaRPr lang="en-IN" sz="1100">
                        <a:effectLst/>
                      </a:endParaRPr>
                    </a:p>
                    <a:p>
                      <a:r>
                        <a:rPr lang="en-IN" sz="1200" u="none" strike="noStrike">
                          <a:effectLst/>
                        </a:rPr>
                        <a:t> </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114</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42.37</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6706128"/>
                  </a:ext>
                </a:extLst>
              </a:tr>
              <a:tr h="493998">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31-40 times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63</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23.42</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6911524"/>
                  </a:ext>
                </a:extLst>
              </a:tr>
              <a:tr h="537041">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41 times and above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47</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17.47</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43780"/>
                  </a:ext>
                </a:extLst>
              </a:tr>
              <a:tr h="532538">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11-20 times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29</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10.78</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0803299"/>
                  </a:ext>
                </a:extLst>
              </a:tr>
              <a:tr h="416420">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21-30 times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10</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03.71</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961184"/>
                  </a:ext>
                </a:extLst>
              </a:tr>
              <a:tr h="517522">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42 times and above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6</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02.23</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663568"/>
                  </a:ext>
                </a:extLst>
              </a:tr>
            </a:tbl>
          </a:graphicData>
        </a:graphic>
      </p:graphicFrame>
      <p:sp>
        <p:nvSpPr>
          <p:cNvPr id="4" name="Rectangle 1">
            <a:extLst>
              <a:ext uri="{FF2B5EF4-FFF2-40B4-BE49-F238E27FC236}">
                <a16:creationId xmlns:a16="http://schemas.microsoft.com/office/drawing/2014/main" id="{7FDA4BAE-5463-4521-BBEA-238E8488723B}"/>
              </a:ext>
            </a:extLst>
          </p:cNvPr>
          <p:cNvSpPr>
            <a:spLocks noGrp="1" noChangeArrowheads="1"/>
          </p:cNvSpPr>
          <p:nvPr>
            <p:ph type="title"/>
          </p:nvPr>
        </p:nvSpPr>
        <p:spPr bwMode="auto">
          <a:xfrm>
            <a:off x="4505739" y="218304"/>
            <a:ext cx="302100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TABEL 5:</a:t>
            </a:r>
            <a:r>
              <a:rPr kumimoji="0" lang="en-US" altLang="en-US" sz="2400" b="1" i="0" u="sng"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24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Online Purchase In 1 Year.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0A7A156-D65A-44F4-9E84-8AE0BA4A21C9}"/>
              </a:ext>
            </a:extLst>
          </p:cNvPr>
          <p:cNvSpPr txBox="1"/>
          <p:nvPr/>
        </p:nvSpPr>
        <p:spPr>
          <a:xfrm>
            <a:off x="728870" y="4890052"/>
            <a:ext cx="7818783" cy="1599284"/>
          </a:xfrm>
          <a:prstGeom prst="rect">
            <a:avLst/>
          </a:prstGeom>
          <a:noFill/>
        </p:spPr>
        <p:txBody>
          <a:bodyPr wrap="square">
            <a:spAutoFit/>
          </a:bodyPr>
          <a:lstStyle/>
          <a:p>
            <a:pPr marL="540385">
              <a:lnSpc>
                <a:spcPct val="107000"/>
              </a:lnSpc>
              <a:spcAft>
                <a:spcPts val="800"/>
              </a:spcAft>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Respondent </a:t>
            </a: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Online purchase in 1 Year</a:t>
            </a:r>
            <a:r>
              <a:rPr lang="en-IN" sz="1800" b="1" u="sng" dirty="0">
                <a:effectLst/>
                <a:latin typeface="Arial" panose="020B060402020202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Here we saw that most of the people are doing shopping less than 10 times (114,42.37) ,31-40 times (63,23.42),41 times and above (47,17.47),11-20 times (29,10.78) and very less people are doing shopping 21-30 times (10,03.71) and 42 times and above (6,02.23) in 1 year</a:t>
            </a:r>
            <a:endParaRPr lang="en-IN" dirty="0"/>
          </a:p>
        </p:txBody>
      </p:sp>
    </p:spTree>
    <p:extLst>
      <p:ext uri="{BB962C8B-B14F-4D97-AF65-F5344CB8AC3E}">
        <p14:creationId xmlns:p14="http://schemas.microsoft.com/office/powerpoint/2010/main" val="39795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1777</Words>
  <Application>Microsoft Office PowerPoint</Application>
  <PresentationFormat>Widescreen</PresentationFormat>
  <Paragraphs>387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Unicode MS</vt:lpstr>
      <vt:lpstr>Calibri</vt:lpstr>
      <vt:lpstr>Calibri Light</vt:lpstr>
      <vt:lpstr>Office Theme</vt:lpstr>
      <vt:lpstr>E-retail factors for customer activation and retention </vt:lpstr>
      <vt:lpstr> Mathematical/ Analytical Modeling of the Problem </vt:lpstr>
      <vt:lpstr>Data Sources and their formats</vt:lpstr>
      <vt:lpstr>Data Pre-processing Done</vt:lpstr>
      <vt:lpstr>DATA ANALYSIS AND EVALUATION  </vt:lpstr>
      <vt:lpstr>TABLE 2: Age category of respondents. </vt:lpstr>
      <vt:lpstr>TABEL 3: City category of respondents. </vt:lpstr>
      <vt:lpstr>TABEL 4: How Long You are Shopping Online  </vt:lpstr>
      <vt:lpstr>TABEL 5: Online Purchase In 1 Year. </vt:lpstr>
      <vt:lpstr>TABEL 6: Easy to use website or application </vt:lpstr>
      <vt:lpstr>TABLE 7: To Identify the Retention Strategies Used by the Organization </vt:lpstr>
      <vt:lpstr>Visualizations </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dc:title>
  <dc:creator>Shailendra Pratap singh</dc:creator>
  <cp:lastModifiedBy>Shailendra Pratap singh</cp:lastModifiedBy>
  <cp:revision>1</cp:revision>
  <dcterms:created xsi:type="dcterms:W3CDTF">2021-07-28T19:52:45Z</dcterms:created>
  <dcterms:modified xsi:type="dcterms:W3CDTF">2021-07-28T20:09:01Z</dcterms:modified>
</cp:coreProperties>
</file>