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462EF3-3C4F-43EE-ACEE-D4B806740EA3}" type="datetimeFigureOut">
              <a:rPr lang="en-US" smtClean="0"/>
              <a:pPr/>
              <a:t>7/7/2023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001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86BE5-D2A3-4BF0-8B30-D7403E61B3DC}" type="datetimeFigureOut">
              <a:rPr lang="en-US" smtClean="0"/>
              <a:t>7/7/2023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5118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7/7/2023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91170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7/7/2023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583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7/7/2023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74539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786BE5-D2A3-4BF0-8B30-D7403E61B3DC}" type="datetimeFigureOut">
              <a:rPr lang="en-US" smtClean="0"/>
              <a:t>7/7/2023</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99791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786BE5-D2A3-4BF0-8B30-D7403E61B3DC}" type="datetimeFigureOut">
              <a:rPr lang="en-US" smtClean="0"/>
              <a:t>7/7/2023</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3003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7/7/2023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3241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7/7/2023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81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76C0EF2-9919-473B-8215-8616BAF10692}" type="datetimeFigureOut">
              <a:rPr lang="en-US" smtClean="0"/>
              <a:t>7/7/2023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004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7/7/2023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755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7/7/2023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18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7/7/2023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446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8BE790C-34EB-4565-8437-CACF4CDB7822}" type="datetimeFigureOut">
              <a:rPr lang="en-US" smtClean="0"/>
              <a:t>7/7/2023</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088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4A4C11-22B8-4A4E-8126-B3AF6B948A8E}" type="datetimeFigureOut">
              <a:rPr lang="en-US" smtClean="0"/>
              <a:t>7/7/2023</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09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6ED06B6-C816-4861-964D-15A98395707D}" type="datetimeFigureOut">
              <a:rPr lang="en-US" smtClean="0"/>
              <a:t>7/7/2023</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17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7/7/2023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015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786BE5-D2A3-4BF0-8B30-D7403E61B3DC}" type="datetimeFigureOut">
              <a:rPr lang="en-US" smtClean="0"/>
              <a:t>7/7/2023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04189"/>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0DEBD8-117A-42AF-9134-5F06B1C9936D}"/>
              </a:ext>
            </a:extLst>
          </p:cNvPr>
          <p:cNvSpPr>
            <a:spLocks noGrp="1"/>
          </p:cNvSpPr>
          <p:nvPr>
            <p:ph type="ctrTitle"/>
          </p:nvPr>
        </p:nvSpPr>
        <p:spPr>
          <a:xfrm>
            <a:off x="744136" y="866403"/>
            <a:ext cx="10308175" cy="3329581"/>
          </a:xfrm>
        </p:spPr>
        <p:txBody>
          <a:bodyPr/>
          <a:lstStyle/>
          <a:p>
            <a:r>
              <a:rPr lang="en-US" sz="400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4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Concrete Compressive Strength Prediction</a:t>
            </a:r>
            <a:br>
              <a:rPr lang="en-US" sz="4000" dirty="0">
                <a:solidFill>
                  <a:schemeClr val="tx1"/>
                </a:solidFill>
                <a:latin typeface="Times New Roman" panose="02020603050405020304" pitchFamily="18" charset="0"/>
                <a:ea typeface="Times New Roman"/>
                <a:cs typeface="Times New Roman" panose="02020603050405020304" pitchFamily="18" charset="0"/>
                <a:sym typeface="Times New Roman"/>
              </a:rPr>
            </a:br>
            <a:endParaRPr lang="en-US" sz="4000" dirty="0"/>
          </a:p>
        </p:txBody>
      </p:sp>
    </p:spTree>
    <p:extLst>
      <p:ext uri="{BB962C8B-B14F-4D97-AF65-F5344CB8AC3E}">
        <p14:creationId xmlns:p14="http://schemas.microsoft.com/office/powerpoint/2010/main" val="9872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BBBAB-A4A9-43B6-9369-62EE2985A6CC}"/>
              </a:ext>
            </a:extLst>
          </p:cNvPr>
          <p:cNvSpPr>
            <a:spLocks noGrp="1"/>
          </p:cNvSpPr>
          <p:nvPr>
            <p:ph idx="1"/>
          </p:nvPr>
        </p:nvSpPr>
        <p:spPr>
          <a:xfrm>
            <a:off x="1302095" y="1331259"/>
            <a:ext cx="10147783" cy="4777993"/>
          </a:xfrm>
        </p:spPr>
        <p:txBody>
          <a:bodyPr>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lang="en-US"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lang="en-US"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of numerical type.</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lang="en-US" dirty="0"/>
          </a:p>
          <a:p>
            <a:pPr marL="0" lvl="1" indent="0" algn="l" rtl="0">
              <a:spcBef>
                <a:spcPts val="1000"/>
              </a:spcBef>
              <a:spcAft>
                <a:spcPts val="0"/>
              </a:spcAft>
              <a:buSzPts val="1600"/>
              <a:buNone/>
            </a:pPr>
            <a:endParaRPr lang="en-US" sz="2000" dirty="0">
              <a:solidFill>
                <a:schemeClr val="lt1"/>
              </a:solidFill>
              <a:latin typeface="Times New Roman"/>
              <a:ea typeface="Times New Roman"/>
              <a:cs typeface="Times New Roman"/>
              <a:sym typeface="Times New Roman"/>
            </a:endParaRPr>
          </a:p>
          <a:p>
            <a:endParaRPr lang="en-US" dirty="0"/>
          </a:p>
        </p:txBody>
      </p:sp>
    </p:spTree>
    <p:extLst>
      <p:ext uri="{BB962C8B-B14F-4D97-AF65-F5344CB8AC3E}">
        <p14:creationId xmlns:p14="http://schemas.microsoft.com/office/powerpoint/2010/main" val="177953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BBBAB-A4A9-43B6-9369-62EE2985A6CC}"/>
              </a:ext>
            </a:extLst>
          </p:cNvPr>
          <p:cNvSpPr>
            <a:spLocks noGrp="1"/>
          </p:cNvSpPr>
          <p:nvPr>
            <p:ph idx="1"/>
          </p:nvPr>
        </p:nvSpPr>
        <p:spPr>
          <a:xfrm>
            <a:off x="1302095" y="1331259"/>
            <a:ext cx="9418914" cy="4552706"/>
          </a:xfrm>
        </p:spPr>
        <p:txBody>
          <a:bodyPr>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5) </a:t>
            </a:r>
            <a:r>
              <a:rPr lang="en-US" sz="1800" dirty="0">
                <a:solidFill>
                  <a:schemeClr val="lt1"/>
                </a:solidFill>
                <a:latin typeface="Times New Roman"/>
                <a:ea typeface="Times New Roman"/>
                <a:cs typeface="Times New Roman"/>
                <a:sym typeface="Times New Roman"/>
              </a:rPr>
              <a:t>How logs are managed?</a:t>
            </a:r>
            <a:endParaRPr lang="en-US"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lang="en-US"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 File validation log , Data Insertion , Model Training log , prediction log    </a:t>
            </a:r>
            <a:endParaRPr lang="en-US"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endParaRPr lang="en-US"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6) What techniques were you using for data pre-processing?</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lang="en-US" dirty="0"/>
          </a:p>
          <a:p>
            <a:pPr marL="742950" lvl="1" indent="-194309" algn="l" rtl="0">
              <a:spcBef>
                <a:spcPts val="960"/>
              </a:spcBef>
              <a:spcAft>
                <a:spcPts val="0"/>
              </a:spcAft>
              <a:buSzPts val="1440"/>
              <a:buNone/>
            </a:pPr>
            <a:endParaRPr lang="en-US"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lang="en-US"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lang="en-US" dirty="0">
              <a:solidFill>
                <a:schemeClr val="lt1"/>
              </a:solidFill>
              <a:latin typeface="Times New Roman"/>
              <a:ea typeface="Times New Roman"/>
              <a:cs typeface="Times New Roman"/>
              <a:sym typeface="Times New Roman"/>
            </a:endParaRPr>
          </a:p>
          <a:p>
            <a:endParaRPr lang="en-US" dirty="0"/>
          </a:p>
        </p:txBody>
      </p:sp>
    </p:spTree>
    <p:extLst>
      <p:ext uri="{BB962C8B-B14F-4D97-AF65-F5344CB8AC3E}">
        <p14:creationId xmlns:p14="http://schemas.microsoft.com/office/powerpoint/2010/main" val="259003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BBBAB-A4A9-43B6-9369-62EE2985A6CC}"/>
              </a:ext>
            </a:extLst>
          </p:cNvPr>
          <p:cNvSpPr>
            <a:spLocks noGrp="1"/>
          </p:cNvSpPr>
          <p:nvPr>
            <p:ph idx="1"/>
          </p:nvPr>
        </p:nvSpPr>
        <p:spPr>
          <a:xfrm>
            <a:off x="1326909" y="1278543"/>
            <a:ext cx="9776722" cy="4724984"/>
          </a:xfrm>
        </p:spPr>
        <p:txBody>
          <a:bodyPr>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lang="en-US" sz="1800" dirty="0"/>
          </a:p>
          <a:p>
            <a:pPr marL="685800" lvl="1">
              <a:spcBef>
                <a:spcPts val="960"/>
              </a:spcBef>
              <a:buSzPts val="1440"/>
              <a:buChar char="▶"/>
            </a:pPr>
            <a:r>
              <a:rPr lang="en-US" dirty="0">
                <a:solidFill>
                  <a:schemeClr val="lt1"/>
                </a:solidFill>
                <a:latin typeface="Times New Roman"/>
                <a:ea typeface="Times New Roman"/>
                <a:cs typeface="Times New Roman"/>
                <a:sym typeface="Times New Roman"/>
              </a:rPr>
              <a:t>Before diving the data in training and validation set we performed clustering to divide the data into clusters.</a:t>
            </a:r>
            <a:endParaRPr lang="en-US" dirty="0"/>
          </a:p>
          <a:p>
            <a:pPr marL="685800" lvl="1">
              <a:spcBef>
                <a:spcPts val="960"/>
              </a:spcBef>
              <a:buSzPts val="1440"/>
              <a:buChar char="▶"/>
            </a:pPr>
            <a:r>
              <a:rPr lang="en-US" dirty="0">
                <a:solidFill>
                  <a:schemeClr val="lt1"/>
                </a:solidFill>
                <a:latin typeface="Times New Roman"/>
                <a:ea typeface="Times New Roman"/>
                <a:cs typeface="Times New Roman"/>
                <a:sym typeface="Times New Roman"/>
              </a:rPr>
              <a:t>As per the clusters, the training and validation data were divided.</a:t>
            </a:r>
            <a:endParaRPr lang="en-US" dirty="0"/>
          </a:p>
          <a:p>
            <a:pPr marL="685800" lvl="1">
              <a:spcBef>
                <a:spcPts val="960"/>
              </a:spcBef>
              <a:buSzPts val="1440"/>
              <a:buChar char="▶"/>
            </a:pPr>
            <a:r>
              <a:rPr lang="en-US" dirty="0">
                <a:solidFill>
                  <a:schemeClr val="lt1"/>
                </a:solidFill>
                <a:latin typeface="Times New Roman"/>
                <a:ea typeface="Times New Roman"/>
                <a:cs typeface="Times New Roman"/>
                <a:sym typeface="Times New Roman"/>
              </a:rPr>
              <a:t>The scaling was performed over training and validation data</a:t>
            </a:r>
            <a:endParaRPr lang="en-US" dirty="0"/>
          </a:p>
          <a:p>
            <a:pPr marL="685800" lvl="1">
              <a:spcBef>
                <a:spcPts val="960"/>
              </a:spcBef>
              <a:buSzPts val="1440"/>
              <a:buChar char="▶"/>
            </a:pPr>
            <a:r>
              <a:rPr lang="en-US" dirty="0">
                <a:solidFill>
                  <a:schemeClr val="lt1"/>
                </a:solidFill>
                <a:latin typeface="Times New Roman"/>
                <a:ea typeface="Times New Roman"/>
                <a:cs typeface="Times New Roman"/>
                <a:sym typeface="Times New Roman"/>
              </a:rPr>
              <a:t>Algorithms like “Random Forest Regressor”,  “Linear Regression” were used based on the recall final model was used for each cluster and we saved that model .</a:t>
            </a:r>
            <a:endParaRPr lang="en-US"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lang="en-US" sz="1800"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the respective model is loaded and perform prediction. </a:t>
            </a: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In the end we get the accumulated data of predictions.</a:t>
            </a:r>
          </a:p>
          <a:p>
            <a:endParaRPr lang="en-US" sz="1800" dirty="0"/>
          </a:p>
        </p:txBody>
      </p:sp>
    </p:spTree>
    <p:extLst>
      <p:ext uri="{BB962C8B-B14F-4D97-AF65-F5344CB8AC3E}">
        <p14:creationId xmlns:p14="http://schemas.microsoft.com/office/powerpoint/2010/main" val="147251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BBBAB-A4A9-43B6-9369-62EE2985A6CC}"/>
              </a:ext>
            </a:extLst>
          </p:cNvPr>
          <p:cNvSpPr>
            <a:spLocks noGrp="1"/>
          </p:cNvSpPr>
          <p:nvPr>
            <p:ph idx="1"/>
          </p:nvPr>
        </p:nvSpPr>
        <p:spPr>
          <a:xfrm>
            <a:off x="1302095" y="1331259"/>
            <a:ext cx="8946541" cy="4195481"/>
          </a:xfrm>
        </p:spPr>
        <p:txBody>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9) What are the different stages of deployment?</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When the model is ready we deploy it  in google cloud platform. </a:t>
            </a:r>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First we create a flask app in which we define route for prediction.</a:t>
            </a:r>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Then we do all the pre required settings, and deploy our model in GCP.</a:t>
            </a:r>
            <a:endParaRPr lang="en-US" sz="1800" dirty="0">
              <a:solidFill>
                <a:schemeClr val="lt1"/>
              </a:solidFill>
              <a:latin typeface="Times New Roman"/>
              <a:ea typeface="Times New Roman"/>
              <a:cs typeface="Times New Roman"/>
              <a:sym typeface="Times New Roman"/>
            </a:endParaRPr>
          </a:p>
          <a:p>
            <a:endParaRPr lang="en-US" dirty="0"/>
          </a:p>
        </p:txBody>
      </p:sp>
    </p:spTree>
    <p:extLst>
      <p:ext uri="{BB962C8B-B14F-4D97-AF65-F5344CB8AC3E}">
        <p14:creationId xmlns:p14="http://schemas.microsoft.com/office/powerpoint/2010/main" val="3357111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E7AE92-C12B-421A-B18A-4043734473BF}"/>
              </a:ext>
            </a:extLst>
          </p:cNvPr>
          <p:cNvSpPr>
            <a:spLocks noGrp="1"/>
          </p:cNvSpPr>
          <p:nvPr>
            <p:ph idx="1"/>
          </p:nvPr>
        </p:nvSpPr>
        <p:spPr>
          <a:xfrm>
            <a:off x="1235834" y="1178274"/>
            <a:ext cx="8946541" cy="4195481"/>
          </a:xfrm>
        </p:spPr>
        <p:txBody>
          <a:bodyPr>
            <a:normAutofit fontScale="92500" lnSpcReduction="10000"/>
          </a:bodyPr>
          <a:lstStyle/>
          <a:p>
            <a:pPr marL="0" lvl="0" indent="0" algn="l" rtl="0">
              <a:spcBef>
                <a:spcPts val="0"/>
              </a:spcBef>
              <a:spcAft>
                <a:spcPts val="0"/>
              </a:spcAft>
              <a:buSzPts val="1600"/>
              <a:buNone/>
            </a:pPr>
            <a:r>
              <a:rPr lang="en-US" dirty="0"/>
              <a:t>					</a:t>
            </a:r>
            <a:r>
              <a:rPr lang="en-US" b="1" dirty="0"/>
              <a:t>	</a:t>
            </a:r>
            <a:endParaRPr lang="en-US" dirty="0"/>
          </a:p>
          <a:p>
            <a:pPr marL="0" lvl="0" indent="0" algn="l" rtl="0">
              <a:spcBef>
                <a:spcPts val="1040"/>
              </a:spcBef>
              <a:spcAft>
                <a:spcPts val="0"/>
              </a:spcAft>
              <a:buSzPts val="1760"/>
              <a:buNone/>
            </a:pPr>
            <a:r>
              <a:rPr lang="en-US" sz="2400" dirty="0">
                <a:solidFill>
                  <a:schemeClr val="lt1"/>
                </a:solidFill>
                <a:latin typeface="Times New Roman"/>
                <a:ea typeface="Times New Roman"/>
                <a:cs typeface="Times New Roman"/>
                <a:sym typeface="Times New Roman"/>
              </a:rPr>
              <a:t>Objective</a:t>
            </a:r>
            <a:r>
              <a:rPr lang="en-US" sz="2200" dirty="0">
                <a:solidFill>
                  <a:schemeClr val="lt1"/>
                </a:solidFill>
                <a:latin typeface="Times New Roman"/>
                <a:ea typeface="Times New Roman"/>
                <a:cs typeface="Times New Roman"/>
                <a:sym typeface="Times New Roman"/>
              </a:rPr>
              <a:t>: </a:t>
            </a:r>
            <a:endParaRPr lang="en-US" dirty="0"/>
          </a:p>
          <a:p>
            <a:pPr marL="457200" lvl="1" indent="0" algn="l" rtl="0">
              <a:spcBef>
                <a:spcPts val="960"/>
              </a:spcBef>
              <a:spcAft>
                <a:spcPts val="0"/>
              </a:spcAft>
              <a:buSzPts val="1440"/>
              <a:buNone/>
            </a:pPr>
            <a:r>
              <a:rPr lang="en-US" sz="1900" dirty="0">
                <a:solidFill>
                  <a:schemeClr val="lt1"/>
                </a:solidFill>
                <a:latin typeface="Times New Roman"/>
                <a:ea typeface="Times New Roman"/>
                <a:cs typeface="Times New Roman"/>
                <a:sym typeface="Times New Roman"/>
              </a:rPr>
              <a:t>Development of a regression model to predict the compressive strength of concrete. The model will determine what will be the compressive strength of concrete by mixing specific quantities of different components in concrete making process. </a:t>
            </a:r>
          </a:p>
          <a:p>
            <a:pPr marL="457200" lvl="1" indent="0" algn="l" rtl="0">
              <a:spcBef>
                <a:spcPts val="960"/>
              </a:spcBef>
              <a:spcAft>
                <a:spcPts val="0"/>
              </a:spcAft>
              <a:buSzPts val="1440"/>
              <a:buNone/>
            </a:pPr>
            <a:endParaRPr lang="en-US" dirty="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sz="2400" dirty="0">
                <a:solidFill>
                  <a:schemeClr val="lt1"/>
                </a:solidFill>
                <a:latin typeface="Times New Roman"/>
                <a:ea typeface="Times New Roman"/>
                <a:cs typeface="Times New Roman"/>
                <a:sym typeface="Times New Roman"/>
              </a:rPr>
              <a:t>Benefits</a:t>
            </a:r>
            <a:r>
              <a:rPr lang="en-US" sz="2200" dirty="0">
                <a:solidFill>
                  <a:schemeClr val="lt1"/>
                </a:solidFill>
                <a:latin typeface="Times New Roman"/>
                <a:ea typeface="Times New Roman"/>
                <a:cs typeface="Times New Roman"/>
                <a:sym typeface="Times New Roman"/>
              </a:rPr>
              <a:t>:</a:t>
            </a:r>
            <a:endParaRPr lang="en-US" dirty="0"/>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ea typeface="Times New Roman"/>
                <a:cs typeface="Times New Roman"/>
                <a:sym typeface="Times New Roman"/>
              </a:rPr>
              <a:t>Optimize the usage of resources. </a:t>
            </a:r>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ea typeface="Times New Roman"/>
                <a:cs typeface="Times New Roman"/>
                <a:sym typeface="Times New Roman"/>
              </a:rPr>
              <a:t>More economical use of raw materials.</a:t>
            </a:r>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ea typeface="Times New Roman"/>
                <a:cs typeface="Times New Roman"/>
                <a:sym typeface="Times New Roman"/>
              </a:rPr>
              <a:t>Time efficient and cost optimization.</a:t>
            </a:r>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ea typeface="Times New Roman"/>
                <a:cs typeface="Times New Roman"/>
                <a:sym typeface="Times New Roman"/>
              </a:rPr>
              <a:t>Helps in easy flow for  managing resources</a:t>
            </a:r>
            <a:r>
              <a:rPr lang="en-US" dirty="0">
                <a:solidFill>
                  <a:schemeClr val="lt1"/>
                </a:solidFill>
                <a:latin typeface="Times New Roman"/>
                <a:ea typeface="Times New Roman"/>
                <a:cs typeface="Times New Roman"/>
                <a:sym typeface="Times New Roman"/>
              </a:rPr>
              <a:t>.</a:t>
            </a:r>
            <a:endParaRPr lang="en-US" dirty="0"/>
          </a:p>
          <a:p>
            <a:pPr marL="0" lvl="0" indent="0" algn="l" rtl="0">
              <a:spcBef>
                <a:spcPts val="1000"/>
              </a:spcBef>
              <a:spcAft>
                <a:spcPts val="0"/>
              </a:spcAft>
              <a:buSzPts val="1600"/>
              <a:buNone/>
            </a:pPr>
            <a:endParaRPr lang="en-US" dirty="0"/>
          </a:p>
          <a:p>
            <a:pPr marL="0" lvl="0" indent="0" algn="l" rtl="0">
              <a:spcBef>
                <a:spcPts val="1000"/>
              </a:spcBef>
              <a:spcAft>
                <a:spcPts val="0"/>
              </a:spcAft>
              <a:buSzPts val="1600"/>
              <a:buNone/>
            </a:pPr>
            <a:endParaRPr lang="en-US" dirty="0"/>
          </a:p>
          <a:p>
            <a:pPr marL="285750" lvl="0" indent="-184150" algn="l" rtl="0">
              <a:spcBef>
                <a:spcPts val="1000"/>
              </a:spcBef>
              <a:spcAft>
                <a:spcPts val="0"/>
              </a:spcAft>
              <a:buSzPts val="1600"/>
              <a:buFont typeface="Noto Sans Symbols"/>
              <a:buNone/>
            </a:pPr>
            <a:endParaRPr lang="en-US" dirty="0"/>
          </a:p>
          <a:p>
            <a:endParaRPr lang="en-US" dirty="0"/>
          </a:p>
        </p:txBody>
      </p:sp>
    </p:spTree>
    <p:extLst>
      <p:ext uri="{BB962C8B-B14F-4D97-AF65-F5344CB8AC3E}">
        <p14:creationId xmlns:p14="http://schemas.microsoft.com/office/powerpoint/2010/main" val="204823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BBBAB-A4A9-43B6-9369-62EE2985A6CC}"/>
              </a:ext>
            </a:extLst>
          </p:cNvPr>
          <p:cNvSpPr>
            <a:spLocks noGrp="1"/>
          </p:cNvSpPr>
          <p:nvPr>
            <p:ph idx="1"/>
          </p:nvPr>
        </p:nvSpPr>
        <p:spPr>
          <a:xfrm>
            <a:off x="1302095" y="1331259"/>
            <a:ext cx="8946541" cy="4195481"/>
          </a:xfrm>
        </p:spPr>
        <p:txBody>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"cement_strength_08012020_120000.csv")</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(8)</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lang="en-US" dirty="0"/>
          </a:p>
          <a:p>
            <a:pPr marL="285750" lvl="0" indent="-184150" algn="l" rtl="0">
              <a:spcBef>
                <a:spcPts val="1000"/>
              </a:spcBef>
              <a:spcAft>
                <a:spcPts val="0"/>
              </a:spcAft>
              <a:buSzPts val="1600"/>
              <a:buFont typeface="Noto Sans Symbols"/>
              <a:buNone/>
            </a:pPr>
            <a:endParaRPr lang="en-US" dirty="0">
              <a:solidFill>
                <a:schemeClr val="lt1"/>
              </a:solidFill>
              <a:latin typeface="Times New Roman"/>
              <a:ea typeface="Times New Roman"/>
              <a:cs typeface="Times New Roman"/>
              <a:sym typeface="Times New Roman"/>
            </a:endParaRPr>
          </a:p>
          <a:p>
            <a:endParaRPr lang="en-US" dirty="0"/>
          </a:p>
        </p:txBody>
      </p:sp>
    </p:spTree>
    <p:extLst>
      <p:ext uri="{BB962C8B-B14F-4D97-AF65-F5344CB8AC3E}">
        <p14:creationId xmlns:p14="http://schemas.microsoft.com/office/powerpoint/2010/main" val="345781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BBBAB-A4A9-43B6-9369-62EE2985A6CC}"/>
              </a:ext>
            </a:extLst>
          </p:cNvPr>
          <p:cNvSpPr>
            <a:spLocks noGrp="1"/>
          </p:cNvSpPr>
          <p:nvPr>
            <p:ph idx="1"/>
          </p:nvPr>
        </p:nvSpPr>
        <p:spPr>
          <a:xfrm>
            <a:off x="1235835" y="629410"/>
            <a:ext cx="8946541" cy="4195481"/>
          </a:xfrm>
        </p:spPr>
        <p:txBody>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lang="en-US" dirty="0"/>
          </a:p>
          <a:p>
            <a:pPr marL="285750" lvl="0" indent="-184150" algn="l" rtl="0">
              <a:spcBef>
                <a:spcPts val="1000"/>
              </a:spcBef>
              <a:spcAft>
                <a:spcPts val="0"/>
              </a:spcAft>
              <a:buSzPts val="1600"/>
              <a:buNone/>
            </a:pPr>
            <a:endParaRPr lang="en-US" dirty="0"/>
          </a:p>
          <a:p>
            <a:pPr marL="285750" lvl="0" indent="-184150" algn="l" rtl="0">
              <a:spcBef>
                <a:spcPts val="1000"/>
              </a:spcBef>
              <a:spcAft>
                <a:spcPts val="0"/>
              </a:spcAft>
              <a:buSzPts val="1600"/>
              <a:buNone/>
            </a:pPr>
            <a:endParaRPr lang="en-US" dirty="0"/>
          </a:p>
          <a:p>
            <a:endParaRPr lang="en-US" dirty="0"/>
          </a:p>
        </p:txBody>
      </p:sp>
      <p:pic>
        <p:nvPicPr>
          <p:cNvPr id="4" name="Google Shape;155;p4">
            <a:extLst>
              <a:ext uri="{FF2B5EF4-FFF2-40B4-BE49-F238E27FC236}">
                <a16:creationId xmlns:a16="http://schemas.microsoft.com/office/drawing/2014/main" id="{474C1622-32A4-4A45-8422-EC8C8A64FA2A}"/>
              </a:ext>
            </a:extLst>
          </p:cNvPr>
          <p:cNvPicPr preferRelativeResize="0"/>
          <p:nvPr/>
        </p:nvPicPr>
        <p:blipFill rotWithShape="1">
          <a:blip r:embed="rId2">
            <a:alphaModFix/>
          </a:blip>
          <a:srcRect/>
          <a:stretch/>
        </p:blipFill>
        <p:spPr>
          <a:xfrm>
            <a:off x="790720" y="1331259"/>
            <a:ext cx="10610560" cy="4778062"/>
          </a:xfrm>
          <a:prstGeom prst="rect">
            <a:avLst/>
          </a:prstGeom>
          <a:noFill/>
          <a:ln>
            <a:noFill/>
          </a:ln>
        </p:spPr>
      </p:pic>
    </p:spTree>
    <p:extLst>
      <p:ext uri="{BB962C8B-B14F-4D97-AF65-F5344CB8AC3E}">
        <p14:creationId xmlns:p14="http://schemas.microsoft.com/office/powerpoint/2010/main" val="336791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BBBAB-A4A9-43B6-9369-62EE2985A6CC}"/>
              </a:ext>
            </a:extLst>
          </p:cNvPr>
          <p:cNvSpPr>
            <a:spLocks noGrp="1"/>
          </p:cNvSpPr>
          <p:nvPr>
            <p:ph idx="1"/>
          </p:nvPr>
        </p:nvSpPr>
        <p:spPr>
          <a:xfrm>
            <a:off x="1302094" y="1331259"/>
            <a:ext cx="9418915" cy="4698480"/>
          </a:xfrm>
        </p:spPr>
        <p:txBody>
          <a:bodyPr>
            <a:normAutofit lnSpcReduction="10000"/>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lang="en-US" sz="2200" dirty="0"/>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a:t>
            </a:r>
            <a:r>
              <a:rPr lang="en-US" sz="1900" dirty="0" err="1">
                <a:solidFill>
                  <a:schemeClr val="lt1"/>
                </a:solidFill>
                <a:latin typeface="Times New Roman"/>
                <a:ea typeface="Times New Roman"/>
                <a:cs typeface="Times New Roman"/>
                <a:sym typeface="Times New Roman"/>
              </a:rPr>
              <a:t>to</a:t>
            </a:r>
            <a:r>
              <a:rPr lang="en-US" sz="1900" dirty="0">
                <a:solidFill>
                  <a:schemeClr val="lt1"/>
                </a:solidFill>
                <a:latin typeface="Times New Roman"/>
                <a:ea typeface="Times New Roman"/>
                <a:cs typeface="Times New Roman"/>
                <a:sym typeface="Times New Roman"/>
              </a:rPr>
              <a:t> “</a:t>
            </a:r>
            <a:r>
              <a:rPr lang="en-US" sz="1900" dirty="0" err="1">
                <a:solidFill>
                  <a:schemeClr val="lt1"/>
                </a:solidFill>
                <a:latin typeface="Times New Roman"/>
                <a:ea typeface="Times New Roman"/>
                <a:cs typeface="Times New Roman"/>
                <a:sym typeface="Times New Roman"/>
              </a:rPr>
              <a:t>Good_Raw</a:t>
            </a:r>
            <a:r>
              <a:rPr lang="en-US" sz="1900" dirty="0">
                <a:solidFill>
                  <a:schemeClr val="lt1"/>
                </a:solidFill>
                <a:latin typeface="Times New Roman"/>
                <a:ea typeface="Times New Roman"/>
                <a:cs typeface="Times New Roman"/>
                <a:sym typeface="Times New Roman"/>
              </a:rPr>
              <a:t>” folder else move to “</a:t>
            </a:r>
            <a:r>
              <a:rPr lang="en-US" sz="1900" dirty="0" err="1">
                <a:solidFill>
                  <a:schemeClr val="lt1"/>
                </a:solidFill>
                <a:latin typeface="Times New Roman"/>
                <a:ea typeface="Times New Roman"/>
                <a:cs typeface="Times New Roman"/>
                <a:sym typeface="Times New Roman"/>
              </a:rPr>
              <a:t>Bad_Raw</a:t>
            </a:r>
            <a:r>
              <a:rPr lang="en-US" sz="1900" dirty="0">
                <a:solidFill>
                  <a:schemeClr val="lt1"/>
                </a:solidFill>
                <a:latin typeface="Times New Roman"/>
                <a:ea typeface="Times New Roman"/>
                <a:cs typeface="Times New Roman"/>
                <a:sym typeface="Times New Roman"/>
              </a:rPr>
              <a:t>” folder.</a:t>
            </a:r>
            <a:endParaRPr lang="en-US" sz="1900" dirty="0"/>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a:t>
            </a:r>
            <a:r>
              <a:rPr lang="en-US" sz="1900" dirty="0" err="1">
                <a:solidFill>
                  <a:schemeClr val="lt1"/>
                </a:solidFill>
                <a:latin typeface="Times New Roman"/>
                <a:ea typeface="Times New Roman"/>
                <a:cs typeface="Times New Roman"/>
                <a:sym typeface="Times New Roman"/>
              </a:rPr>
              <a:t>Bad_Raw</a:t>
            </a:r>
            <a:r>
              <a:rPr lang="en-US" sz="1900" dirty="0">
                <a:solidFill>
                  <a:schemeClr val="lt1"/>
                </a:solidFill>
                <a:latin typeface="Times New Roman"/>
                <a:ea typeface="Times New Roman"/>
                <a:cs typeface="Times New Roman"/>
                <a:sym typeface="Times New Roman"/>
              </a:rPr>
              <a:t>” folder.</a:t>
            </a:r>
            <a:endParaRPr lang="en-US" sz="1900" dirty="0"/>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a:t>
            </a:r>
            <a:r>
              <a:rPr lang="en-US" sz="1900" dirty="0" err="1">
                <a:solidFill>
                  <a:schemeClr val="lt1"/>
                </a:solidFill>
                <a:latin typeface="Times New Roman"/>
                <a:ea typeface="Times New Roman"/>
                <a:cs typeface="Times New Roman"/>
                <a:sym typeface="Times New Roman"/>
              </a:rPr>
              <a:t>Bad_Raw</a:t>
            </a:r>
            <a:r>
              <a:rPr lang="en-US" sz="1900" dirty="0">
                <a:solidFill>
                  <a:schemeClr val="lt1"/>
                </a:solidFill>
                <a:latin typeface="Times New Roman"/>
                <a:ea typeface="Times New Roman"/>
                <a:cs typeface="Times New Roman"/>
                <a:sym typeface="Times New Roman"/>
              </a:rPr>
              <a:t>” folder..</a:t>
            </a:r>
            <a:endParaRPr lang="en-US" sz="1900" dirty="0"/>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a:t>
            </a:r>
            <a:r>
              <a:rPr lang="en-US" sz="1900" dirty="0" err="1">
                <a:solidFill>
                  <a:schemeClr val="lt1"/>
                </a:solidFill>
                <a:latin typeface="Times New Roman"/>
                <a:ea typeface="Times New Roman"/>
                <a:cs typeface="Times New Roman"/>
                <a:sym typeface="Times New Roman"/>
              </a:rPr>
              <a:t>Bad_Raw</a:t>
            </a:r>
            <a:r>
              <a:rPr lang="en-US" sz="1900" dirty="0">
                <a:solidFill>
                  <a:schemeClr val="lt1"/>
                </a:solidFill>
                <a:latin typeface="Times New Roman"/>
                <a:ea typeface="Times New Roman"/>
                <a:cs typeface="Times New Roman"/>
                <a:sym typeface="Times New Roman"/>
              </a:rPr>
              <a:t>” folder..</a:t>
            </a:r>
            <a:endParaRPr lang="en-US" sz="1900" dirty="0"/>
          </a:p>
          <a:p>
            <a:pPr marL="742950" lvl="1" indent="-285750" algn="l" rtl="0">
              <a:spcBef>
                <a:spcPts val="960"/>
              </a:spcBef>
              <a:spcAft>
                <a:spcPts val="0"/>
              </a:spcAft>
              <a:buSzPts val="1440"/>
              <a:buFont typeface="Noto Sans Symbols"/>
              <a:buChar char="⮚"/>
            </a:pPr>
            <a:r>
              <a:rPr lang="en-US" sz="1900"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a:t>
            </a:r>
            <a:r>
              <a:rPr lang="en-US" sz="1900" dirty="0" err="1">
                <a:solidFill>
                  <a:schemeClr val="lt1"/>
                </a:solidFill>
                <a:latin typeface="Times New Roman"/>
                <a:ea typeface="Times New Roman"/>
                <a:cs typeface="Times New Roman"/>
                <a:sym typeface="Times New Roman"/>
              </a:rPr>
              <a:t>Bad_Raw</a:t>
            </a:r>
            <a:r>
              <a:rPr lang="en-US" sz="1900" dirty="0">
                <a:solidFill>
                  <a:schemeClr val="lt1"/>
                </a:solidFill>
                <a:latin typeface="Times New Roman"/>
                <a:ea typeface="Times New Roman"/>
                <a:cs typeface="Times New Roman"/>
                <a:sym typeface="Times New Roman"/>
              </a:rPr>
              <a:t>” folder..</a:t>
            </a:r>
          </a:p>
          <a:p>
            <a:endParaRPr lang="en-US" sz="1900" dirty="0"/>
          </a:p>
        </p:txBody>
      </p:sp>
    </p:spTree>
    <p:extLst>
      <p:ext uri="{BB962C8B-B14F-4D97-AF65-F5344CB8AC3E}">
        <p14:creationId xmlns:p14="http://schemas.microsoft.com/office/powerpoint/2010/main" val="132275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BBBAB-A4A9-43B6-9369-62EE2985A6CC}"/>
              </a:ext>
            </a:extLst>
          </p:cNvPr>
          <p:cNvSpPr>
            <a:spLocks noGrp="1"/>
          </p:cNvSpPr>
          <p:nvPr>
            <p:ph idx="1"/>
          </p:nvPr>
        </p:nvSpPr>
        <p:spPr>
          <a:xfrm>
            <a:off x="1302095" y="1331259"/>
            <a:ext cx="8946541" cy="4195481"/>
          </a:xfrm>
        </p:spPr>
        <p:txBody>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err="1">
                <a:solidFill>
                  <a:schemeClr val="lt1"/>
                </a:solidFill>
                <a:latin typeface="Times New Roman"/>
                <a:ea typeface="Times New Roman"/>
                <a:cs typeface="Times New Roman"/>
                <a:sym typeface="Times New Roman"/>
              </a:rPr>
              <a:t>Good_Raw_Data</a:t>
            </a:r>
            <a:r>
              <a:rPr lang="en-US" dirty="0">
                <a:solidFill>
                  <a:schemeClr val="lt1"/>
                </a:solidFill>
                <a:latin typeface="Times New Roman"/>
                <a:ea typeface="Times New Roman"/>
                <a:cs typeface="Times New Roman"/>
                <a:sym typeface="Times New Roman"/>
              </a:rPr>
              <a:t>" is created in the database for inserting the files. If the table is already present then new files are inserted in the same table.</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Good_Raw</a:t>
            </a:r>
            <a:r>
              <a:rPr lang="en-US" dirty="0">
                <a:solidFill>
                  <a:schemeClr val="lt1"/>
                </a:solidFill>
                <a:latin typeface="Times New Roman"/>
                <a:ea typeface="Times New Roman"/>
                <a:cs typeface="Times New Roman"/>
                <a:sym typeface="Times New Roman"/>
              </a:rPr>
              <a:t>" folder are inserted in the above-created table. If any file has invalid data type in any of the columns, the file is not loaded in the table </a:t>
            </a:r>
            <a:endParaRPr lang="en-US" dirty="0"/>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endParaRPr lang="en-US" dirty="0"/>
          </a:p>
        </p:txBody>
      </p:sp>
    </p:spTree>
    <p:extLst>
      <p:ext uri="{BB962C8B-B14F-4D97-AF65-F5344CB8AC3E}">
        <p14:creationId xmlns:p14="http://schemas.microsoft.com/office/powerpoint/2010/main" val="209518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BBBAB-A4A9-43B6-9369-62EE2985A6CC}"/>
              </a:ext>
            </a:extLst>
          </p:cNvPr>
          <p:cNvSpPr>
            <a:spLocks noGrp="1"/>
          </p:cNvSpPr>
          <p:nvPr>
            <p:ph idx="1"/>
          </p:nvPr>
        </p:nvSpPr>
        <p:spPr>
          <a:xfrm>
            <a:off x="1302095" y="1331259"/>
            <a:ext cx="8946541" cy="4195481"/>
          </a:xfrm>
        </p:spPr>
        <p:txBody>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lang="en-US" dirty="0"/>
          </a:p>
          <a:p>
            <a:pPr marL="742950" lvl="1" indent="-285750" algn="l" rtl="0">
              <a:spcBef>
                <a:spcPts val="960"/>
              </a:spcBef>
              <a:spcAft>
                <a:spcPts val="0"/>
              </a:spcAft>
              <a:buSzPts val="1440"/>
              <a:buFont typeface="Noto Sans Symbols"/>
              <a:buChar char="⮚"/>
            </a:pPr>
            <a:r>
              <a:rPr lang="en-US" sz="2000" dirty="0">
                <a:solidFill>
                  <a:schemeClr val="lt1"/>
                </a:solidFill>
                <a:latin typeface="Times New Roman"/>
                <a:ea typeface="Times New Roman"/>
                <a:cs typeface="Times New Roman"/>
                <a:sym typeface="Times New Roman"/>
              </a:rPr>
              <a:t>Data Export from Db </a:t>
            </a:r>
            <a:r>
              <a:rPr lang="en-US" dirty="0">
                <a:solidFill>
                  <a:schemeClr val="lt1"/>
                </a:solidFill>
                <a:latin typeface="Times New Roman"/>
                <a:ea typeface="Times New Roman"/>
                <a:cs typeface="Times New Roman"/>
                <a:sym typeface="Times New Roman"/>
              </a:rPr>
              <a:t>:</a:t>
            </a:r>
            <a:endParaRPr lang="en-US"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model training</a:t>
            </a:r>
            <a:endParaRPr lang="en-US" dirty="0"/>
          </a:p>
          <a:p>
            <a:pPr marL="742950" lvl="1" indent="-285750" algn="l" rtl="0">
              <a:spcBef>
                <a:spcPts val="960"/>
              </a:spcBef>
              <a:spcAft>
                <a:spcPts val="0"/>
              </a:spcAft>
              <a:buSzPts val="1440"/>
              <a:buFont typeface="Noto Sans Symbols"/>
              <a:buChar char="⮚"/>
            </a:pPr>
            <a:r>
              <a:rPr lang="en-US" sz="2000" dirty="0">
                <a:solidFill>
                  <a:schemeClr val="lt1"/>
                </a:solidFill>
                <a:latin typeface="Times New Roman"/>
                <a:ea typeface="Times New Roman"/>
                <a:cs typeface="Times New Roman"/>
                <a:sym typeface="Times New Roman"/>
              </a:rPr>
              <a:t>Data Preprocessing :</a:t>
            </a:r>
            <a:endParaRPr lang="en-US" sz="2000"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 among data etc.</a:t>
            </a: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log transformation to the numerical features.</a:t>
            </a:r>
            <a:endParaRPr lang="en-US"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endParaRPr lang="en-US" dirty="0"/>
          </a:p>
          <a:p>
            <a:pPr marL="0" indent="0">
              <a:buNone/>
            </a:pPr>
            <a:endParaRPr lang="en-US" dirty="0"/>
          </a:p>
        </p:txBody>
      </p:sp>
    </p:spTree>
    <p:extLst>
      <p:ext uri="{BB962C8B-B14F-4D97-AF65-F5344CB8AC3E}">
        <p14:creationId xmlns:p14="http://schemas.microsoft.com/office/powerpoint/2010/main" val="241849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BBBAB-A4A9-43B6-9369-62EE2985A6CC}"/>
              </a:ext>
            </a:extLst>
          </p:cNvPr>
          <p:cNvSpPr>
            <a:spLocks noGrp="1"/>
          </p:cNvSpPr>
          <p:nvPr>
            <p:ph idx="1"/>
          </p:nvPr>
        </p:nvSpPr>
        <p:spPr>
          <a:xfrm>
            <a:off x="1196078" y="1079759"/>
            <a:ext cx="9379157" cy="4884011"/>
          </a:xfrm>
        </p:spPr>
        <p:txBody>
          <a:bodyPr>
            <a:noAutofit/>
          </a:bodyPr>
          <a:lstStyle/>
          <a:p>
            <a:pPr marL="742950" lvl="1" indent="-285750" algn="l" rtl="0">
              <a:spcBef>
                <a:spcPts val="0"/>
              </a:spcBef>
              <a:spcAft>
                <a:spcPts val="0"/>
              </a:spcAft>
              <a:buSzPts val="1440"/>
              <a:buFont typeface="Noto Sans Symbols"/>
              <a:buChar char="⮚"/>
            </a:pPr>
            <a:r>
              <a:rPr lang="en-US" sz="2000" dirty="0">
                <a:solidFill>
                  <a:schemeClr val="lt1"/>
                </a:solidFill>
                <a:latin typeface="Times New Roman"/>
                <a:ea typeface="Times New Roman"/>
                <a:cs typeface="Times New Roman"/>
                <a:sym typeface="Times New Roman"/>
              </a:rPr>
              <a:t>Clustering : </a:t>
            </a:r>
          </a:p>
          <a:p>
            <a:pPr marL="1200150" lvl="2" indent="-285750" algn="l" rtl="0">
              <a:spcBef>
                <a:spcPts val="960"/>
              </a:spcBef>
              <a:spcAft>
                <a:spcPts val="0"/>
              </a:spcAft>
              <a:buSzPts val="1440"/>
              <a:buFont typeface="Noto Sans Symbols"/>
              <a:buChar char="▪"/>
            </a:pP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algorithm is used to create clusters in the preprocessed data. The optimum number of clusters is selected by plotting the elbow plot, and for the dynamic selection of the number of clusters, we are using </a:t>
            </a:r>
            <a:r>
              <a:rPr lang="en-US" sz="1800" dirty="0" err="1">
                <a:solidFill>
                  <a:schemeClr val="lt1"/>
                </a:solidFill>
                <a:latin typeface="Times New Roman"/>
                <a:ea typeface="Times New Roman"/>
                <a:cs typeface="Times New Roman"/>
                <a:sym typeface="Times New Roman"/>
              </a:rPr>
              <a:t>KneeLocator</a:t>
            </a:r>
            <a:r>
              <a:rPr lang="en-US" sz="1800" dirty="0">
                <a:solidFill>
                  <a:schemeClr val="lt1"/>
                </a:solidFill>
                <a:latin typeface="Times New Roman"/>
                <a:ea typeface="Times New Roman"/>
                <a:cs typeface="Times New Roman"/>
                <a:sym typeface="Times New Roman"/>
              </a:rPr>
              <a:t> function. The idea behind clustering is to implement different algorithms on the structured data</a:t>
            </a:r>
            <a:endParaRPr lang="en-US" sz="1800"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t>
            </a: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model is trained over preprocessed data, and the model is saved for further use in prediction</a:t>
            </a:r>
            <a:endParaRPr lang="en-US" sz="1800" dirty="0"/>
          </a:p>
          <a:p>
            <a:pPr marL="742950" lvl="1" indent="-285750" algn="l" rtl="0">
              <a:spcBef>
                <a:spcPts val="960"/>
              </a:spcBef>
              <a:spcAft>
                <a:spcPts val="0"/>
              </a:spcAft>
              <a:buSzPts val="1440"/>
              <a:buFont typeface="Noto Sans Symbols"/>
              <a:buChar char="⮚"/>
            </a:pPr>
            <a:r>
              <a:rPr lang="en-US" sz="2000" dirty="0">
                <a:solidFill>
                  <a:schemeClr val="lt1"/>
                </a:solidFill>
                <a:latin typeface="Times New Roman"/>
                <a:ea typeface="Times New Roman"/>
                <a:cs typeface="Times New Roman"/>
                <a:sym typeface="Times New Roman"/>
              </a:rPr>
              <a:t>Model Selection :</a:t>
            </a:r>
          </a:p>
          <a:p>
            <a:pPr lvl="2">
              <a:spcBef>
                <a:spcPts val="960"/>
              </a:spcBef>
              <a:spcAft>
                <a:spcPts val="0"/>
              </a:spcAft>
              <a:buSzPts val="1440"/>
              <a:buFont typeface="Arial" panose="020B0604020202020204" pitchFamily="34" charset="0"/>
              <a:buChar char="•"/>
            </a:pPr>
            <a:r>
              <a:rPr lang="en-US" sz="1800" dirty="0">
                <a:solidFill>
                  <a:schemeClr val="lt1"/>
                </a:solidFill>
                <a:latin typeface="Times New Roman"/>
                <a:ea typeface="Times New Roman"/>
                <a:cs typeface="Times New Roman"/>
                <a:sym typeface="Times New Roman"/>
              </a:rPr>
              <a:t>After clusters are created, we find the best model for each cluster. We are using two algorithms, "Random forest Regressor" and “Linear Regression”. For each cluster, both the algorithms are passed with the best parameters derived from </a:t>
            </a:r>
            <a:r>
              <a:rPr lang="en-US" sz="1800" dirty="0" err="1">
                <a:solidFill>
                  <a:schemeClr val="lt1"/>
                </a:solidFill>
                <a:latin typeface="Times New Roman"/>
                <a:ea typeface="Times New Roman"/>
                <a:cs typeface="Times New Roman"/>
                <a:sym typeface="Times New Roman"/>
              </a:rPr>
              <a:t>GridSearch</a:t>
            </a:r>
            <a:r>
              <a:rPr lang="en-US" sz="1800" dirty="0">
                <a:solidFill>
                  <a:schemeClr val="lt1"/>
                </a:solidFill>
                <a:latin typeface="Times New Roman"/>
                <a:ea typeface="Times New Roman"/>
                <a:cs typeface="Times New Roman"/>
                <a:sym typeface="Times New Roman"/>
              </a:rPr>
              <a:t>. We calculate the </a:t>
            </a:r>
            <a:r>
              <a:rPr lang="en-US" sz="1800" dirty="0" err="1">
                <a:solidFill>
                  <a:schemeClr val="lt1"/>
                </a:solidFill>
                <a:latin typeface="Times New Roman"/>
                <a:ea typeface="Times New Roman"/>
                <a:cs typeface="Times New Roman"/>
                <a:sym typeface="Times New Roman"/>
              </a:rPr>
              <a:t>Rsquared</a:t>
            </a:r>
            <a:r>
              <a:rPr lang="en-US" sz="1800" dirty="0">
                <a:solidFill>
                  <a:schemeClr val="lt1"/>
                </a:solidFill>
                <a:latin typeface="Times New Roman"/>
                <a:ea typeface="Times New Roman"/>
                <a:cs typeface="Times New Roman"/>
                <a:sym typeface="Times New Roman"/>
              </a:rPr>
              <a:t> scores for both models and select the model with the best score. Similarly, the model is selected for each cluster. All the models for every cluster are saved for use in prediction. </a:t>
            </a:r>
          </a:p>
          <a:p>
            <a:endParaRPr lang="en-US" sz="1800" dirty="0"/>
          </a:p>
        </p:txBody>
      </p:sp>
    </p:spTree>
    <p:extLst>
      <p:ext uri="{BB962C8B-B14F-4D97-AF65-F5344CB8AC3E}">
        <p14:creationId xmlns:p14="http://schemas.microsoft.com/office/powerpoint/2010/main" val="127724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BBBAB-A4A9-43B6-9369-62EE2985A6CC}"/>
              </a:ext>
            </a:extLst>
          </p:cNvPr>
          <p:cNvSpPr>
            <a:spLocks noGrp="1"/>
          </p:cNvSpPr>
          <p:nvPr>
            <p:ph idx="1"/>
          </p:nvPr>
        </p:nvSpPr>
        <p:spPr>
          <a:xfrm>
            <a:off x="1275592" y="1079468"/>
            <a:ext cx="8981592" cy="4274411"/>
          </a:xfrm>
        </p:spPr>
        <p:txBody>
          <a:bodyPr>
            <a:normAutofit lnSpcReduction="10000"/>
          </a:bodyPr>
          <a:lstStyle/>
          <a:p>
            <a:pPr marL="285750" lvl="0" indent="-184150" algn="l" rtl="0">
              <a:spcBef>
                <a:spcPts val="0"/>
              </a:spcBef>
              <a:spcAft>
                <a:spcPts val="0"/>
              </a:spcAft>
              <a:buSzPts val="1600"/>
              <a:buNone/>
            </a:pPr>
            <a:endParaRPr lang="en-US"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lang="en-US"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prediction</a:t>
            </a:r>
            <a:endParaRPr lang="en-US"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p>
          <a:p>
            <a:pPr marL="742950" lvl="2" indent="-285750" algn="l" rtl="0">
              <a:spcBef>
                <a:spcPts val="960"/>
              </a:spcBef>
              <a:spcAft>
                <a:spcPts val="0"/>
              </a:spcAft>
              <a:buSzPts val="1440"/>
              <a:buFont typeface="Noto Sans Symbols"/>
              <a:buChar char="⮚"/>
            </a:pP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model created during training is loaded and clusters for the preprocessed data is predicted</a:t>
            </a:r>
            <a:endParaRPr lang="en-US"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lang="en-US"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lang="en-US" dirty="0"/>
          </a:p>
          <a:p>
            <a:pPr marL="285750" lvl="0" indent="-184150" algn="l" rtl="0">
              <a:spcBef>
                <a:spcPts val="1000"/>
              </a:spcBef>
              <a:spcAft>
                <a:spcPts val="0"/>
              </a:spcAft>
              <a:buSzPts val="1600"/>
              <a:buNone/>
            </a:pPr>
            <a:endParaRPr lang="en-US" dirty="0">
              <a:solidFill>
                <a:schemeClr val="lt1"/>
              </a:solidFill>
            </a:endParaRPr>
          </a:p>
          <a:p>
            <a:endParaRPr lang="en-US" dirty="0"/>
          </a:p>
        </p:txBody>
      </p:sp>
    </p:spTree>
    <p:extLst>
      <p:ext uri="{BB962C8B-B14F-4D97-AF65-F5344CB8AC3E}">
        <p14:creationId xmlns:p14="http://schemas.microsoft.com/office/powerpoint/2010/main" val="3582860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525</TotalTime>
  <Words>1194</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Noto Sans Symbols</vt:lpstr>
      <vt:lpstr>Times New Roman</vt:lpstr>
      <vt:lpstr>Wingdings 3</vt:lpstr>
      <vt:lpstr>Ion</vt:lpstr>
      <vt:lpstr>  Concrete Compressive Strength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Concrete Compressive Strength Prediction </dc:title>
  <dc:creator>Shailendra Sahu</dc:creator>
  <cp:lastModifiedBy>Shailendra Sahu</cp:lastModifiedBy>
  <cp:revision>11</cp:revision>
  <dcterms:created xsi:type="dcterms:W3CDTF">2023-07-01T08:20:52Z</dcterms:created>
  <dcterms:modified xsi:type="dcterms:W3CDTF">2023-07-07T05:53:04Z</dcterms:modified>
</cp:coreProperties>
</file>