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Source Code Pro"/>
      <p:regular r:id="rId28"/>
      <p:bold r:id="rId29"/>
    </p:embeddedFont>
    <p:embeddedFont>
      <p:font typeface="Open Sans SemiBold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ourceCodePr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SemiBold-bold.fntdata"/><Relationship Id="rId30" Type="http://schemas.openxmlformats.org/officeDocument/2006/relationships/font" Target="fonts/OpenSans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SemiBold-italic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d8cc63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d8cc63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d8cc635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d8cc63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d8cc635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d8cc635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d8cc635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d8cc635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dd8cc635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dd8cc635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d8cc635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d8cc635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d8cc635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d8cc635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d8cc635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dd8cc635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d8cc635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dd8cc635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dd8cc635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dd8cc635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d2cc95810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d2cc95810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Periodic maintenance service is like regular service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repairs is required when any component is not working properly or worn 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repair includes dent,paint scratches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Wheel care is wheel alignment and damaged wheel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care both interior and exterior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Spare parts like air,fuel and oil filter,lubricants &amp; coolants,suspension and steering products,Wiper blade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dd8cc635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dd8cc635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dd8cc635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dd8cc635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dd8cc635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dd8cc635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d2cc95810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d2cc95810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the customer were of retail partner type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dd7f53b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dd7f53b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d89f55f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d89f55f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d8cc635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d8cc635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d8cc5e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d8cc5e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d8cc5e2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d8cc5e2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dd8cc5e2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dd8cc5e2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Mahindra First Choice Services-Customer Segmentation For Marketing Campaign</a:t>
            </a:r>
            <a:endParaRPr sz="48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Done 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Shailendra Jain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Gomathi.T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Juhi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Top 10 Cities With Maximum Number of Customers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1.CHENNAI gets the max no of customers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2.PUNE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3.HYDERABAD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88" y="1480475"/>
            <a:ext cx="38576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00200" y="369600"/>
            <a:ext cx="87084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324375"/>
            <a:ext cx="85206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Open Sans"/>
                <a:ea typeface="Open Sans"/>
                <a:cs typeface="Open Sans"/>
                <a:sym typeface="Open Sans"/>
              </a:rPr>
              <a:t>State Wise Distribution Of Car Make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Open Sans"/>
                <a:ea typeface="Open Sans"/>
                <a:cs typeface="Open Sans"/>
                <a:sym typeface="Open Sans"/>
              </a:rPr>
              <a:t>Tamil Nadu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00" y="2109750"/>
            <a:ext cx="8520598" cy="29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latin typeface="Open Sans"/>
                <a:ea typeface="Open Sans"/>
                <a:cs typeface="Open Sans"/>
                <a:sym typeface="Open Sans"/>
              </a:rPr>
              <a:t>Maharashtra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25" y="1971175"/>
            <a:ext cx="8520598" cy="30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latin typeface="Open Sans"/>
                <a:ea typeface="Open Sans"/>
                <a:cs typeface="Open Sans"/>
                <a:sym typeface="Open Sans"/>
              </a:rPr>
              <a:t>Karnataka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00" y="1815212"/>
            <a:ext cx="8520598" cy="29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324375"/>
            <a:ext cx="8520600" cy="3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Open Sans"/>
                <a:ea typeface="Open Sans"/>
                <a:cs typeface="Open Sans"/>
                <a:sym typeface="Open Sans"/>
              </a:rPr>
              <a:t>Top Service Order type in various states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Paid service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Running Repairs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Accidental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6055325" cy="21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4750" y="2017375"/>
            <a:ext cx="2133600" cy="10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Running Repairs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Paid Service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➔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Accidental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00" y="2571750"/>
            <a:ext cx="6313875" cy="23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063" y="1545200"/>
            <a:ext cx="27908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355175"/>
            <a:ext cx="33996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distribution of the Net Value spent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by the customers is positively skewed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with its peak at 0 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600" y="1172225"/>
            <a:ext cx="5238750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>
            <p:ph idx="2" type="body"/>
          </p:nvPr>
        </p:nvSpPr>
        <p:spPr>
          <a:xfrm>
            <a:off x="3942325" y="1016375"/>
            <a:ext cx="4890000" cy="4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By taking the difference between the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job date time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invoice date time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we created a new feature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service time category.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Service time category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was categorised into super_fast,fast,mid,slow,super_slow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Super_fast: Less than 13 hr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Fast: 13-36 hr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Mid: 36-61 hr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Super_slow: 61-84 hr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Slow: More than 84 hr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the data for Clustering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188500" y="149965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Columns with unique values were dropped.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Jtd was grouped based on customer no.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First, Invoice and Customer was merged on customer no,then with Jtd.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 the purpose of clustering we have considered only the following columns: Cust Type,Order Type,Vehicle Model,City,ServiceTime_category	Labour Total,Parts Total,Total Amt Wtd Tax.,Partner Type,Title,Fuel Type	Order Quantity,Net value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Each row in the clustered data represents a single customer.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K-Means clustering was used to cluster/segment  the customers into groups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number of clusters for customer segmentation  were decided using Elbow Method.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At k=5 there is a significant drop in the WCSS (within cluster sum of squared error).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700" y="1579875"/>
            <a:ext cx="3803725" cy="29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MFCS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 SemiBold"/>
              <a:buChar char="●"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MFCS is a group company of Mahindra.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 SemiBold"/>
              <a:buChar char="●"/>
            </a:pPr>
            <a:r>
              <a:rPr lang="en">
                <a:solidFill>
                  <a:srgbClr val="2B2A27"/>
                </a:solidFill>
                <a:highlight>
                  <a:srgbClr val="FFFFFF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India’s leading chain of multi-brand car workshops with 335+ workshops present in 267+ towns and 24 states.</a:t>
            </a:r>
            <a:endParaRPr>
              <a:solidFill>
                <a:srgbClr val="2B2A27"/>
              </a:solidFill>
              <a:highlight>
                <a:srgbClr val="FFFFFF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2A27"/>
              </a:buClr>
              <a:buSzPts val="1800"/>
              <a:buFont typeface="Open Sans SemiBold"/>
              <a:buChar char="●"/>
            </a:pPr>
            <a:r>
              <a:rPr lang="en">
                <a:solidFill>
                  <a:srgbClr val="2B2A27"/>
                </a:solidFill>
                <a:highlight>
                  <a:srgbClr val="FFFFFF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List of Services provided by MFCS: </a:t>
            </a:r>
            <a:endParaRPr>
              <a:solidFill>
                <a:srgbClr val="2B2A27"/>
              </a:solidFill>
              <a:highlight>
                <a:srgbClr val="FFFFFF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A27"/>
                </a:solidFill>
                <a:highlight>
                  <a:srgbClr val="FFFFFF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1.Periodic maintenance services 2.Running repairs 3.Body repair 4.Warranty beyond warranty 5.Car care 6.Wheel care</a:t>
            </a:r>
            <a:endParaRPr>
              <a:solidFill>
                <a:srgbClr val="2B2A27"/>
              </a:solidFill>
              <a:highlight>
                <a:srgbClr val="FFFFFF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2B2A27"/>
              </a:buClr>
              <a:buSzPts val="1800"/>
              <a:buFont typeface="Open Sans SemiBold"/>
              <a:buChar char="●"/>
            </a:pPr>
            <a:r>
              <a:rPr lang="en">
                <a:solidFill>
                  <a:srgbClr val="2B2A27"/>
                </a:solidFill>
                <a:highlight>
                  <a:srgbClr val="FFFFFF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Private label spare parts for all brand cars under the name MFC.</a:t>
            </a:r>
            <a:endParaRPr>
              <a:solidFill>
                <a:srgbClr val="2B2A27"/>
              </a:solidFill>
              <a:highlight>
                <a:srgbClr val="FFFFFF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2A27"/>
              </a:solidFill>
              <a:highlight>
                <a:srgbClr val="FFFFFF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B2A27"/>
              </a:solidFill>
              <a:highlight>
                <a:srgbClr val="FFFFFF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After clustering we found 5 clusters with the number of customers grouped into the 5 clusters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350" y="2349650"/>
            <a:ext cx="5424200" cy="1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Identification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Each cluster can be identified with the unique properties given in the columns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78251"/>
            <a:ext cx="8520599" cy="208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Customer feedback to improve services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Efficient management of the resource available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Cross Selling of Cars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Identifying the reason why in some states Paid service is more popular than other service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Spare Parts used most often.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 Hand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 SemiBold"/>
              <a:buChar char="●"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5 different csv namely customer,invoice,jtd,plant and vehicle.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 SemiBold"/>
              <a:buChar char="●"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Customer csv: 5,55,338 rows and 10 columns.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 SemiBold"/>
              <a:buChar char="●"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Invoice csv: 9,84,741 rows and  59 columns.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 SemiBold"/>
              <a:buChar char="●"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Jtd csv: 5619484 rows and 10 columns.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 SemiBold"/>
              <a:buChar char="●"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Plant csv: 483 rows and 14 columns.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 SemiBold"/>
              <a:buChar char="●"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Vehicle csv: 588761 rows and 5 columns.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Checking for missing values.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Dropping columns having missing values greater 70%.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Filling missing values with mode.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Stripping leading zero in customer no column.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Converting columns to string type for merging.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Male Customers come more frequently than female customers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For every 21 male customers coming for the service only 1 female customer comes in fo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79300"/>
            <a:ext cx="3584425" cy="23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468825"/>
            <a:ext cx="32472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Customer Origination Channel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Z005 i.e Reference from customers tops the list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Z006 i.e Reference from employees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Z001 i.e Outdoor camping</a:t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000" y="1106000"/>
            <a:ext cx="5088300" cy="32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Countplot Of Diff Make Of Cars Coming In For Service  Across India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Maruti Suzuki comes more often followed by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Mahindra and Hyundai.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What can the reason?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725" y="0"/>
            <a:ext cx="47628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385975"/>
            <a:ext cx="2414100" cy="31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Most Famous Orders Types Across India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Running Repairs is the most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Common type of service rendered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At MFCS followed by Paid Service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And Accidental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3495725" y="1262775"/>
            <a:ext cx="5336700" cy="33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125" y="646775"/>
            <a:ext cx="5990299" cy="433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3705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Open Sans"/>
                <a:ea typeface="Open Sans"/>
                <a:cs typeface="Open Sans"/>
                <a:sym typeface="Open Sans"/>
              </a:rPr>
              <a:t>Count Of MFCS Plants Across India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Rajasthan has maximum number of plants followed by Maharashtra and Tamil Nadu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0" y="2202150"/>
            <a:ext cx="8948401" cy="281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