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3"/>
  </p:notesMasterIdLst>
  <p:sldIdLst>
    <p:sldId id="256" r:id="rId2"/>
    <p:sldId id="261" r:id="rId3"/>
    <p:sldId id="262" r:id="rId4"/>
    <p:sldId id="265" r:id="rId5"/>
    <p:sldId id="266" r:id="rId6"/>
    <p:sldId id="267" r:id="rId7"/>
    <p:sldId id="268" r:id="rId8"/>
    <p:sldId id="271" r:id="rId9"/>
    <p:sldId id="269" r:id="rId10"/>
    <p:sldId id="270" r:id="rId11"/>
    <p:sldId id="273" r:id="rId12"/>
    <p:sldId id="274" r:id="rId13"/>
    <p:sldId id="275" r:id="rId14"/>
    <p:sldId id="281" r:id="rId15"/>
    <p:sldId id="276" r:id="rId16"/>
    <p:sldId id="282" r:id="rId17"/>
    <p:sldId id="283" r:id="rId18"/>
    <p:sldId id="278" r:id="rId19"/>
    <p:sldId id="277" r:id="rId20"/>
    <p:sldId id="280"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8CD1FAF-5634-4811-8989-6070C11DAC35}">
          <p14:sldIdLst>
            <p14:sldId id="256"/>
            <p14:sldId id="261"/>
            <p14:sldId id="262"/>
            <p14:sldId id="265"/>
            <p14:sldId id="266"/>
            <p14:sldId id="267"/>
            <p14:sldId id="268"/>
            <p14:sldId id="271"/>
            <p14:sldId id="269"/>
            <p14:sldId id="270"/>
            <p14:sldId id="273"/>
            <p14:sldId id="274"/>
            <p14:sldId id="275"/>
            <p14:sldId id="281"/>
            <p14:sldId id="276"/>
            <p14:sldId id="282"/>
            <p14:sldId id="283"/>
            <p14:sldId id="278"/>
            <p14:sldId id="277"/>
            <p14:sldId id="28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660"/>
  </p:normalViewPr>
  <p:slideViewPr>
    <p:cSldViewPr snapToGrid="0">
      <p:cViewPr varScale="1">
        <p:scale>
          <a:sx n="70" d="100"/>
          <a:sy n="70" d="100"/>
        </p:scale>
        <p:origin x="1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8759C-FA9B-4450-B753-78510E28A487}" type="datetimeFigureOut">
              <a:rPr lang="en-IN" smtClean="0"/>
              <a:t>22-10-2025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62A9E-0DEA-4310-AC02-A2D55CE0B792}" type="slidenum">
              <a:rPr lang="en-IN" smtClean="0"/>
              <a:t>‹#›</a:t>
            </a:fld>
            <a:endParaRPr lang="en-IN"/>
          </a:p>
        </p:txBody>
      </p:sp>
    </p:spTree>
    <p:extLst>
      <p:ext uri="{BB962C8B-B14F-4D97-AF65-F5344CB8AC3E}">
        <p14:creationId xmlns:p14="http://schemas.microsoft.com/office/powerpoint/2010/main" val="120065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D62EA6-ECB2-473D-944D-BC74990F0A29}"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40943304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62EA6-ECB2-473D-944D-BC74990F0A29}"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579229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62EA6-ECB2-473D-944D-BC74990F0A29}"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B303ED-5CA3-40E7-B693-6F921CF09B8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6928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D62EA6-ECB2-473D-944D-BC74990F0A29}"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2015531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D62EA6-ECB2-473D-944D-BC74990F0A29}"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B303ED-5CA3-40E7-B693-6F921CF09B8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6213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D62EA6-ECB2-473D-944D-BC74990F0A29}"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792726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62EA6-ECB2-473D-944D-BC74990F0A29}"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627531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62EA6-ECB2-473D-944D-BC74990F0A29}"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2728589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62EA6-ECB2-473D-944D-BC74990F0A29}"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21550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62EA6-ECB2-473D-944D-BC74990F0A29}"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3553665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D62EA6-ECB2-473D-944D-BC74990F0A29}"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839980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62EA6-ECB2-473D-944D-BC74990F0A29}" type="datetimeFigureOut">
              <a:rPr lang="en-IN" smtClean="0"/>
              <a:t>22-10-2025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2835909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D62EA6-ECB2-473D-944D-BC74990F0A29}" type="datetimeFigureOut">
              <a:rPr lang="en-IN" smtClean="0"/>
              <a:t>22-10-2025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2124395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62EA6-ECB2-473D-944D-BC74990F0A29}" type="datetimeFigureOut">
              <a:rPr lang="en-IN" smtClean="0"/>
              <a:t>22-10-2025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3160534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62EA6-ECB2-473D-944D-BC74990F0A29}"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434745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62EA6-ECB2-473D-944D-BC74990F0A29}"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B303ED-5CA3-40E7-B693-6F921CF09B87}" type="slidenum">
              <a:rPr lang="en-IN" smtClean="0"/>
              <a:t>‹#›</a:t>
            </a:fld>
            <a:endParaRPr lang="en-IN"/>
          </a:p>
        </p:txBody>
      </p:sp>
    </p:spTree>
    <p:extLst>
      <p:ext uri="{BB962C8B-B14F-4D97-AF65-F5344CB8AC3E}">
        <p14:creationId xmlns:p14="http://schemas.microsoft.com/office/powerpoint/2010/main" val="1781186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D62EA6-ECB2-473D-944D-BC74990F0A29}" type="datetimeFigureOut">
              <a:rPr lang="en-IN" smtClean="0"/>
              <a:t>22-10-2025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B303ED-5CA3-40E7-B693-6F921CF09B87}" type="slidenum">
              <a:rPr lang="en-IN" smtClean="0"/>
              <a:t>‹#›</a:t>
            </a:fld>
            <a:endParaRPr lang="en-IN"/>
          </a:p>
        </p:txBody>
      </p:sp>
    </p:spTree>
    <p:extLst>
      <p:ext uri="{BB962C8B-B14F-4D97-AF65-F5344CB8AC3E}">
        <p14:creationId xmlns:p14="http://schemas.microsoft.com/office/powerpoint/2010/main" val="187741050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problem-analysis-solution-hand-67054/"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CFA3-7D6B-0E5E-1336-1CF643B19592}"/>
              </a:ext>
            </a:extLst>
          </p:cNvPr>
          <p:cNvSpPr>
            <a:spLocks noGrp="1"/>
          </p:cNvSpPr>
          <p:nvPr>
            <p:ph type="ctrTitle"/>
          </p:nvPr>
        </p:nvSpPr>
        <p:spPr>
          <a:xfrm>
            <a:off x="641195" y="770019"/>
            <a:ext cx="4649737" cy="2189749"/>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BIKE SHARING </a:t>
            </a:r>
            <a:br>
              <a:rPr lang="en-US" sz="4000" b="1" dirty="0">
                <a:latin typeface="Calibri" panose="020F0502020204030204" pitchFamily="34" charset="0"/>
                <a:ea typeface="Calibri" panose="020F0502020204030204" pitchFamily="34" charset="0"/>
                <a:cs typeface="Calibri" panose="020F0502020204030204" pitchFamily="34" charset="0"/>
              </a:rPr>
            </a:br>
            <a:r>
              <a:rPr lang="en-US" sz="4000" b="1" dirty="0">
                <a:latin typeface="Calibri" panose="020F0502020204030204" pitchFamily="34" charset="0"/>
                <a:ea typeface="Calibri" panose="020F0502020204030204" pitchFamily="34" charset="0"/>
                <a:cs typeface="Calibri" panose="020F0502020204030204" pitchFamily="34" charset="0"/>
              </a:rPr>
              <a:t>DEMAND ANALYSIS</a:t>
            </a:r>
            <a:br>
              <a:rPr lang="en-US" sz="4000" b="1" dirty="0">
                <a:latin typeface="Calibri" panose="020F0502020204030204" pitchFamily="34" charset="0"/>
                <a:ea typeface="Calibri" panose="020F0502020204030204" pitchFamily="34" charset="0"/>
                <a:cs typeface="Calibri" panose="020F0502020204030204" pitchFamily="34" charset="0"/>
              </a:rPr>
            </a:br>
            <a:r>
              <a:rPr lang="en-US" sz="4000" b="1" dirty="0">
                <a:latin typeface="Calibri" panose="020F0502020204030204" pitchFamily="34" charset="0"/>
                <a:ea typeface="Calibri" panose="020F0502020204030204" pitchFamily="34" charset="0"/>
                <a:cs typeface="Calibri" panose="020F0502020204030204" pitchFamily="34" charset="0"/>
              </a:rPr>
              <a:t>USING EXCEL</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412249D-9C45-4A68-33BC-F4D3C26BDF9A}"/>
              </a:ext>
            </a:extLst>
          </p:cNvPr>
          <p:cNvSpPr>
            <a:spLocks noGrp="1"/>
          </p:cNvSpPr>
          <p:nvPr>
            <p:ph type="subTitle" idx="1"/>
          </p:nvPr>
        </p:nvSpPr>
        <p:spPr>
          <a:xfrm>
            <a:off x="641194" y="3317073"/>
            <a:ext cx="4649737" cy="713506"/>
          </a:xfrm>
        </p:spPr>
        <p:txBody>
          <a:bodyPr>
            <a:norm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By Shailendra </a:t>
            </a:r>
            <a:r>
              <a:rPr lang="en-US" sz="2800" b="1" dirty="0" err="1">
                <a:latin typeface="Calibri" panose="020F0502020204030204" pitchFamily="34" charset="0"/>
                <a:ea typeface="Calibri" panose="020F0502020204030204" pitchFamily="34" charset="0"/>
                <a:cs typeface="Calibri" panose="020F0502020204030204" pitchFamily="34" charset="0"/>
              </a:rPr>
              <a:t>Nogia</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7C5CC0F5-93CB-CD5A-152D-052AA5188D7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20640" y="200605"/>
            <a:ext cx="6730466" cy="5610647"/>
          </a:xfrm>
          <a:prstGeom prst="rect">
            <a:avLst/>
          </a:prstGeom>
        </p:spPr>
      </p:pic>
      <p:sp>
        <p:nvSpPr>
          <p:cNvPr id="12" name="TextBox 11">
            <a:extLst>
              <a:ext uri="{FF2B5EF4-FFF2-40B4-BE49-F238E27FC236}">
                <a16:creationId xmlns:a16="http://schemas.microsoft.com/office/drawing/2014/main" id="{93A8624F-FD05-B7ED-8915-CFCDDF230940}"/>
              </a:ext>
            </a:extLst>
          </p:cNvPr>
          <p:cNvSpPr txBox="1"/>
          <p:nvPr/>
        </p:nvSpPr>
        <p:spPr>
          <a:xfrm>
            <a:off x="9306424" y="5462337"/>
            <a:ext cx="4626143" cy="246221"/>
          </a:xfrm>
          <a:prstGeom prst="rect">
            <a:avLst/>
          </a:prstGeom>
          <a:noFill/>
        </p:spPr>
        <p:txBody>
          <a:bodyPr wrap="square" rtlCol="0">
            <a:spAutoFit/>
          </a:bodyPr>
          <a:lstStyle/>
          <a:p>
            <a:r>
              <a:rPr lang="en-US" sz="1000" dirty="0"/>
              <a:t>Photo using </a:t>
            </a:r>
            <a:r>
              <a:rPr lang="en-US" sz="1000" dirty="0" err="1"/>
              <a:t>Unplash</a:t>
            </a:r>
            <a:r>
              <a:rPr lang="en-US" sz="1000" dirty="0"/>
              <a:t> from Pascal Muller</a:t>
            </a:r>
            <a:endParaRPr lang="en-IN" sz="1000" dirty="0"/>
          </a:p>
        </p:txBody>
      </p:sp>
      <p:sp>
        <p:nvSpPr>
          <p:cNvPr id="5" name="TextBox 4">
            <a:extLst>
              <a:ext uri="{FF2B5EF4-FFF2-40B4-BE49-F238E27FC236}">
                <a16:creationId xmlns:a16="http://schemas.microsoft.com/office/drawing/2014/main" id="{F4BE7008-4E33-FD94-25C0-3E6D0AC42293}"/>
              </a:ext>
            </a:extLst>
          </p:cNvPr>
          <p:cNvSpPr txBox="1"/>
          <p:nvPr/>
        </p:nvSpPr>
        <p:spPr>
          <a:xfrm>
            <a:off x="2830284" y="6087981"/>
            <a:ext cx="6999516" cy="523220"/>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A PROJECT BY NEXTHIKES IT SOLUTIONS</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8430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D3B5-6FA4-2AE5-8C5E-C7D7F52EA48F}"/>
              </a:ext>
            </a:extLst>
          </p:cNvPr>
          <p:cNvSpPr>
            <a:spLocks noGrp="1"/>
          </p:cNvSpPr>
          <p:nvPr>
            <p:ph type="title"/>
          </p:nvPr>
        </p:nvSpPr>
        <p:spPr>
          <a:xfrm>
            <a:off x="1722068" y="624110"/>
            <a:ext cx="8911687" cy="747490"/>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Bike Count by Weather:</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40BB4EB-F4DC-1220-D7DA-5B4B9DD60282}"/>
              </a:ext>
            </a:extLst>
          </p:cNvPr>
          <p:cNvSpPr>
            <a:spLocks noGrp="1"/>
          </p:cNvSpPr>
          <p:nvPr>
            <p:ph idx="1"/>
          </p:nvPr>
        </p:nvSpPr>
        <p:spPr>
          <a:xfrm>
            <a:off x="1521241" y="2046512"/>
            <a:ext cx="4921931" cy="4419601"/>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During the Bright Clear day, demand of rides is Very High.</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the weather is Mist, demand is High because people prefer to ride during overcast, gloomy, murky, hazy day.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Registered users perform way more rides than casual ones.</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0745B9-A927-1B68-BEF3-965BCBB0C5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64086" y="2002971"/>
            <a:ext cx="4801016" cy="3722915"/>
          </a:xfrm>
          <a:prstGeom prst="rect">
            <a:avLst/>
          </a:prstGeom>
        </p:spPr>
      </p:pic>
    </p:spTree>
    <p:extLst>
      <p:ext uri="{BB962C8B-B14F-4D97-AF65-F5344CB8AC3E}">
        <p14:creationId xmlns:p14="http://schemas.microsoft.com/office/powerpoint/2010/main" val="169390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07B3-F598-588E-93CE-A5627149973F}"/>
              </a:ext>
            </a:extLst>
          </p:cNvPr>
          <p:cNvSpPr>
            <a:spLocks noGrp="1"/>
          </p:cNvSpPr>
          <p:nvPr>
            <p:ph type="title"/>
          </p:nvPr>
        </p:nvSpPr>
        <p:spPr>
          <a:xfrm>
            <a:off x="1640156" y="634995"/>
            <a:ext cx="8911687" cy="801919"/>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Bike Count by Days: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61DA06-5156-EABA-5DB5-3740C9F65121}"/>
              </a:ext>
            </a:extLst>
          </p:cNvPr>
          <p:cNvSpPr>
            <a:spLocks noGrp="1"/>
          </p:cNvSpPr>
          <p:nvPr>
            <p:ph idx="1"/>
          </p:nvPr>
        </p:nvSpPr>
        <p:spPr>
          <a:xfrm>
            <a:off x="1545771" y="2000825"/>
            <a:ext cx="4942115" cy="4277101"/>
          </a:xfrm>
        </p:spPr>
        <p:txBody>
          <a:bodyPr>
            <a:normAutofit lnSpcReduction="1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weekend, registered users are decrease compared to weekdays, because people prefer to stay at home, spend time with family or maybe travel by other means of transport.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Number of registered rides are always above and significantly higher than casual rides.</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A372CE-4684-6CD6-C299-05D5C5642559}"/>
              </a:ext>
            </a:extLst>
          </p:cNvPr>
          <p:cNvPicPr>
            <a:picLocks noChangeAspect="1"/>
          </p:cNvPicPr>
          <p:nvPr/>
        </p:nvPicPr>
        <p:blipFill>
          <a:blip r:embed="rId2" cstate="email">
            <a:extLst>
              <a:ext uri="{28A0092B-C50C-407E-A947-70E740481C1C}">
                <a14:useLocalDpi xmlns:a14="http://schemas.microsoft.com/office/drawing/2010/main"/>
              </a:ext>
            </a:extLst>
          </a:blip>
          <a:srcRect t="8672"/>
          <a:stretch>
            <a:fillRect/>
          </a:stretch>
        </p:blipFill>
        <p:spPr>
          <a:xfrm>
            <a:off x="6342747" y="1829292"/>
            <a:ext cx="5638086" cy="3199415"/>
          </a:xfrm>
          <a:prstGeom prst="rect">
            <a:avLst/>
          </a:prstGeom>
        </p:spPr>
      </p:pic>
    </p:spTree>
    <p:extLst>
      <p:ext uri="{BB962C8B-B14F-4D97-AF65-F5344CB8AC3E}">
        <p14:creationId xmlns:p14="http://schemas.microsoft.com/office/powerpoint/2010/main" val="21615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0A72-71E7-08BA-8460-7EB147852523}"/>
              </a:ext>
            </a:extLst>
          </p:cNvPr>
          <p:cNvSpPr>
            <a:spLocks noGrp="1"/>
          </p:cNvSpPr>
          <p:nvPr>
            <p:ph type="title"/>
          </p:nvPr>
        </p:nvSpPr>
        <p:spPr>
          <a:xfrm>
            <a:off x="1640156" y="611132"/>
            <a:ext cx="8911687" cy="867233"/>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Bike Count by Weather and Hours: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2B79044-74D8-557A-CDEB-24697CB7CD06}"/>
              </a:ext>
            </a:extLst>
          </p:cNvPr>
          <p:cNvSpPr>
            <a:spLocks noGrp="1"/>
          </p:cNvSpPr>
          <p:nvPr>
            <p:ph idx="1"/>
          </p:nvPr>
        </p:nvSpPr>
        <p:spPr>
          <a:xfrm>
            <a:off x="1446213" y="2035629"/>
            <a:ext cx="4257902" cy="4211239"/>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During Clear weather, most people ride during peak hours.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During Mist, ride count are average.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While in snow or light snow, it is negligible because they enjoy weather rather than ride.</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D6518D-484B-B9B1-8FD7-BC4EA5A59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88783" y="2035629"/>
            <a:ext cx="6218772" cy="3929742"/>
          </a:xfrm>
          <a:prstGeom prst="rect">
            <a:avLst/>
          </a:prstGeom>
        </p:spPr>
      </p:pic>
    </p:spTree>
    <p:extLst>
      <p:ext uri="{BB962C8B-B14F-4D97-AF65-F5344CB8AC3E}">
        <p14:creationId xmlns:p14="http://schemas.microsoft.com/office/powerpoint/2010/main" val="1190068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7E89-7025-3370-2165-95CD77766394}"/>
              </a:ext>
            </a:extLst>
          </p:cNvPr>
          <p:cNvSpPr>
            <a:spLocks noGrp="1"/>
          </p:cNvSpPr>
          <p:nvPr>
            <p:ph type="title"/>
          </p:nvPr>
        </p:nvSpPr>
        <p:spPr>
          <a:xfrm>
            <a:off x="1718354" y="671004"/>
            <a:ext cx="8911687" cy="747490"/>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Bike count by Temperature &amp; Humidity: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CC3197-58CF-3F90-6376-163A3768EE65}"/>
              </a:ext>
            </a:extLst>
          </p:cNvPr>
          <p:cNvSpPr>
            <a:spLocks noGrp="1"/>
          </p:cNvSpPr>
          <p:nvPr>
            <p:ph idx="1"/>
          </p:nvPr>
        </p:nvSpPr>
        <p:spPr>
          <a:xfrm>
            <a:off x="1464685" y="2184119"/>
            <a:ext cx="5208814" cy="377762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Temperature &amp; humidity are inversely proportional to each others.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temperature increase, it will reduce </a:t>
            </a:r>
            <a:r>
              <a:rPr lang="en-IN" sz="2400" dirty="0">
                <a:latin typeface="Times New Roman" panose="02020603050405020304" pitchFamily="18" charset="0"/>
                <a:cs typeface="Times New Roman" panose="02020603050405020304" pitchFamily="18" charset="0"/>
              </a:rPr>
              <a:t>relative humidity, thus the air will become drier.</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When the temperature decrease, the air will become wetter, therefore relative humidity will increase.</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477BB4-34AF-3AD3-5A0F-C5BD68AEF9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73499" y="2184119"/>
            <a:ext cx="5355215" cy="3483707"/>
          </a:xfrm>
          <a:prstGeom prst="rect">
            <a:avLst/>
          </a:prstGeom>
        </p:spPr>
      </p:pic>
    </p:spTree>
    <p:extLst>
      <p:ext uri="{BB962C8B-B14F-4D97-AF65-F5344CB8AC3E}">
        <p14:creationId xmlns:p14="http://schemas.microsoft.com/office/powerpoint/2010/main" val="958738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AD22-9121-8794-62A0-62064BBE4996}"/>
              </a:ext>
            </a:extLst>
          </p:cNvPr>
          <p:cNvSpPr>
            <a:spLocks noGrp="1"/>
          </p:cNvSpPr>
          <p:nvPr>
            <p:ph type="title"/>
          </p:nvPr>
        </p:nvSpPr>
        <p:spPr>
          <a:xfrm>
            <a:off x="1816326" y="602339"/>
            <a:ext cx="8911687" cy="758376"/>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Bike Count by Weekend/Weekday: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C117407-E9E9-9DE5-AD40-DA4E6221BE74}"/>
              </a:ext>
            </a:extLst>
          </p:cNvPr>
          <p:cNvSpPr>
            <a:spLocks noGrp="1"/>
          </p:cNvSpPr>
          <p:nvPr>
            <p:ph idx="1"/>
          </p:nvPr>
        </p:nvSpPr>
        <p:spPr>
          <a:xfrm>
            <a:off x="1816326" y="2013858"/>
            <a:ext cx="4279674" cy="377762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Weekday, the number of rides are dominated over the weekend.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 of total rides, 45% rides are in weekend while 55% are weekdays this shows people prefer bike rides for their office work, or school going children.</a:t>
            </a: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E23D51-ACB3-CB50-A57D-1E6D7478ADB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63275" y="2478039"/>
            <a:ext cx="4553337" cy="3777622"/>
          </a:xfrm>
          <a:prstGeom prst="rect">
            <a:avLst/>
          </a:prstGeom>
        </p:spPr>
      </p:pic>
      <p:pic>
        <p:nvPicPr>
          <p:cNvPr id="7" name="Picture 6">
            <a:extLst>
              <a:ext uri="{FF2B5EF4-FFF2-40B4-BE49-F238E27FC236}">
                <a16:creationId xmlns:a16="http://schemas.microsoft.com/office/drawing/2014/main" id="{E32BCD7B-0FBC-F4C6-21A3-A50B21107147}"/>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6796414" y="1424543"/>
            <a:ext cx="5087060" cy="865812"/>
          </a:xfrm>
          <a:prstGeom prst="rect">
            <a:avLst/>
          </a:prstGeom>
        </p:spPr>
      </p:pic>
    </p:spTree>
    <p:extLst>
      <p:ext uri="{BB962C8B-B14F-4D97-AF65-F5344CB8AC3E}">
        <p14:creationId xmlns:p14="http://schemas.microsoft.com/office/powerpoint/2010/main" val="829130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4786-CAC4-3DE4-AEF7-E9445FE59268}"/>
              </a:ext>
            </a:extLst>
          </p:cNvPr>
          <p:cNvSpPr>
            <a:spLocks noGrp="1"/>
          </p:cNvSpPr>
          <p:nvPr>
            <p:ph type="title"/>
          </p:nvPr>
        </p:nvSpPr>
        <p:spPr>
          <a:xfrm>
            <a:off x="1765611" y="656767"/>
            <a:ext cx="8911687" cy="74749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Bike Count by </a:t>
            </a:r>
            <a:r>
              <a:rPr lang="en-US" b="1" dirty="0" err="1">
                <a:latin typeface="Calibri" panose="020F0502020204030204" pitchFamily="34" charset="0"/>
                <a:ea typeface="Calibri" panose="020F0502020204030204" pitchFamily="34" charset="0"/>
                <a:cs typeface="Calibri" panose="020F0502020204030204" pitchFamily="34" charset="0"/>
              </a:rPr>
              <a:t>Datewise</a:t>
            </a:r>
            <a:r>
              <a:rPr lang="en-US" b="1" dirty="0">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A2562A2-7B53-B59F-B914-58782872F0B2}"/>
              </a:ext>
            </a:extLst>
          </p:cNvPr>
          <p:cNvSpPr>
            <a:spLocks noGrp="1"/>
          </p:cNvSpPr>
          <p:nvPr>
            <p:ph idx="1"/>
          </p:nvPr>
        </p:nvSpPr>
        <p:spPr>
          <a:xfrm>
            <a:off x="1663926" y="2057400"/>
            <a:ext cx="3963988" cy="377762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Every Saturday and Sunday, there is slight dip in the bike count.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During weekday start i.e. Monday the rides are increasing slow exponentially till Friday.</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95A3B6-6F70-8748-5E43-4D3D08A1CFD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27069" y="1726172"/>
            <a:ext cx="5653580" cy="3405655"/>
          </a:xfrm>
          <a:prstGeom prst="rect">
            <a:avLst/>
          </a:prstGeom>
        </p:spPr>
      </p:pic>
    </p:spTree>
    <p:extLst>
      <p:ext uri="{BB962C8B-B14F-4D97-AF65-F5344CB8AC3E}">
        <p14:creationId xmlns:p14="http://schemas.microsoft.com/office/powerpoint/2010/main" val="2104265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6F60-CB52-F5B5-5A2F-5727A26DBA42}"/>
              </a:ext>
            </a:extLst>
          </p:cNvPr>
          <p:cNvSpPr>
            <a:spLocks noGrp="1"/>
          </p:cNvSpPr>
          <p:nvPr>
            <p:ph type="title"/>
          </p:nvPr>
        </p:nvSpPr>
        <p:spPr>
          <a:xfrm>
            <a:off x="1765611" y="667653"/>
            <a:ext cx="8911687" cy="834576"/>
          </a:xfrm>
        </p:spPr>
        <p:txBody>
          <a:bodyPr/>
          <a:lstStyle/>
          <a:p>
            <a:r>
              <a:rPr lang="en-US" b="1" dirty="0" err="1">
                <a:latin typeface="Calibri" panose="020F0502020204030204" pitchFamily="34" charset="0"/>
                <a:ea typeface="Calibri" panose="020F0502020204030204" pitchFamily="34" charset="0"/>
                <a:cs typeface="Calibri" panose="020F0502020204030204" pitchFamily="34" charset="0"/>
              </a:rPr>
              <a:t>Daywise</a:t>
            </a:r>
            <a:r>
              <a:rPr lang="en-US" b="1" dirty="0">
                <a:latin typeface="Calibri" panose="020F0502020204030204" pitchFamily="34" charset="0"/>
                <a:ea typeface="Calibri" panose="020F0502020204030204" pitchFamily="34" charset="0"/>
                <a:cs typeface="Calibri" panose="020F0502020204030204" pitchFamily="34" charset="0"/>
              </a:rPr>
              <a:t> Temperature &amp; Humidity: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5138BD4-9118-ABD0-DC8A-62B18C9A9BCB}"/>
              </a:ext>
            </a:extLst>
          </p:cNvPr>
          <p:cNvSpPr>
            <a:spLocks noGrp="1"/>
          </p:cNvSpPr>
          <p:nvPr>
            <p:ph idx="1"/>
          </p:nvPr>
        </p:nvSpPr>
        <p:spPr>
          <a:xfrm>
            <a:off x="1638300" y="1970314"/>
            <a:ext cx="4294414" cy="377762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Day wise effect of temperature and humidity.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268F74-83FB-690A-61AF-613186B61D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60568" y="1725816"/>
            <a:ext cx="5777393" cy="4174242"/>
          </a:xfrm>
          <a:prstGeom prst="rect">
            <a:avLst/>
          </a:prstGeom>
        </p:spPr>
      </p:pic>
    </p:spTree>
    <p:extLst>
      <p:ext uri="{BB962C8B-B14F-4D97-AF65-F5344CB8AC3E}">
        <p14:creationId xmlns:p14="http://schemas.microsoft.com/office/powerpoint/2010/main" val="2977561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9FE-411E-5C0F-7473-D4E30D1CBCD1}"/>
              </a:ext>
            </a:extLst>
          </p:cNvPr>
          <p:cNvSpPr>
            <a:spLocks noGrp="1"/>
          </p:cNvSpPr>
          <p:nvPr>
            <p:ph type="title"/>
          </p:nvPr>
        </p:nvSpPr>
        <p:spPr>
          <a:xfrm>
            <a:off x="1809153" y="634996"/>
            <a:ext cx="9740590" cy="878119"/>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Bike Count by Weather &amp; Weekdays with time: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D09BBBC-DBF7-E9F6-11DC-7D860D7EA3BA}"/>
              </a:ext>
            </a:extLst>
          </p:cNvPr>
          <p:cNvSpPr>
            <a:spLocks noGrp="1"/>
          </p:cNvSpPr>
          <p:nvPr>
            <p:ph idx="1"/>
          </p:nvPr>
        </p:nvSpPr>
        <p:spPr>
          <a:xfrm>
            <a:off x="1576840" y="1981200"/>
            <a:ext cx="4138160" cy="377762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Effect of weather(top graph) and weekdays(bottom graph) with time.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0-6 represent days of the weeks. 0 as </a:t>
            </a:r>
            <a:r>
              <a:rPr lang="en-US" sz="2400" dirty="0" err="1">
                <a:latin typeface="Times New Roman" panose="02020603050405020304" pitchFamily="18" charset="0"/>
                <a:cs typeface="Times New Roman" panose="02020603050405020304" pitchFamily="18" charset="0"/>
              </a:rPr>
              <a:t>sunday</a:t>
            </a:r>
            <a:r>
              <a:rPr lang="en-US" sz="2400" dirty="0">
                <a:latin typeface="Times New Roman" panose="02020603050405020304" pitchFamily="18" charset="0"/>
                <a:cs typeface="Times New Roman" panose="02020603050405020304" pitchFamily="18" charset="0"/>
              </a:rPr>
              <a:t>, 1 as </a:t>
            </a:r>
            <a:r>
              <a:rPr lang="en-US" sz="2400" dirty="0" err="1">
                <a:latin typeface="Times New Roman" panose="02020603050405020304" pitchFamily="18" charset="0"/>
                <a:cs typeface="Times New Roman" panose="02020603050405020304" pitchFamily="18" charset="0"/>
              </a:rPr>
              <a:t>monday</a:t>
            </a:r>
            <a:r>
              <a:rPr lang="en-US" sz="2400" dirty="0">
                <a:latin typeface="Times New Roman" panose="02020603050405020304" pitchFamily="18" charset="0"/>
                <a:cs typeface="Times New Roman" panose="02020603050405020304" pitchFamily="18" charset="0"/>
              </a:rPr>
              <a:t> and so on.</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E5192B-F39F-03E2-BC26-D35D2A56CF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61274" y="1347209"/>
            <a:ext cx="4138160" cy="2212767"/>
          </a:xfrm>
          <a:prstGeom prst="rect">
            <a:avLst/>
          </a:prstGeom>
        </p:spPr>
      </p:pic>
      <p:pic>
        <p:nvPicPr>
          <p:cNvPr id="7" name="Picture 6">
            <a:extLst>
              <a:ext uri="{FF2B5EF4-FFF2-40B4-BE49-F238E27FC236}">
                <a16:creationId xmlns:a16="http://schemas.microsoft.com/office/drawing/2014/main" id="{3AB58C4D-34CE-BA1D-C54A-E8EB04F805D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65332" y="3793709"/>
            <a:ext cx="4691240" cy="3064291"/>
          </a:xfrm>
          <a:prstGeom prst="rect">
            <a:avLst/>
          </a:prstGeom>
        </p:spPr>
      </p:pic>
    </p:spTree>
    <p:extLst>
      <p:ext uri="{BB962C8B-B14F-4D97-AF65-F5344CB8AC3E}">
        <p14:creationId xmlns:p14="http://schemas.microsoft.com/office/powerpoint/2010/main" val="671000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AEC4-E3BC-0C45-B88C-264DA0D18D91}"/>
              </a:ext>
            </a:extLst>
          </p:cNvPr>
          <p:cNvSpPr>
            <a:spLocks noGrp="1"/>
          </p:cNvSpPr>
          <p:nvPr>
            <p:ph type="title"/>
          </p:nvPr>
        </p:nvSpPr>
        <p:spPr>
          <a:xfrm>
            <a:off x="1754725" y="624110"/>
            <a:ext cx="8911687" cy="801919"/>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Slicers used for Bike Count:</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B80F917F-3252-3E79-00DD-3BC62846FDC5}"/>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37043" y="2410399"/>
            <a:ext cx="2611348" cy="3386995"/>
          </a:xfrm>
        </p:spPr>
      </p:pic>
      <p:pic>
        <p:nvPicPr>
          <p:cNvPr id="15" name="Picture 14">
            <a:extLst>
              <a:ext uri="{FF2B5EF4-FFF2-40B4-BE49-F238E27FC236}">
                <a16:creationId xmlns:a16="http://schemas.microsoft.com/office/drawing/2014/main" id="{B4D09DBF-FCCE-3F41-6FF9-4B06CFE4E7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24422" y="2580806"/>
            <a:ext cx="2536023" cy="3653084"/>
          </a:xfrm>
          <a:prstGeom prst="rect">
            <a:avLst/>
          </a:prstGeom>
        </p:spPr>
      </p:pic>
      <p:pic>
        <p:nvPicPr>
          <p:cNvPr id="17" name="Picture 16">
            <a:extLst>
              <a:ext uri="{FF2B5EF4-FFF2-40B4-BE49-F238E27FC236}">
                <a16:creationId xmlns:a16="http://schemas.microsoft.com/office/drawing/2014/main" id="{31FCB3F5-9A78-E3C9-B785-F8DA08553A4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6558" y="3298337"/>
            <a:ext cx="2536023" cy="1611120"/>
          </a:xfrm>
          <a:prstGeom prst="rect">
            <a:avLst/>
          </a:prstGeom>
        </p:spPr>
      </p:pic>
      <p:pic>
        <p:nvPicPr>
          <p:cNvPr id="19" name="Picture 18">
            <a:extLst>
              <a:ext uri="{FF2B5EF4-FFF2-40B4-BE49-F238E27FC236}">
                <a16:creationId xmlns:a16="http://schemas.microsoft.com/office/drawing/2014/main" id="{A576A6D5-C7FB-72FE-98EA-B437CB31A91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518050" y="3295623"/>
            <a:ext cx="2619878" cy="2223449"/>
          </a:xfrm>
          <a:prstGeom prst="rect">
            <a:avLst/>
          </a:prstGeom>
        </p:spPr>
      </p:pic>
      <p:sp>
        <p:nvSpPr>
          <p:cNvPr id="20" name="TextBox 19">
            <a:extLst>
              <a:ext uri="{FF2B5EF4-FFF2-40B4-BE49-F238E27FC236}">
                <a16:creationId xmlns:a16="http://schemas.microsoft.com/office/drawing/2014/main" id="{F9222129-224C-73C1-9397-93B4A0A08F98}"/>
              </a:ext>
            </a:extLst>
          </p:cNvPr>
          <p:cNvSpPr txBox="1"/>
          <p:nvPr/>
        </p:nvSpPr>
        <p:spPr>
          <a:xfrm>
            <a:off x="883868" y="1733548"/>
            <a:ext cx="174171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Time in 24 </a:t>
            </a:r>
            <a:r>
              <a:rPr lang="en-US" b="1" dirty="0" err="1">
                <a:latin typeface="Times New Roman" panose="02020603050405020304" pitchFamily="18" charset="0"/>
                <a:ea typeface="Calibri" panose="020F0502020204030204" pitchFamily="34" charset="0"/>
                <a:cs typeface="Times New Roman" panose="02020603050405020304" pitchFamily="18" charset="0"/>
              </a:rPr>
              <a:t>Hrs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313DD3B5-2FCE-DA02-2F4E-BE20A3257221}"/>
              </a:ext>
            </a:extLst>
          </p:cNvPr>
          <p:cNvSpPr txBox="1"/>
          <p:nvPr/>
        </p:nvSpPr>
        <p:spPr>
          <a:xfrm>
            <a:off x="3706555" y="1622553"/>
            <a:ext cx="231550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Weather for different classification</a:t>
            </a:r>
            <a:endParaRPr lang="en-IN" b="1" dirty="0">
              <a:latin typeface="Times New Roman" panose="02020603050405020304" pitchFamily="18" charset="0"/>
              <a:cs typeface="Times New Roman" panose="02020603050405020304" pitchFamily="18" charset="0"/>
            </a:endParaRPr>
          </a:p>
        </p:txBody>
      </p:sp>
      <p:sp>
        <p:nvSpPr>
          <p:cNvPr id="22" name="Arrow: Left-Right 21">
            <a:extLst>
              <a:ext uri="{FF2B5EF4-FFF2-40B4-BE49-F238E27FC236}">
                <a16:creationId xmlns:a16="http://schemas.microsoft.com/office/drawing/2014/main" id="{3699A8F1-D872-5BE8-B7E7-D69B51BBDFA3}"/>
              </a:ext>
            </a:extLst>
          </p:cNvPr>
          <p:cNvSpPr/>
          <p:nvPr/>
        </p:nvSpPr>
        <p:spPr>
          <a:xfrm>
            <a:off x="2884714" y="1810194"/>
            <a:ext cx="633336" cy="19322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0F027604-9AD8-2FF5-C530-9CB8381D95B3}"/>
              </a:ext>
            </a:extLst>
          </p:cNvPr>
          <p:cNvSpPr txBox="1"/>
          <p:nvPr/>
        </p:nvSpPr>
        <p:spPr>
          <a:xfrm>
            <a:off x="6826781" y="1733548"/>
            <a:ext cx="187066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Day of the weeks</a:t>
            </a:r>
            <a:endParaRPr lang="en-IN" b="1" dirty="0">
              <a:latin typeface="Times New Roman" panose="02020603050405020304" pitchFamily="18" charset="0"/>
              <a:cs typeface="Times New Roman" panose="02020603050405020304" pitchFamily="18" charset="0"/>
            </a:endParaRPr>
          </a:p>
        </p:txBody>
      </p:sp>
      <p:sp>
        <p:nvSpPr>
          <p:cNvPr id="25" name="Arrow: Left-Right 24">
            <a:extLst>
              <a:ext uri="{FF2B5EF4-FFF2-40B4-BE49-F238E27FC236}">
                <a16:creationId xmlns:a16="http://schemas.microsoft.com/office/drawing/2014/main" id="{E7D68402-9EE2-EBC0-1E4C-3A0DFE49315D}"/>
              </a:ext>
            </a:extLst>
          </p:cNvPr>
          <p:cNvSpPr/>
          <p:nvPr/>
        </p:nvSpPr>
        <p:spPr>
          <a:xfrm>
            <a:off x="6144249" y="1838092"/>
            <a:ext cx="560346" cy="19322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Left-Right 25">
            <a:extLst>
              <a:ext uri="{FF2B5EF4-FFF2-40B4-BE49-F238E27FC236}">
                <a16:creationId xmlns:a16="http://schemas.microsoft.com/office/drawing/2014/main" id="{BBD139E1-E1B2-BF39-E3D2-6FC66F0416F3}"/>
              </a:ext>
            </a:extLst>
          </p:cNvPr>
          <p:cNvSpPr/>
          <p:nvPr/>
        </p:nvSpPr>
        <p:spPr>
          <a:xfrm>
            <a:off x="8865295" y="1838091"/>
            <a:ext cx="662526" cy="19322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97D134FC-1F86-582E-A339-9E2382C7BF48}"/>
              </a:ext>
            </a:extLst>
          </p:cNvPr>
          <p:cNvSpPr txBox="1"/>
          <p:nvPr/>
        </p:nvSpPr>
        <p:spPr>
          <a:xfrm>
            <a:off x="9687805" y="1722139"/>
            <a:ext cx="20447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Holiday as Yes/No</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2409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090D-68C0-AF47-7260-77AE29601A43}"/>
              </a:ext>
            </a:extLst>
          </p:cNvPr>
          <p:cNvSpPr>
            <a:spLocks noGrp="1"/>
          </p:cNvSpPr>
          <p:nvPr>
            <p:ph type="title"/>
          </p:nvPr>
        </p:nvSpPr>
        <p:spPr>
          <a:xfrm>
            <a:off x="1732953" y="649233"/>
            <a:ext cx="8911687" cy="791033"/>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Dashboard:</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dashboard Bike ">
            <a:hlinkClick r:id="" action="ppaction://media"/>
            <a:extLst>
              <a:ext uri="{FF2B5EF4-FFF2-40B4-BE49-F238E27FC236}">
                <a16:creationId xmlns:a16="http://schemas.microsoft.com/office/drawing/2014/main" id="{6F7F88B3-7483-43E0-363A-FC430AD4386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968999" y="1634331"/>
            <a:ext cx="10622493" cy="4276612"/>
          </a:xfrm>
        </p:spPr>
      </p:pic>
    </p:spTree>
    <p:extLst>
      <p:ext uri="{BB962C8B-B14F-4D97-AF65-F5344CB8AC3E}">
        <p14:creationId xmlns:p14="http://schemas.microsoft.com/office/powerpoint/2010/main" val="262241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04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mute="1">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AB67-F918-9579-3A42-10560104C2F2}"/>
              </a:ext>
            </a:extLst>
          </p:cNvPr>
          <p:cNvSpPr>
            <a:spLocks noGrp="1"/>
          </p:cNvSpPr>
          <p:nvPr>
            <p:ph type="title"/>
          </p:nvPr>
        </p:nvSpPr>
        <p:spPr>
          <a:xfrm>
            <a:off x="1632857" y="624110"/>
            <a:ext cx="9871755" cy="1074058"/>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Problem Statement:</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C79F19C-1FEE-76FA-6697-5E15061450B4}"/>
              </a:ext>
            </a:extLst>
          </p:cNvPr>
          <p:cNvSpPr>
            <a:spLocks noGrp="1"/>
          </p:cNvSpPr>
          <p:nvPr>
            <p:ph idx="1"/>
          </p:nvPr>
        </p:nvSpPr>
        <p:spPr>
          <a:xfrm>
            <a:off x="1632857" y="1981198"/>
            <a:ext cx="6085115" cy="377762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Analyzing Bike sharing data helps understand how weather, time, and holidays affect bike rentals. This project uses Excel skills to clean, combine, and study datasets to find useful patterns that improve business planning. </a:t>
            </a:r>
            <a:endParaRPr lang="en-IN" sz="2800" dirty="0">
              <a:latin typeface="Times New Roman" panose="02020603050405020304" pitchFamily="18" charset="0"/>
              <a:cs typeface="Times New Roman" panose="02020603050405020304" pitchFamily="18" charset="0"/>
            </a:endParaRPr>
          </a:p>
          <a:p>
            <a:endParaRPr lang="en-IN" sz="2800" dirty="0"/>
          </a:p>
        </p:txBody>
      </p:sp>
      <p:sp>
        <p:nvSpPr>
          <p:cNvPr id="7" name="TextBox 6">
            <a:extLst>
              <a:ext uri="{FF2B5EF4-FFF2-40B4-BE49-F238E27FC236}">
                <a16:creationId xmlns:a16="http://schemas.microsoft.com/office/drawing/2014/main" id="{B3024F95-394D-674F-90B7-6F9CF211829C}"/>
              </a:ext>
            </a:extLst>
          </p:cNvPr>
          <p:cNvSpPr txBox="1"/>
          <p:nvPr/>
        </p:nvSpPr>
        <p:spPr>
          <a:xfrm>
            <a:off x="7184570" y="1915884"/>
            <a:ext cx="4320041" cy="3777622"/>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A46DFCFC-041A-1484-89FA-9950C3C759A0}"/>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a:xfrm>
            <a:off x="7717972" y="1981198"/>
            <a:ext cx="4222779" cy="3298370"/>
          </a:xfrm>
          <a:prstGeom prst="rect">
            <a:avLst/>
          </a:prstGeom>
        </p:spPr>
      </p:pic>
    </p:spTree>
    <p:extLst>
      <p:ext uri="{BB962C8B-B14F-4D97-AF65-F5344CB8AC3E}">
        <p14:creationId xmlns:p14="http://schemas.microsoft.com/office/powerpoint/2010/main" val="3316627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5B69-67BB-98E5-8645-8D74F7F6A8CC}"/>
              </a:ext>
            </a:extLst>
          </p:cNvPr>
          <p:cNvSpPr>
            <a:spLocks noGrp="1"/>
          </p:cNvSpPr>
          <p:nvPr>
            <p:ph type="title"/>
          </p:nvPr>
        </p:nvSpPr>
        <p:spPr>
          <a:xfrm>
            <a:off x="1743840" y="627462"/>
            <a:ext cx="8911687" cy="812804"/>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Recommendations: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4F3BCE-34B9-9A99-3402-DB6D8BDA1A84}"/>
              </a:ext>
            </a:extLst>
          </p:cNvPr>
          <p:cNvSpPr>
            <a:spLocks noGrp="1"/>
          </p:cNvSpPr>
          <p:nvPr>
            <p:ph idx="1"/>
          </p:nvPr>
        </p:nvSpPr>
        <p:spPr>
          <a:xfrm>
            <a:off x="1638300" y="1924594"/>
            <a:ext cx="8915400" cy="3777622"/>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Promote some engaging activities for the weekend to attract bike ride.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Advertise how convenient and cost effective to use </a:t>
            </a:r>
            <a:r>
              <a:rPr lang="en-US" sz="2800">
                <a:latin typeface="Times New Roman" panose="02020603050405020304" pitchFamily="18" charset="0"/>
                <a:cs typeface="Times New Roman" panose="02020603050405020304" pitchFamily="18" charset="0"/>
              </a:rPr>
              <a:t>bike ride </a:t>
            </a:r>
            <a:r>
              <a:rPr lang="en-US" sz="2800" dirty="0">
                <a:latin typeface="Times New Roman" panose="02020603050405020304" pitchFamily="18" charset="0"/>
                <a:cs typeface="Times New Roman" panose="02020603050405020304" pitchFamily="18" charset="0"/>
              </a:rPr>
              <a:t>using billboard, paper ads, running campaign.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446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61F5-4806-DF09-A403-B88AE9FB7403}"/>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71A83ECC-C052-7953-3E24-AFA5A2460A5D}"/>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18753" y="757927"/>
            <a:ext cx="9547962" cy="5370729"/>
          </a:xfrm>
          <a:ln>
            <a:solidFill>
              <a:schemeClr val="accent1"/>
            </a:solidFill>
          </a:ln>
        </p:spPr>
      </p:pic>
    </p:spTree>
    <p:extLst>
      <p:ext uri="{BB962C8B-B14F-4D97-AF65-F5344CB8AC3E}">
        <p14:creationId xmlns:p14="http://schemas.microsoft.com/office/powerpoint/2010/main" val="1900789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BA13-623B-D46F-702C-B4FCA4AA9439}"/>
              </a:ext>
            </a:extLst>
          </p:cNvPr>
          <p:cNvSpPr>
            <a:spLocks noGrp="1"/>
          </p:cNvSpPr>
          <p:nvPr>
            <p:ph type="title"/>
          </p:nvPr>
        </p:nvSpPr>
        <p:spPr>
          <a:xfrm>
            <a:off x="1643743" y="624110"/>
            <a:ext cx="9860869" cy="1074061"/>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Descriptions: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8F20717-FED0-25A8-F969-157D1357056C}"/>
              </a:ext>
            </a:extLst>
          </p:cNvPr>
          <p:cNvSpPr>
            <a:spLocks noGrp="1"/>
          </p:cNvSpPr>
          <p:nvPr>
            <p:ph idx="1"/>
          </p:nvPr>
        </p:nvSpPr>
        <p:spPr>
          <a:xfrm>
            <a:off x="1643743" y="1578429"/>
            <a:ext cx="9621383" cy="2928256"/>
          </a:xfrm>
        </p:spPr>
        <p:txBody>
          <a:bodyPr>
            <a:normAutofit fontScale="92500" lnSpcReduction="1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bike sharing data contains information about bike rental from 1 Jan to 14 Feb 2011.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contains observations of 16 columns, such as date, time, day, holiday, number of bikes rented (casual, registered, count), weather conditions (temp, humidity, windspeed) and other derived factors that may influence bike rental demand.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dataset contains 1001 rows and 16 columns.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138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5D05-1783-864E-F10E-BDEE59E01563}"/>
              </a:ext>
            </a:extLst>
          </p:cNvPr>
          <p:cNvSpPr>
            <a:spLocks noGrp="1"/>
          </p:cNvSpPr>
          <p:nvPr>
            <p:ph type="title"/>
          </p:nvPr>
        </p:nvSpPr>
        <p:spPr>
          <a:xfrm>
            <a:off x="1627415" y="656767"/>
            <a:ext cx="9817326" cy="856347"/>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Bike Rental Factors that make it Popular are:</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F77A9DA-D33F-68F7-5C72-900E5EC7B393}"/>
              </a:ext>
            </a:extLst>
          </p:cNvPr>
          <p:cNvSpPr>
            <a:spLocks noGrp="1"/>
          </p:cNvSpPr>
          <p:nvPr>
            <p:ph idx="1"/>
          </p:nvPr>
        </p:nvSpPr>
        <p:spPr>
          <a:xfrm>
            <a:off x="1627414" y="1828801"/>
            <a:ext cx="9817326" cy="3777622"/>
          </a:xfrm>
        </p:spPr>
        <p:txBody>
          <a:bodyPr>
            <a:normAutofit/>
          </a:bodyPr>
          <a:lstStyle/>
          <a:p>
            <a:pPr>
              <a:buFont typeface="+mj-lt"/>
              <a:buAutoNum type="arabicPeriod"/>
            </a:pPr>
            <a:r>
              <a:rPr lang="en-US" sz="2800" dirty="0">
                <a:latin typeface="Times New Roman" panose="02020603050405020304" pitchFamily="18" charset="0"/>
                <a:cs typeface="Times New Roman" panose="02020603050405020304" pitchFamily="18" charset="0"/>
              </a:rPr>
              <a:t>Faster way to communicate in cities with high traffic volumes.</a:t>
            </a:r>
          </a:p>
          <a:p>
            <a:pPr>
              <a:buFont typeface="+mj-lt"/>
              <a:buAutoNum type="arabicPeriod"/>
            </a:pPr>
            <a:r>
              <a:rPr lang="en-US" sz="2800" dirty="0">
                <a:latin typeface="Times New Roman" panose="02020603050405020304" pitchFamily="18" charset="0"/>
                <a:cs typeface="Times New Roman" panose="02020603050405020304" pitchFamily="18" charset="0"/>
              </a:rPr>
              <a:t>Easy access. (No </a:t>
            </a:r>
            <a:r>
              <a:rPr lang="en-US" sz="2800" dirty="0" err="1">
                <a:latin typeface="Times New Roman" panose="02020603050405020304" pitchFamily="18" charset="0"/>
                <a:cs typeface="Times New Roman" panose="02020603050405020304" pitchFamily="18" charset="0"/>
              </a:rPr>
              <a:t>licence</a:t>
            </a:r>
            <a:r>
              <a:rPr lang="en-US" sz="2800" dirty="0">
                <a:latin typeface="Times New Roman" panose="02020603050405020304" pitchFamily="18" charset="0"/>
                <a:cs typeface="Times New Roman" panose="02020603050405020304" pitchFamily="18" charset="0"/>
              </a:rPr>
              <a:t> required)</a:t>
            </a:r>
          </a:p>
          <a:p>
            <a:pPr>
              <a:buFont typeface="+mj-lt"/>
              <a:buAutoNum type="arabicPeriod"/>
            </a:pPr>
            <a:r>
              <a:rPr lang="en-US" sz="2800" dirty="0">
                <a:latin typeface="Times New Roman" panose="02020603050405020304" pitchFamily="18" charset="0"/>
                <a:cs typeface="Times New Roman" panose="02020603050405020304" pitchFamily="18" charset="0"/>
              </a:rPr>
              <a:t>Cheaper than automobiles services.</a:t>
            </a:r>
          </a:p>
          <a:p>
            <a:pPr>
              <a:buFont typeface="+mj-lt"/>
              <a:buAutoNum type="arabicPeriod"/>
            </a:pPr>
            <a:r>
              <a:rPr lang="en-US" sz="2800" dirty="0">
                <a:latin typeface="Times New Roman" panose="02020603050405020304" pitchFamily="18" charset="0"/>
                <a:cs typeface="Times New Roman" panose="02020603050405020304" pitchFamily="18" charset="0"/>
              </a:rPr>
              <a:t>Environment friendly, free from Pollution , no carbon footprint.</a:t>
            </a:r>
          </a:p>
          <a:p>
            <a:pPr>
              <a:buFont typeface="+mj-lt"/>
              <a:buAutoNum type="arabicPeriod"/>
            </a:pPr>
            <a:r>
              <a:rPr lang="en-US" sz="2800" dirty="0">
                <a:latin typeface="Times New Roman" panose="02020603050405020304" pitchFamily="18" charset="0"/>
                <a:cs typeface="Times New Roman" panose="02020603050405020304" pitchFamily="18" charset="0"/>
              </a:rPr>
              <a:t>Promote physical action and exercise.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7411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9FED-4C23-DA9D-8E20-ED2ACDF0EDBA}"/>
              </a:ext>
            </a:extLst>
          </p:cNvPr>
          <p:cNvSpPr>
            <a:spLocks noGrp="1"/>
          </p:cNvSpPr>
          <p:nvPr>
            <p:ph type="title"/>
          </p:nvPr>
        </p:nvSpPr>
        <p:spPr>
          <a:xfrm>
            <a:off x="1640156" y="653810"/>
            <a:ext cx="8911687" cy="878119"/>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Preparation :</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3791B841-916C-3785-9867-4671BFCE84D1}"/>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46315" y="2612902"/>
            <a:ext cx="3047516" cy="3118942"/>
          </a:xfrm>
        </p:spPr>
      </p:pic>
      <p:pic>
        <p:nvPicPr>
          <p:cNvPr id="17" name="Picture 16">
            <a:extLst>
              <a:ext uri="{FF2B5EF4-FFF2-40B4-BE49-F238E27FC236}">
                <a16:creationId xmlns:a16="http://schemas.microsoft.com/office/drawing/2014/main" id="{457A58F6-0A77-2262-ED13-8743CC41641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42982" y="2470543"/>
            <a:ext cx="3841819" cy="3157371"/>
          </a:xfrm>
          <a:prstGeom prst="rect">
            <a:avLst/>
          </a:prstGeom>
        </p:spPr>
      </p:pic>
      <p:pic>
        <p:nvPicPr>
          <p:cNvPr id="19" name="Picture 18">
            <a:extLst>
              <a:ext uri="{FF2B5EF4-FFF2-40B4-BE49-F238E27FC236}">
                <a16:creationId xmlns:a16="http://schemas.microsoft.com/office/drawing/2014/main" id="{66A40D18-CD68-8DC4-5CB1-F252A62A607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17561" y="2541722"/>
            <a:ext cx="3571401" cy="3261301"/>
          </a:xfrm>
          <a:prstGeom prst="rect">
            <a:avLst/>
          </a:prstGeom>
        </p:spPr>
      </p:pic>
      <p:sp>
        <p:nvSpPr>
          <p:cNvPr id="20" name="TextBox 19">
            <a:extLst>
              <a:ext uri="{FF2B5EF4-FFF2-40B4-BE49-F238E27FC236}">
                <a16:creationId xmlns:a16="http://schemas.microsoft.com/office/drawing/2014/main" id="{82425DD3-CE63-6CE3-7304-FA014586B0FF}"/>
              </a:ext>
            </a:extLst>
          </p:cNvPr>
          <p:cNvSpPr txBox="1"/>
          <p:nvPr/>
        </p:nvSpPr>
        <p:spPr>
          <a:xfrm>
            <a:off x="903272" y="1545771"/>
            <a:ext cx="213360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All Dataset Load using Get Data</a:t>
            </a:r>
            <a:endParaRPr lang="en-IN" b="1" dirty="0">
              <a:latin typeface="Times New Roman" panose="02020603050405020304" pitchFamily="18" charset="0"/>
              <a:cs typeface="Times New Roman" panose="02020603050405020304" pitchFamily="18" charset="0"/>
            </a:endParaRPr>
          </a:p>
        </p:txBody>
      </p:sp>
      <p:sp>
        <p:nvSpPr>
          <p:cNvPr id="23" name="Arrow: Right 22">
            <a:extLst>
              <a:ext uri="{FF2B5EF4-FFF2-40B4-BE49-F238E27FC236}">
                <a16:creationId xmlns:a16="http://schemas.microsoft.com/office/drawing/2014/main" id="{E706442F-3069-C4BB-174D-5A081544B68B}"/>
              </a:ext>
            </a:extLst>
          </p:cNvPr>
          <p:cNvSpPr/>
          <p:nvPr/>
        </p:nvSpPr>
        <p:spPr>
          <a:xfrm>
            <a:off x="3332885" y="1513670"/>
            <a:ext cx="881743" cy="646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A175F781-4AFA-E04C-B2CC-F326956F28F5}"/>
              </a:ext>
            </a:extLst>
          </p:cNvPr>
          <p:cNvSpPr txBox="1"/>
          <p:nvPr/>
        </p:nvSpPr>
        <p:spPr>
          <a:xfrm>
            <a:off x="9036608" y="1513669"/>
            <a:ext cx="198287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Power Query for</a:t>
            </a:r>
          </a:p>
          <a:p>
            <a:r>
              <a:rPr lang="en-US" b="1" dirty="0">
                <a:latin typeface="Times New Roman" panose="02020603050405020304" pitchFamily="18" charset="0"/>
                <a:cs typeface="Times New Roman" panose="02020603050405020304" pitchFamily="18" charset="0"/>
              </a:rPr>
              <a:t> Merge data</a:t>
            </a:r>
            <a:endParaRPr lang="en-IN"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676D0C3-E8D6-3382-72FF-1C6EBFDACC23}"/>
              </a:ext>
            </a:extLst>
          </p:cNvPr>
          <p:cNvSpPr txBox="1"/>
          <p:nvPr/>
        </p:nvSpPr>
        <p:spPr>
          <a:xfrm>
            <a:off x="4538281" y="1540493"/>
            <a:ext cx="248855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Merge </a:t>
            </a:r>
            <a:r>
              <a:rPr lang="en-US" b="1" dirty="0" err="1">
                <a:latin typeface="Times New Roman" panose="02020603050405020304" pitchFamily="18" charset="0"/>
                <a:cs typeface="Times New Roman" panose="02020603050405020304" pitchFamily="18" charset="0"/>
              </a:rPr>
              <a:t>Datset</a:t>
            </a:r>
            <a:r>
              <a:rPr lang="en-US" b="1" dirty="0">
                <a:latin typeface="Times New Roman" panose="02020603050405020304" pitchFamily="18" charset="0"/>
                <a:cs typeface="Times New Roman" panose="02020603050405020304" pitchFamily="18" charset="0"/>
              </a:rPr>
              <a:t> having similar Columns</a:t>
            </a:r>
            <a:endParaRPr lang="en-IN"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3F87DE5F-02F5-0390-E5A5-2DD3DFA44CD0}"/>
              </a:ext>
            </a:extLst>
          </p:cNvPr>
          <p:cNvSpPr/>
          <p:nvPr/>
        </p:nvSpPr>
        <p:spPr>
          <a:xfrm>
            <a:off x="7536502" y="1513668"/>
            <a:ext cx="881743" cy="646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8435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191D-CA96-8586-3E8F-F3BD6F920886}"/>
              </a:ext>
            </a:extLst>
          </p:cNvPr>
          <p:cNvSpPr>
            <a:spLocks noGrp="1"/>
          </p:cNvSpPr>
          <p:nvPr>
            <p:ph type="title"/>
          </p:nvPr>
        </p:nvSpPr>
        <p:spPr>
          <a:xfrm>
            <a:off x="1676399" y="602339"/>
            <a:ext cx="8911687" cy="910776"/>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Validation:</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1C29207-F09E-7F38-3E22-6E956C3338FD}"/>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676399" y="2667000"/>
            <a:ext cx="3959970" cy="3730175"/>
          </a:xfrm>
        </p:spPr>
      </p:pic>
      <p:sp>
        <p:nvSpPr>
          <p:cNvPr id="8" name="Rectangle 7">
            <a:extLst>
              <a:ext uri="{FF2B5EF4-FFF2-40B4-BE49-F238E27FC236}">
                <a16:creationId xmlns:a16="http://schemas.microsoft.com/office/drawing/2014/main" id="{22E22D94-F65B-A67A-B04C-0A7E76855352}"/>
              </a:ext>
            </a:extLst>
          </p:cNvPr>
          <p:cNvSpPr/>
          <p:nvPr/>
        </p:nvSpPr>
        <p:spPr>
          <a:xfrm>
            <a:off x="2373086" y="1513115"/>
            <a:ext cx="2198914" cy="685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Checking Duplicate </a:t>
            </a:r>
          </a:p>
          <a:p>
            <a:pPr algn="ctr"/>
            <a:r>
              <a:rPr lang="en-US" b="1" dirty="0">
                <a:latin typeface="Times New Roman" panose="02020603050405020304" pitchFamily="18" charset="0"/>
                <a:cs typeface="Times New Roman" panose="02020603050405020304" pitchFamily="18" charset="0"/>
              </a:rPr>
              <a:t>values if any</a:t>
            </a:r>
            <a:endParaRPr lang="en-IN" b="1" dirty="0">
              <a:latin typeface="Times New Roman" panose="02020603050405020304" pitchFamily="18" charset="0"/>
              <a:cs typeface="Times New Roman" panose="02020603050405020304" pitchFamily="18" charset="0"/>
            </a:endParaRPr>
          </a:p>
          <a:p>
            <a:pPr algn="ctr"/>
            <a:endParaRPr lang="en-IN" dirty="0"/>
          </a:p>
        </p:txBody>
      </p:sp>
      <p:sp>
        <p:nvSpPr>
          <p:cNvPr id="9" name="Arrow: Right 8">
            <a:extLst>
              <a:ext uri="{FF2B5EF4-FFF2-40B4-BE49-F238E27FC236}">
                <a16:creationId xmlns:a16="http://schemas.microsoft.com/office/drawing/2014/main" id="{0DADEC1A-56BE-40F5-382E-2684DE0177BC}"/>
              </a:ext>
            </a:extLst>
          </p:cNvPr>
          <p:cNvSpPr/>
          <p:nvPr/>
        </p:nvSpPr>
        <p:spPr>
          <a:xfrm>
            <a:off x="5370276" y="1567543"/>
            <a:ext cx="1623638" cy="5769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DA355BA-FA4A-4065-E1FC-262D54448B9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10294" y="2667000"/>
            <a:ext cx="5679933" cy="3135086"/>
          </a:xfrm>
          <a:prstGeom prst="rect">
            <a:avLst/>
          </a:prstGeom>
        </p:spPr>
      </p:pic>
      <p:sp>
        <p:nvSpPr>
          <p:cNvPr id="12" name="TextBox 11">
            <a:extLst>
              <a:ext uri="{FF2B5EF4-FFF2-40B4-BE49-F238E27FC236}">
                <a16:creationId xmlns:a16="http://schemas.microsoft.com/office/drawing/2014/main" id="{E8B75411-4B7A-180D-2DE6-16816D5C6975}"/>
              </a:ext>
            </a:extLst>
          </p:cNvPr>
          <p:cNvSpPr txBox="1"/>
          <p:nvPr/>
        </p:nvSpPr>
        <p:spPr>
          <a:xfrm>
            <a:off x="7792191" y="1255850"/>
            <a:ext cx="332807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1.Find missing value using </a:t>
            </a:r>
            <a:r>
              <a:rPr lang="en-US" b="1" dirty="0">
                <a:latin typeface="Times New Roman" panose="02020603050405020304" pitchFamily="18" charset="0"/>
                <a:cs typeface="Times New Roman" panose="02020603050405020304" pitchFamily="18" charset="0"/>
              </a:rPr>
              <a:t>BLANKCOUNT</a:t>
            </a:r>
            <a:r>
              <a:rPr lang="en-US" dirty="0">
                <a:latin typeface="Times New Roman" panose="02020603050405020304" pitchFamily="18" charset="0"/>
                <a:cs typeface="Times New Roman" panose="02020603050405020304" pitchFamily="18" charset="0"/>
              </a:rPr>
              <a:t> function.</a:t>
            </a:r>
          </a:p>
          <a:p>
            <a:r>
              <a:rPr lang="en-US" dirty="0">
                <a:latin typeface="Times New Roman" panose="02020603050405020304" pitchFamily="18" charset="0"/>
                <a:cs typeface="Times New Roman" panose="02020603050405020304" pitchFamily="18" charset="0"/>
              </a:rPr>
              <a:t>2. Replace with </a:t>
            </a:r>
            <a:r>
              <a:rPr lang="en-US" b="1" dirty="0">
                <a:latin typeface="Times New Roman" panose="02020603050405020304" pitchFamily="18" charset="0"/>
                <a:cs typeface="Times New Roman" panose="02020603050405020304" pitchFamily="18" charset="0"/>
              </a:rPr>
              <a:t>AVERAGE</a:t>
            </a:r>
            <a:r>
              <a:rPr lang="en-US" dirty="0">
                <a:latin typeface="Times New Roman" panose="02020603050405020304" pitchFamily="18" charset="0"/>
                <a:cs typeface="Times New Roman" panose="02020603050405020304" pitchFamily="18" charset="0"/>
              </a:rPr>
              <a:t> of particular missing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2549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215A-1AB3-23AC-A6AA-7598C1D20029}"/>
              </a:ext>
            </a:extLst>
          </p:cNvPr>
          <p:cNvSpPr>
            <a:spLocks noGrp="1"/>
          </p:cNvSpPr>
          <p:nvPr>
            <p:ph type="title"/>
          </p:nvPr>
        </p:nvSpPr>
        <p:spPr>
          <a:xfrm>
            <a:off x="1640156" y="578476"/>
            <a:ext cx="8911687" cy="736604"/>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Integration:</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02A8E4-872C-915F-074F-A640278180C1}"/>
              </a:ext>
            </a:extLst>
          </p:cNvPr>
          <p:cNvSpPr>
            <a:spLocks noGrp="1"/>
          </p:cNvSpPr>
          <p:nvPr>
            <p:ph idx="1"/>
          </p:nvPr>
        </p:nvSpPr>
        <p:spPr>
          <a:xfrm>
            <a:off x="1636443" y="2808514"/>
            <a:ext cx="8915400" cy="3777622"/>
          </a:xfrm>
        </p:spPr>
        <p:txBody>
          <a:bodyPr>
            <a:normAutofit/>
          </a:bodyPr>
          <a:lstStyle/>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From the </a:t>
            </a:r>
            <a:r>
              <a:rPr lang="en-US" sz="2000" dirty="0" err="1">
                <a:latin typeface="Times New Roman" panose="02020603050405020304" pitchFamily="18" charset="0"/>
                <a:cs typeface="Times New Roman" panose="02020603050405020304" pitchFamily="18" charset="0"/>
              </a:rPr>
              <a:t>mnth</a:t>
            </a:r>
            <a:r>
              <a:rPr lang="en-US" sz="2000" dirty="0">
                <a:latin typeface="Times New Roman" panose="02020603050405020304" pitchFamily="18" charset="0"/>
                <a:cs typeface="Times New Roman" panose="02020603050405020304" pitchFamily="18" charset="0"/>
              </a:rPr>
              <a:t> columns, ‘MONTHS’ column is created as Jan Feb using IF statement i.e. =IF(C2=1,"Jan","Feb")</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From the weekday columns, ‘WEEKS’ column is created where 6 and 7 are Weekend and remaining are Weekdays using </a:t>
            </a:r>
            <a:r>
              <a:rPr lang="en-US" sz="2000" dirty="0">
                <a:latin typeface="Times New Roman" panose="02020603050405020304" pitchFamily="18" charset="0"/>
                <a:cs typeface="Times New Roman" panose="02020603050405020304" pitchFamily="18" charset="0"/>
              </a:rPr>
              <a:t>=IF(OR(F3=0,F3=6),"</a:t>
            </a:r>
            <a:r>
              <a:rPr lang="en-US" sz="2000" dirty="0" err="1">
                <a:latin typeface="Times New Roman" panose="02020603050405020304" pitchFamily="18" charset="0"/>
                <a:cs typeface="Times New Roman" panose="02020603050405020304" pitchFamily="18" charset="0"/>
              </a:rPr>
              <a:t>Weekend","Weekday</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Further Weekday are bifurcated into ‘DAYWISE’  </a:t>
            </a:r>
            <a:r>
              <a:rPr lang="en-US" sz="2000" dirty="0">
                <a:latin typeface="Times New Roman" panose="02020603050405020304" pitchFamily="18" charset="0"/>
                <a:cs typeface="Times New Roman" panose="02020603050405020304" pitchFamily="18" charset="0"/>
              </a:rPr>
              <a:t>=SWITCH(F3,0,"Sun",1,"Mon",2,"Tues",3,"Wed",4,"Thu",5,"Fri",6,"Sat")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Transforming </a:t>
            </a:r>
            <a:r>
              <a:rPr lang="en-US" sz="2000" dirty="0" err="1">
                <a:latin typeface="Times New Roman" panose="02020603050405020304" pitchFamily="18" charset="0"/>
                <a:cs typeface="Times New Roman" panose="02020603050405020304" pitchFamily="18" charset="0"/>
              </a:rPr>
              <a:t>weathersit</a:t>
            </a:r>
            <a:r>
              <a:rPr lang="en-US" sz="2000" dirty="0">
                <a:latin typeface="Times New Roman" panose="02020603050405020304" pitchFamily="18" charset="0"/>
                <a:cs typeface="Times New Roman" panose="02020603050405020304" pitchFamily="18" charset="0"/>
              </a:rPr>
              <a:t> column into WEATHER 1: Clear, 2: Mist, 3: Light Snow, 4: Snow.</a:t>
            </a: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58EC552-6F52-FADF-3646-500529E99C94}"/>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a:xfrm>
            <a:off x="2111829" y="1219200"/>
            <a:ext cx="8654142" cy="1262743"/>
          </a:xfrm>
          <a:prstGeom prst="rect">
            <a:avLst/>
          </a:prstGeom>
        </p:spPr>
      </p:pic>
    </p:spTree>
    <p:extLst>
      <p:ext uri="{BB962C8B-B14F-4D97-AF65-F5344CB8AC3E}">
        <p14:creationId xmlns:p14="http://schemas.microsoft.com/office/powerpoint/2010/main" val="30593947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D9CD-059F-E879-F19C-5D02CDAD2EB7}"/>
              </a:ext>
            </a:extLst>
          </p:cNvPr>
          <p:cNvSpPr>
            <a:spLocks noGrp="1"/>
          </p:cNvSpPr>
          <p:nvPr>
            <p:ph type="title"/>
          </p:nvPr>
        </p:nvSpPr>
        <p:spPr>
          <a:xfrm>
            <a:off x="1774372" y="624110"/>
            <a:ext cx="9730240" cy="889004"/>
          </a:xfrm>
        </p:spPr>
        <p:txBody>
          <a:bodyPr>
            <a:no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Analysis using Pivot Table and Charts: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928D0D8-40AB-6BBD-D013-5CE776273EFD}"/>
              </a:ext>
            </a:extLst>
          </p:cNvPr>
          <p:cNvSpPr>
            <a:spLocks noGrp="1"/>
          </p:cNvSpPr>
          <p:nvPr>
            <p:ph sz="half" idx="1"/>
          </p:nvPr>
        </p:nvSpPr>
        <p:spPr>
          <a:xfrm>
            <a:off x="1021670" y="2118844"/>
            <a:ext cx="3212872" cy="3777622"/>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latin typeface="Times New Roman" panose="02020603050405020304" pitchFamily="18" charset="0"/>
                <a:cs typeface="Times New Roman" panose="02020603050405020304" pitchFamily="18" charset="0"/>
              </a:rPr>
              <a:t>Numerical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Hours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Temp</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Humidity</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Windspeed</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Casual Rides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Registered Rides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Total Rides Count</a:t>
            </a:r>
          </a:p>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3DEEAF6-1792-36E4-916E-F79A787B6105}"/>
              </a:ext>
            </a:extLst>
          </p:cNvPr>
          <p:cNvSpPr>
            <a:spLocks noGrp="1"/>
          </p:cNvSpPr>
          <p:nvPr>
            <p:ph sz="half" idx="2"/>
          </p:nvPr>
        </p:nvSpPr>
        <p:spPr>
          <a:xfrm>
            <a:off x="4630309" y="2118844"/>
            <a:ext cx="3694967" cy="3777622"/>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b="1" dirty="0">
                <a:latin typeface="Times New Roman" panose="02020603050405020304" pitchFamily="18" charset="0"/>
                <a:cs typeface="Times New Roman" panose="02020603050405020304" pitchFamily="18" charset="0"/>
              </a:rPr>
              <a:t>Categorical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Weather</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Weekend/Weekdays</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Days</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Holiday</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Months</a:t>
            </a:r>
          </a:p>
        </p:txBody>
      </p:sp>
      <p:sp>
        <p:nvSpPr>
          <p:cNvPr id="5" name="TextBox 4">
            <a:extLst>
              <a:ext uri="{FF2B5EF4-FFF2-40B4-BE49-F238E27FC236}">
                <a16:creationId xmlns:a16="http://schemas.microsoft.com/office/drawing/2014/main" id="{B4FAA173-C0BB-F599-E30D-142DD6CF5C39}"/>
              </a:ext>
            </a:extLst>
          </p:cNvPr>
          <p:cNvSpPr txBox="1"/>
          <p:nvPr/>
        </p:nvSpPr>
        <p:spPr>
          <a:xfrm>
            <a:off x="8895214" y="2882850"/>
            <a:ext cx="296585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Target Variable: </a:t>
            </a:r>
          </a:p>
          <a:p>
            <a:pPr algn="ctr"/>
            <a:r>
              <a:rPr lang="en-US" sz="2400" b="1" dirty="0">
                <a:latin typeface="Times New Roman" panose="02020603050405020304" pitchFamily="18" charset="0"/>
                <a:cs typeface="Times New Roman" panose="02020603050405020304" pitchFamily="18" charset="0"/>
              </a:rPr>
              <a:t>BIKE RIDE COUNT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486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CDA2-1D8F-918E-DE5D-449AECC40810}"/>
              </a:ext>
            </a:extLst>
          </p:cNvPr>
          <p:cNvSpPr>
            <a:spLocks noGrp="1"/>
          </p:cNvSpPr>
          <p:nvPr>
            <p:ph type="title"/>
          </p:nvPr>
        </p:nvSpPr>
        <p:spPr>
          <a:xfrm>
            <a:off x="1718355" y="707753"/>
            <a:ext cx="9654041" cy="943433"/>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Rented Bike Count by Hour:</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7387BA0-5895-8553-17FD-960CC4614699}"/>
              </a:ext>
            </a:extLst>
          </p:cNvPr>
          <p:cNvSpPr>
            <a:spLocks noGrp="1"/>
          </p:cNvSpPr>
          <p:nvPr>
            <p:ph idx="1"/>
          </p:nvPr>
        </p:nvSpPr>
        <p:spPr>
          <a:xfrm>
            <a:off x="1467983" y="2035908"/>
            <a:ext cx="4627395" cy="3962400"/>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Demand is very High during rush hours of the day.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Rush hour is generally 8AM in morning &amp; 5 PM in the evening.</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0ACA53-01CE-A2B2-CF4F-22747890276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5378" y="2035908"/>
            <a:ext cx="5693925" cy="3853264"/>
          </a:xfrm>
          <a:prstGeom prst="rect">
            <a:avLst/>
          </a:prstGeom>
        </p:spPr>
      </p:pic>
    </p:spTree>
    <p:extLst>
      <p:ext uri="{BB962C8B-B14F-4D97-AF65-F5344CB8AC3E}">
        <p14:creationId xmlns:p14="http://schemas.microsoft.com/office/powerpoint/2010/main" val="3487272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897</TotalTime>
  <Words>837</Words>
  <Application>Microsoft Office PowerPoint</Application>
  <PresentationFormat>Widescreen</PresentationFormat>
  <Paragraphs>88</Paragraphs>
  <Slides>21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Wisp</vt:lpstr>
      <vt:lpstr>BIKE SHARING  DEMAND ANALYSIS USING EXCEL</vt:lpstr>
      <vt:lpstr>Problem Statement:</vt:lpstr>
      <vt:lpstr>Data Descriptions:</vt:lpstr>
      <vt:lpstr>Bike Rental Factors that make it Popular are:</vt:lpstr>
      <vt:lpstr>Data Preparation :</vt:lpstr>
      <vt:lpstr>Data Validation:</vt:lpstr>
      <vt:lpstr>Data Integration:</vt:lpstr>
      <vt:lpstr>Data Analysis using Pivot Table and Charts:</vt:lpstr>
      <vt:lpstr>Rented Bike Count by Hour:</vt:lpstr>
      <vt:lpstr>Bike Count by Weather:</vt:lpstr>
      <vt:lpstr>Bike Count by Days:</vt:lpstr>
      <vt:lpstr>Bike Count by Weather and Hours:</vt:lpstr>
      <vt:lpstr>Bike count by Temperature &amp; Humidity:</vt:lpstr>
      <vt:lpstr>Bike Count by Weekend/Weekday:</vt:lpstr>
      <vt:lpstr>Bike Count by Datewise:</vt:lpstr>
      <vt:lpstr>Daywise Temperature &amp; Humidity:</vt:lpstr>
      <vt:lpstr>Bike Count by Weather &amp; Weekdays with time:</vt:lpstr>
      <vt:lpstr>Slicers used for Bike Count:</vt:lpstr>
      <vt:lpstr>Dashboard:</vt:lpstr>
      <vt:lpstr>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NOGIA</dc:creator>
  <cp:lastModifiedBy>PAVAN NOGIA</cp:lastModifiedBy>
  <cp:revision>72</cp:revision>
  <dcterms:created xsi:type="dcterms:W3CDTF">2025-10-14T14:29:21Z</dcterms:created>
  <dcterms:modified xsi:type="dcterms:W3CDTF">2025-10-22T16:26:52Z</dcterms:modified>
</cp:coreProperties>
</file>