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56" r:id="rId10"/>
    <p:sldId id="267"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64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F6758-0A98-4D91-8E95-0196CB49BFCD}"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2CA3CEE0-619C-4029-B0ED-37DA5231EA3C}">
      <dgm:prSet phldrT="[Text]"/>
      <dgm:spPr/>
      <dgm:t>
        <a:bodyPr/>
        <a:lstStyle/>
        <a:p>
          <a:r>
            <a:rPr lang="en-US" dirty="0"/>
            <a:t>Data Cleaning</a:t>
          </a:r>
        </a:p>
        <a:p>
          <a:endParaRPr lang="en-US" dirty="0"/>
        </a:p>
        <a:p>
          <a:endParaRPr lang="en-US" dirty="0"/>
        </a:p>
      </dgm:t>
    </dgm:pt>
    <dgm:pt modelId="{F5005480-481F-422D-9881-77F0BEF9DD9C}" type="parTrans" cxnId="{D39CBD8D-8E76-4423-A715-A5460A3E19FB}">
      <dgm:prSet/>
      <dgm:spPr/>
      <dgm:t>
        <a:bodyPr/>
        <a:lstStyle/>
        <a:p>
          <a:endParaRPr lang="en-US"/>
        </a:p>
      </dgm:t>
    </dgm:pt>
    <dgm:pt modelId="{720B62B2-68A5-4B7D-BCCA-57EF01BB011B}" type="sibTrans" cxnId="{D39CBD8D-8E76-4423-A715-A5460A3E19FB}">
      <dgm:prSet/>
      <dgm:spPr/>
      <dgm:t>
        <a:bodyPr/>
        <a:lstStyle/>
        <a:p>
          <a:endParaRPr lang="en-US"/>
        </a:p>
      </dgm:t>
    </dgm:pt>
    <dgm:pt modelId="{7460B38F-49B3-4C51-B3E9-A7A2764CF91F}">
      <dgm:prSet phldrT="[Text]"/>
      <dgm:spPr/>
      <dgm:t>
        <a:bodyPr/>
        <a:lstStyle/>
        <a:p>
          <a:r>
            <a:rPr lang="en-US" dirty="0" err="1"/>
            <a:t>Univariate</a:t>
          </a:r>
          <a:r>
            <a:rPr lang="en-US" dirty="0"/>
            <a:t> analysis</a:t>
          </a:r>
        </a:p>
      </dgm:t>
    </dgm:pt>
    <dgm:pt modelId="{7D770B40-E931-47B4-88FF-2D40D20EEB59}" type="parTrans" cxnId="{B201BF66-2788-475E-9644-5D2DFBD07B4A}">
      <dgm:prSet/>
      <dgm:spPr/>
      <dgm:t>
        <a:bodyPr/>
        <a:lstStyle/>
        <a:p>
          <a:endParaRPr lang="en-US"/>
        </a:p>
      </dgm:t>
    </dgm:pt>
    <dgm:pt modelId="{3C4036E4-DF31-4F65-8951-1359C8903DF2}" type="sibTrans" cxnId="{B201BF66-2788-475E-9644-5D2DFBD07B4A}">
      <dgm:prSet/>
      <dgm:spPr/>
      <dgm:t>
        <a:bodyPr/>
        <a:lstStyle/>
        <a:p>
          <a:endParaRPr lang="en-US"/>
        </a:p>
      </dgm:t>
    </dgm:pt>
    <dgm:pt modelId="{66ECA966-5A21-4846-8676-7F15957A1719}">
      <dgm:prSet phldrT="[Text]"/>
      <dgm:spPr/>
      <dgm:t>
        <a:bodyPr/>
        <a:lstStyle/>
        <a:p>
          <a:r>
            <a:rPr lang="en-US" dirty="0"/>
            <a:t>Bivariate analysis</a:t>
          </a:r>
        </a:p>
      </dgm:t>
    </dgm:pt>
    <dgm:pt modelId="{6F60FFA3-BF58-48C0-A086-66271449A3A7}" type="parTrans" cxnId="{B17B4E2E-9135-455E-B9F8-8B6926CCEC0B}">
      <dgm:prSet/>
      <dgm:spPr/>
      <dgm:t>
        <a:bodyPr/>
        <a:lstStyle/>
        <a:p>
          <a:endParaRPr lang="en-US"/>
        </a:p>
      </dgm:t>
    </dgm:pt>
    <dgm:pt modelId="{56CC9B01-1EB6-4200-AD7C-D27C3EA01620}" type="sibTrans" cxnId="{B17B4E2E-9135-455E-B9F8-8B6926CCEC0B}">
      <dgm:prSet/>
      <dgm:spPr/>
      <dgm:t>
        <a:bodyPr/>
        <a:lstStyle/>
        <a:p>
          <a:endParaRPr lang="en-US"/>
        </a:p>
      </dgm:t>
    </dgm:pt>
    <dgm:pt modelId="{374E7D1A-0A40-42FE-8DC6-E3836C133AAD}">
      <dgm:prSet phldrT="[Text]"/>
      <dgm:spPr/>
      <dgm:t>
        <a:bodyPr/>
        <a:lstStyle/>
        <a:p>
          <a:r>
            <a:rPr lang="en-US" dirty="0"/>
            <a:t>Recommendations</a:t>
          </a:r>
        </a:p>
      </dgm:t>
    </dgm:pt>
    <dgm:pt modelId="{E0EC9216-E024-458B-BB42-6A8F0BF252D4}" type="parTrans" cxnId="{F42AAF8E-8DBA-4D96-BB91-0E232507C901}">
      <dgm:prSet/>
      <dgm:spPr/>
      <dgm:t>
        <a:bodyPr/>
        <a:lstStyle/>
        <a:p>
          <a:endParaRPr lang="en-US"/>
        </a:p>
      </dgm:t>
    </dgm:pt>
    <dgm:pt modelId="{712373E0-1E0A-4E87-A66B-C4F4AACAC043}" type="sibTrans" cxnId="{F42AAF8E-8DBA-4D96-BB91-0E232507C901}">
      <dgm:prSet/>
      <dgm:spPr/>
      <dgm:t>
        <a:bodyPr/>
        <a:lstStyle/>
        <a:p>
          <a:endParaRPr lang="en-US"/>
        </a:p>
      </dgm:t>
    </dgm:pt>
    <dgm:pt modelId="{8D5E3C27-E226-4AE4-A6CC-B59FE3D52731}">
      <dgm:prSet phldrT="[Text]"/>
      <dgm:spPr/>
      <dgm:t>
        <a:bodyPr/>
        <a:lstStyle/>
        <a:p>
          <a:r>
            <a:rPr lang="en-US" dirty="0"/>
            <a:t>Data understanding</a:t>
          </a:r>
        </a:p>
      </dgm:t>
    </dgm:pt>
    <dgm:pt modelId="{FE80DA1D-F273-486B-AA4E-34837CDBBB79}" type="sibTrans" cxnId="{B5728261-C548-4205-A31B-2E3F87F45423}">
      <dgm:prSet/>
      <dgm:spPr/>
      <dgm:t>
        <a:bodyPr/>
        <a:lstStyle/>
        <a:p>
          <a:endParaRPr lang="en-US"/>
        </a:p>
      </dgm:t>
    </dgm:pt>
    <dgm:pt modelId="{C15B9933-3783-4864-BDF6-9F0CB92B8AA9}" type="parTrans" cxnId="{B5728261-C548-4205-A31B-2E3F87F45423}">
      <dgm:prSet/>
      <dgm:spPr/>
      <dgm:t>
        <a:bodyPr/>
        <a:lstStyle/>
        <a:p>
          <a:endParaRPr lang="en-US"/>
        </a:p>
      </dgm:t>
    </dgm:pt>
    <dgm:pt modelId="{F81C3819-F7BA-4561-ACBB-8B77E2E2B42E}" type="pres">
      <dgm:prSet presAssocID="{FB5F6758-0A98-4D91-8E95-0196CB49BFCD}" presName="Name0" presStyleCnt="0">
        <dgm:presLayoutVars>
          <dgm:dir/>
          <dgm:resizeHandles val="exact"/>
        </dgm:presLayoutVars>
      </dgm:prSet>
      <dgm:spPr/>
    </dgm:pt>
    <dgm:pt modelId="{D8D626B7-2BF7-43C3-B3F5-868909B86B54}" type="pres">
      <dgm:prSet presAssocID="{2CA3CEE0-619C-4029-B0ED-37DA5231EA3C}" presName="node" presStyleLbl="node1" presStyleIdx="0" presStyleCnt="5" custScaleY="120473" custLinFactNeighborX="-266" custLinFactNeighborY="3732">
        <dgm:presLayoutVars>
          <dgm:bulletEnabled val="1"/>
        </dgm:presLayoutVars>
      </dgm:prSet>
      <dgm:spPr/>
    </dgm:pt>
    <dgm:pt modelId="{1B73D87C-644E-425A-BF68-977C3C0C384C}" type="pres">
      <dgm:prSet presAssocID="{720B62B2-68A5-4B7D-BCCA-57EF01BB011B}" presName="sibTrans" presStyleLbl="sibTrans1D1" presStyleIdx="0" presStyleCnt="4"/>
      <dgm:spPr/>
    </dgm:pt>
    <dgm:pt modelId="{589BE051-C8E3-4E9C-BCC4-9E5A9C19C643}" type="pres">
      <dgm:prSet presAssocID="{720B62B2-68A5-4B7D-BCCA-57EF01BB011B}" presName="connectorText" presStyleLbl="sibTrans1D1" presStyleIdx="0" presStyleCnt="4"/>
      <dgm:spPr/>
    </dgm:pt>
    <dgm:pt modelId="{A62848AF-E736-4967-86A8-B8EADE40C0D9}" type="pres">
      <dgm:prSet presAssocID="{8D5E3C27-E226-4AE4-A6CC-B59FE3D52731}" presName="node" presStyleLbl="node1" presStyleIdx="1" presStyleCnt="5">
        <dgm:presLayoutVars>
          <dgm:bulletEnabled val="1"/>
        </dgm:presLayoutVars>
      </dgm:prSet>
      <dgm:spPr/>
    </dgm:pt>
    <dgm:pt modelId="{AC877F56-5060-42B2-9110-321D085156BF}" type="pres">
      <dgm:prSet presAssocID="{FE80DA1D-F273-486B-AA4E-34837CDBBB79}" presName="sibTrans" presStyleLbl="sibTrans1D1" presStyleIdx="1" presStyleCnt="4"/>
      <dgm:spPr/>
    </dgm:pt>
    <dgm:pt modelId="{600DED7C-8CBE-4EAC-8EBD-93AD4CEFA4D5}" type="pres">
      <dgm:prSet presAssocID="{FE80DA1D-F273-486B-AA4E-34837CDBBB79}" presName="connectorText" presStyleLbl="sibTrans1D1" presStyleIdx="1" presStyleCnt="4"/>
      <dgm:spPr/>
    </dgm:pt>
    <dgm:pt modelId="{B2A067C8-EDF9-41BC-8FA6-A3B5F8804662}" type="pres">
      <dgm:prSet presAssocID="{7460B38F-49B3-4C51-B3E9-A7A2764CF91F}" presName="node" presStyleLbl="node1" presStyleIdx="2" presStyleCnt="5">
        <dgm:presLayoutVars>
          <dgm:bulletEnabled val="1"/>
        </dgm:presLayoutVars>
      </dgm:prSet>
      <dgm:spPr/>
    </dgm:pt>
    <dgm:pt modelId="{C974297E-4E40-4842-9B81-76181DB67155}" type="pres">
      <dgm:prSet presAssocID="{3C4036E4-DF31-4F65-8951-1359C8903DF2}" presName="sibTrans" presStyleLbl="sibTrans1D1" presStyleIdx="2" presStyleCnt="4"/>
      <dgm:spPr/>
    </dgm:pt>
    <dgm:pt modelId="{61E396B9-3E75-402F-903A-70EC5BFEB5BF}" type="pres">
      <dgm:prSet presAssocID="{3C4036E4-DF31-4F65-8951-1359C8903DF2}" presName="connectorText" presStyleLbl="sibTrans1D1" presStyleIdx="2" presStyleCnt="4"/>
      <dgm:spPr/>
    </dgm:pt>
    <dgm:pt modelId="{B5E4D01C-0F01-4229-B743-CA6BF9311670}" type="pres">
      <dgm:prSet presAssocID="{66ECA966-5A21-4846-8676-7F15957A1719}" presName="node" presStyleLbl="node1" presStyleIdx="3" presStyleCnt="5">
        <dgm:presLayoutVars>
          <dgm:bulletEnabled val="1"/>
        </dgm:presLayoutVars>
      </dgm:prSet>
      <dgm:spPr/>
    </dgm:pt>
    <dgm:pt modelId="{B2B90875-FB4F-4564-AF47-986057BDC01F}" type="pres">
      <dgm:prSet presAssocID="{56CC9B01-1EB6-4200-AD7C-D27C3EA01620}" presName="sibTrans" presStyleLbl="sibTrans1D1" presStyleIdx="3" presStyleCnt="4"/>
      <dgm:spPr/>
    </dgm:pt>
    <dgm:pt modelId="{B7758847-96C8-42FF-A9B0-BFDE02FD81E6}" type="pres">
      <dgm:prSet presAssocID="{56CC9B01-1EB6-4200-AD7C-D27C3EA01620}" presName="connectorText" presStyleLbl="sibTrans1D1" presStyleIdx="3" presStyleCnt="4"/>
      <dgm:spPr/>
    </dgm:pt>
    <dgm:pt modelId="{059D5620-C513-4826-B8F4-4CCC4B952BA4}" type="pres">
      <dgm:prSet presAssocID="{374E7D1A-0A40-42FE-8DC6-E3836C133AAD}" presName="node" presStyleLbl="node1" presStyleIdx="4" presStyleCnt="5">
        <dgm:presLayoutVars>
          <dgm:bulletEnabled val="1"/>
        </dgm:presLayoutVars>
      </dgm:prSet>
      <dgm:spPr/>
    </dgm:pt>
  </dgm:ptLst>
  <dgm:cxnLst>
    <dgm:cxn modelId="{476B0708-1B19-415A-B7A1-8455D6326632}" type="presOf" srcId="{FE80DA1D-F273-486B-AA4E-34837CDBBB79}" destId="{600DED7C-8CBE-4EAC-8EBD-93AD4CEFA4D5}" srcOrd="1" destOrd="0" presId="urn:microsoft.com/office/officeart/2005/8/layout/bProcess3"/>
    <dgm:cxn modelId="{BF77FE2D-9B09-4628-BCDF-939E242D05C3}" type="presOf" srcId="{3C4036E4-DF31-4F65-8951-1359C8903DF2}" destId="{61E396B9-3E75-402F-903A-70EC5BFEB5BF}" srcOrd="1" destOrd="0" presId="urn:microsoft.com/office/officeart/2005/8/layout/bProcess3"/>
    <dgm:cxn modelId="{48C6662E-D1A0-4364-9B8C-8E57DAEEBFA0}" type="presOf" srcId="{720B62B2-68A5-4B7D-BCCA-57EF01BB011B}" destId="{1B73D87C-644E-425A-BF68-977C3C0C384C}" srcOrd="0" destOrd="0" presId="urn:microsoft.com/office/officeart/2005/8/layout/bProcess3"/>
    <dgm:cxn modelId="{B17B4E2E-9135-455E-B9F8-8B6926CCEC0B}" srcId="{FB5F6758-0A98-4D91-8E95-0196CB49BFCD}" destId="{66ECA966-5A21-4846-8676-7F15957A1719}" srcOrd="3" destOrd="0" parTransId="{6F60FFA3-BF58-48C0-A086-66271449A3A7}" sibTransId="{56CC9B01-1EB6-4200-AD7C-D27C3EA01620}"/>
    <dgm:cxn modelId="{7629DC3E-94B9-4FD7-A255-CE31BE3CE97F}" type="presOf" srcId="{FB5F6758-0A98-4D91-8E95-0196CB49BFCD}" destId="{F81C3819-F7BA-4561-ACBB-8B77E2E2B42E}" srcOrd="0" destOrd="0" presId="urn:microsoft.com/office/officeart/2005/8/layout/bProcess3"/>
    <dgm:cxn modelId="{B5728261-C548-4205-A31B-2E3F87F45423}" srcId="{FB5F6758-0A98-4D91-8E95-0196CB49BFCD}" destId="{8D5E3C27-E226-4AE4-A6CC-B59FE3D52731}" srcOrd="1" destOrd="0" parTransId="{C15B9933-3783-4864-BDF6-9F0CB92B8AA9}" sibTransId="{FE80DA1D-F273-486B-AA4E-34837CDBBB79}"/>
    <dgm:cxn modelId="{B201BF66-2788-475E-9644-5D2DFBD07B4A}" srcId="{FB5F6758-0A98-4D91-8E95-0196CB49BFCD}" destId="{7460B38F-49B3-4C51-B3E9-A7A2764CF91F}" srcOrd="2" destOrd="0" parTransId="{7D770B40-E931-47B4-88FF-2D40D20EEB59}" sibTransId="{3C4036E4-DF31-4F65-8951-1359C8903DF2}"/>
    <dgm:cxn modelId="{F4A14E6B-B3BF-4EAD-9246-D55F7DC6943B}" type="presOf" srcId="{56CC9B01-1EB6-4200-AD7C-D27C3EA01620}" destId="{B7758847-96C8-42FF-A9B0-BFDE02FD81E6}" srcOrd="1" destOrd="0" presId="urn:microsoft.com/office/officeart/2005/8/layout/bProcess3"/>
    <dgm:cxn modelId="{176ECB6B-FC1B-4A09-83AB-A1C33B2354CB}" type="presOf" srcId="{FE80DA1D-F273-486B-AA4E-34837CDBBB79}" destId="{AC877F56-5060-42B2-9110-321D085156BF}" srcOrd="0" destOrd="0" presId="urn:microsoft.com/office/officeart/2005/8/layout/bProcess3"/>
    <dgm:cxn modelId="{90F2DA7B-9D30-4354-B1C9-39E1C87DA785}" type="presOf" srcId="{7460B38F-49B3-4C51-B3E9-A7A2764CF91F}" destId="{B2A067C8-EDF9-41BC-8FA6-A3B5F8804662}" srcOrd="0" destOrd="0" presId="urn:microsoft.com/office/officeart/2005/8/layout/bProcess3"/>
    <dgm:cxn modelId="{D39CBD8D-8E76-4423-A715-A5460A3E19FB}" srcId="{FB5F6758-0A98-4D91-8E95-0196CB49BFCD}" destId="{2CA3CEE0-619C-4029-B0ED-37DA5231EA3C}" srcOrd="0" destOrd="0" parTransId="{F5005480-481F-422D-9881-77F0BEF9DD9C}" sibTransId="{720B62B2-68A5-4B7D-BCCA-57EF01BB011B}"/>
    <dgm:cxn modelId="{F42AAF8E-8DBA-4D96-BB91-0E232507C901}" srcId="{FB5F6758-0A98-4D91-8E95-0196CB49BFCD}" destId="{374E7D1A-0A40-42FE-8DC6-E3836C133AAD}" srcOrd="4" destOrd="0" parTransId="{E0EC9216-E024-458B-BB42-6A8F0BF252D4}" sibTransId="{712373E0-1E0A-4E87-A66B-C4F4AACAC043}"/>
    <dgm:cxn modelId="{17662990-4AC1-48EA-B49A-DEA91CCF0C5C}" type="presOf" srcId="{3C4036E4-DF31-4F65-8951-1359C8903DF2}" destId="{C974297E-4E40-4842-9B81-76181DB67155}" srcOrd="0" destOrd="0" presId="urn:microsoft.com/office/officeart/2005/8/layout/bProcess3"/>
    <dgm:cxn modelId="{4BE40291-1716-4374-9F73-E2AC43608AAF}" type="presOf" srcId="{2CA3CEE0-619C-4029-B0ED-37DA5231EA3C}" destId="{D8D626B7-2BF7-43C3-B3F5-868909B86B54}" srcOrd="0" destOrd="0" presId="urn:microsoft.com/office/officeart/2005/8/layout/bProcess3"/>
    <dgm:cxn modelId="{DFBE1F98-4E4E-487C-A6B5-4BF4354ECC44}" type="presOf" srcId="{720B62B2-68A5-4B7D-BCCA-57EF01BB011B}" destId="{589BE051-C8E3-4E9C-BCC4-9E5A9C19C643}" srcOrd="1" destOrd="0" presId="urn:microsoft.com/office/officeart/2005/8/layout/bProcess3"/>
    <dgm:cxn modelId="{448E81B0-99ED-42C1-AD15-1FB99193011C}" type="presOf" srcId="{8D5E3C27-E226-4AE4-A6CC-B59FE3D52731}" destId="{A62848AF-E736-4967-86A8-B8EADE40C0D9}" srcOrd="0" destOrd="0" presId="urn:microsoft.com/office/officeart/2005/8/layout/bProcess3"/>
    <dgm:cxn modelId="{DB14B9D2-9925-42D1-8F9A-A8A781F42A62}" type="presOf" srcId="{56CC9B01-1EB6-4200-AD7C-D27C3EA01620}" destId="{B2B90875-FB4F-4564-AF47-986057BDC01F}" srcOrd="0" destOrd="0" presId="urn:microsoft.com/office/officeart/2005/8/layout/bProcess3"/>
    <dgm:cxn modelId="{FAB0D8EB-4559-4F21-85B6-676F37D8782B}" type="presOf" srcId="{374E7D1A-0A40-42FE-8DC6-E3836C133AAD}" destId="{059D5620-C513-4826-B8F4-4CCC4B952BA4}" srcOrd="0" destOrd="0" presId="urn:microsoft.com/office/officeart/2005/8/layout/bProcess3"/>
    <dgm:cxn modelId="{0B630FF3-801A-4AA0-9C3D-06001833D840}" type="presOf" srcId="{66ECA966-5A21-4846-8676-7F15957A1719}" destId="{B5E4D01C-0F01-4229-B743-CA6BF9311670}" srcOrd="0" destOrd="0" presId="urn:microsoft.com/office/officeart/2005/8/layout/bProcess3"/>
    <dgm:cxn modelId="{5F36AD7C-0BB9-48B8-BE7C-409E9ADB904B}" type="presParOf" srcId="{F81C3819-F7BA-4561-ACBB-8B77E2E2B42E}" destId="{D8D626B7-2BF7-43C3-B3F5-868909B86B54}" srcOrd="0" destOrd="0" presId="urn:microsoft.com/office/officeart/2005/8/layout/bProcess3"/>
    <dgm:cxn modelId="{369F32BA-B91B-485F-A53A-EB0FC010D334}" type="presParOf" srcId="{F81C3819-F7BA-4561-ACBB-8B77E2E2B42E}" destId="{1B73D87C-644E-425A-BF68-977C3C0C384C}" srcOrd="1" destOrd="0" presId="urn:microsoft.com/office/officeart/2005/8/layout/bProcess3"/>
    <dgm:cxn modelId="{B6114DD2-B413-42EB-9082-8F793CCBB2E2}" type="presParOf" srcId="{1B73D87C-644E-425A-BF68-977C3C0C384C}" destId="{589BE051-C8E3-4E9C-BCC4-9E5A9C19C643}" srcOrd="0" destOrd="0" presId="urn:microsoft.com/office/officeart/2005/8/layout/bProcess3"/>
    <dgm:cxn modelId="{F8936006-4530-489F-A896-2E26DD3D0F6E}" type="presParOf" srcId="{F81C3819-F7BA-4561-ACBB-8B77E2E2B42E}" destId="{A62848AF-E736-4967-86A8-B8EADE40C0D9}" srcOrd="2" destOrd="0" presId="urn:microsoft.com/office/officeart/2005/8/layout/bProcess3"/>
    <dgm:cxn modelId="{0CD10C31-CE27-4193-9B6C-318D6EF4B484}" type="presParOf" srcId="{F81C3819-F7BA-4561-ACBB-8B77E2E2B42E}" destId="{AC877F56-5060-42B2-9110-321D085156BF}" srcOrd="3" destOrd="0" presId="urn:microsoft.com/office/officeart/2005/8/layout/bProcess3"/>
    <dgm:cxn modelId="{6AF45CF5-32F0-40C3-962F-040B25E78E0D}" type="presParOf" srcId="{AC877F56-5060-42B2-9110-321D085156BF}" destId="{600DED7C-8CBE-4EAC-8EBD-93AD4CEFA4D5}" srcOrd="0" destOrd="0" presId="urn:microsoft.com/office/officeart/2005/8/layout/bProcess3"/>
    <dgm:cxn modelId="{93648997-4ACC-4B10-89D5-F2CE0738606D}" type="presParOf" srcId="{F81C3819-F7BA-4561-ACBB-8B77E2E2B42E}" destId="{B2A067C8-EDF9-41BC-8FA6-A3B5F8804662}" srcOrd="4" destOrd="0" presId="urn:microsoft.com/office/officeart/2005/8/layout/bProcess3"/>
    <dgm:cxn modelId="{E0A4B0F9-A6B0-442C-83C0-ED56732E3D9D}" type="presParOf" srcId="{F81C3819-F7BA-4561-ACBB-8B77E2E2B42E}" destId="{C974297E-4E40-4842-9B81-76181DB67155}" srcOrd="5" destOrd="0" presId="urn:microsoft.com/office/officeart/2005/8/layout/bProcess3"/>
    <dgm:cxn modelId="{CBCC42C1-A732-4B6C-A3A9-4D57B50907F2}" type="presParOf" srcId="{C974297E-4E40-4842-9B81-76181DB67155}" destId="{61E396B9-3E75-402F-903A-70EC5BFEB5BF}" srcOrd="0" destOrd="0" presId="urn:microsoft.com/office/officeart/2005/8/layout/bProcess3"/>
    <dgm:cxn modelId="{F747E29A-FE83-41CF-BFAF-AB08DBBD3F85}" type="presParOf" srcId="{F81C3819-F7BA-4561-ACBB-8B77E2E2B42E}" destId="{B5E4D01C-0F01-4229-B743-CA6BF9311670}" srcOrd="6" destOrd="0" presId="urn:microsoft.com/office/officeart/2005/8/layout/bProcess3"/>
    <dgm:cxn modelId="{44B3ABF4-AA75-41AB-90C5-8C9DE5203EDF}" type="presParOf" srcId="{F81C3819-F7BA-4561-ACBB-8B77E2E2B42E}" destId="{B2B90875-FB4F-4564-AF47-986057BDC01F}" srcOrd="7" destOrd="0" presId="urn:microsoft.com/office/officeart/2005/8/layout/bProcess3"/>
    <dgm:cxn modelId="{92C1A366-EB6C-4E59-AC07-5814FB667C36}" type="presParOf" srcId="{B2B90875-FB4F-4564-AF47-986057BDC01F}" destId="{B7758847-96C8-42FF-A9B0-BFDE02FD81E6}" srcOrd="0" destOrd="0" presId="urn:microsoft.com/office/officeart/2005/8/layout/bProcess3"/>
    <dgm:cxn modelId="{3FD00CF1-291A-4D02-B0E5-6956AB9A3160}" type="presParOf" srcId="{F81C3819-F7BA-4561-ACBB-8B77E2E2B42E}" destId="{059D5620-C513-4826-B8F4-4CCC4B952BA4}"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3D87C-644E-425A-BF68-977C3C0C384C}">
      <dsp:nvSpPr>
        <dsp:cNvPr id="0" name=""/>
        <dsp:cNvSpPr/>
      </dsp:nvSpPr>
      <dsp:spPr>
        <a:xfrm>
          <a:off x="2373050" y="1521417"/>
          <a:ext cx="521924" cy="91440"/>
        </a:xfrm>
        <a:custGeom>
          <a:avLst/>
          <a:gdLst/>
          <a:ahLst/>
          <a:cxnLst/>
          <a:rect l="0" t="0" r="0" b="0"/>
          <a:pathLst>
            <a:path>
              <a:moveTo>
                <a:pt x="0" y="98897"/>
              </a:moveTo>
              <a:lnTo>
                <a:pt x="278062" y="98897"/>
              </a:lnTo>
              <a:lnTo>
                <a:pt x="278062" y="45720"/>
              </a:lnTo>
              <a:lnTo>
                <a:pt x="52192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0135" y="1564406"/>
        <a:ext cx="27753" cy="5462"/>
      </dsp:txXfrm>
    </dsp:sp>
    <dsp:sp modelId="{D8D626B7-2BF7-43C3-B3F5-868909B86B54}">
      <dsp:nvSpPr>
        <dsp:cNvPr id="0" name=""/>
        <dsp:cNvSpPr/>
      </dsp:nvSpPr>
      <dsp:spPr>
        <a:xfrm>
          <a:off x="0" y="761999"/>
          <a:ext cx="2374850" cy="17166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Data Cleaning</a:t>
          </a:r>
        </a:p>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endParaRPr lang="en-US" sz="2000" kern="1200" dirty="0"/>
        </a:p>
      </dsp:txBody>
      <dsp:txXfrm>
        <a:off x="0" y="761999"/>
        <a:ext cx="2374850" cy="1716632"/>
      </dsp:txXfrm>
    </dsp:sp>
    <dsp:sp modelId="{AC877F56-5060-42B2-9110-321D085156BF}">
      <dsp:nvSpPr>
        <dsp:cNvPr id="0" name=""/>
        <dsp:cNvSpPr/>
      </dsp:nvSpPr>
      <dsp:spPr>
        <a:xfrm>
          <a:off x="5300425" y="1521417"/>
          <a:ext cx="515615" cy="91440"/>
        </a:xfrm>
        <a:custGeom>
          <a:avLst/>
          <a:gdLst/>
          <a:ahLst/>
          <a:cxnLst/>
          <a:rect l="0" t="0" r="0" b="0"/>
          <a:pathLst>
            <a:path>
              <a:moveTo>
                <a:pt x="0" y="45720"/>
              </a:moveTo>
              <a:lnTo>
                <a:pt x="51561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44577" y="1564406"/>
        <a:ext cx="27310" cy="5462"/>
      </dsp:txXfrm>
    </dsp:sp>
    <dsp:sp modelId="{A62848AF-E736-4967-86A8-B8EADE40C0D9}">
      <dsp:nvSpPr>
        <dsp:cNvPr id="0" name=""/>
        <dsp:cNvSpPr/>
      </dsp:nvSpPr>
      <dsp:spPr>
        <a:xfrm>
          <a:off x="2927374" y="854682"/>
          <a:ext cx="2374850" cy="14249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Data understanding</a:t>
          </a:r>
        </a:p>
      </dsp:txBody>
      <dsp:txXfrm>
        <a:off x="2927374" y="854682"/>
        <a:ext cx="2374850" cy="1424910"/>
      </dsp:txXfrm>
    </dsp:sp>
    <dsp:sp modelId="{C974297E-4E40-4842-9B81-76181DB67155}">
      <dsp:nvSpPr>
        <dsp:cNvPr id="0" name=""/>
        <dsp:cNvSpPr/>
      </dsp:nvSpPr>
      <dsp:spPr>
        <a:xfrm>
          <a:off x="1193734" y="2277792"/>
          <a:ext cx="5842131" cy="661476"/>
        </a:xfrm>
        <a:custGeom>
          <a:avLst/>
          <a:gdLst/>
          <a:ahLst/>
          <a:cxnLst/>
          <a:rect l="0" t="0" r="0" b="0"/>
          <a:pathLst>
            <a:path>
              <a:moveTo>
                <a:pt x="5842131" y="0"/>
              </a:moveTo>
              <a:lnTo>
                <a:pt x="5842131" y="347838"/>
              </a:lnTo>
              <a:lnTo>
                <a:pt x="0" y="347838"/>
              </a:lnTo>
              <a:lnTo>
                <a:pt x="0" y="661476"/>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7725" y="2605799"/>
        <a:ext cx="294149" cy="5462"/>
      </dsp:txXfrm>
    </dsp:sp>
    <dsp:sp modelId="{B2A067C8-EDF9-41BC-8FA6-A3B5F8804662}">
      <dsp:nvSpPr>
        <dsp:cNvPr id="0" name=""/>
        <dsp:cNvSpPr/>
      </dsp:nvSpPr>
      <dsp:spPr>
        <a:xfrm>
          <a:off x="5848440" y="854682"/>
          <a:ext cx="2374850" cy="14249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err="1"/>
            <a:t>Univariate</a:t>
          </a:r>
          <a:r>
            <a:rPr lang="en-US" sz="2000" kern="1200" dirty="0"/>
            <a:t> analysis</a:t>
          </a:r>
        </a:p>
      </dsp:txBody>
      <dsp:txXfrm>
        <a:off x="5848440" y="854682"/>
        <a:ext cx="2374850" cy="1424910"/>
      </dsp:txXfrm>
    </dsp:sp>
    <dsp:sp modelId="{B2B90875-FB4F-4564-AF47-986057BDC01F}">
      <dsp:nvSpPr>
        <dsp:cNvPr id="0" name=""/>
        <dsp:cNvSpPr/>
      </dsp:nvSpPr>
      <dsp:spPr>
        <a:xfrm>
          <a:off x="2379359" y="3638404"/>
          <a:ext cx="515615" cy="91440"/>
        </a:xfrm>
        <a:custGeom>
          <a:avLst/>
          <a:gdLst/>
          <a:ahLst/>
          <a:cxnLst/>
          <a:rect l="0" t="0" r="0" b="0"/>
          <a:pathLst>
            <a:path>
              <a:moveTo>
                <a:pt x="0" y="45720"/>
              </a:moveTo>
              <a:lnTo>
                <a:pt x="51561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511" y="3681393"/>
        <a:ext cx="27310" cy="5462"/>
      </dsp:txXfrm>
    </dsp:sp>
    <dsp:sp modelId="{B5E4D01C-0F01-4229-B743-CA6BF9311670}">
      <dsp:nvSpPr>
        <dsp:cNvPr id="0" name=""/>
        <dsp:cNvSpPr/>
      </dsp:nvSpPr>
      <dsp:spPr>
        <a:xfrm>
          <a:off x="6308" y="2971669"/>
          <a:ext cx="2374850" cy="14249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Bivariate analysis</a:t>
          </a:r>
        </a:p>
      </dsp:txBody>
      <dsp:txXfrm>
        <a:off x="6308" y="2971669"/>
        <a:ext cx="2374850" cy="1424910"/>
      </dsp:txXfrm>
    </dsp:sp>
    <dsp:sp modelId="{059D5620-C513-4826-B8F4-4CCC4B952BA4}">
      <dsp:nvSpPr>
        <dsp:cNvPr id="0" name=""/>
        <dsp:cNvSpPr/>
      </dsp:nvSpPr>
      <dsp:spPr>
        <a:xfrm>
          <a:off x="2927374" y="2971669"/>
          <a:ext cx="2374850" cy="14249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Recommendations</a:t>
          </a:r>
        </a:p>
      </dsp:txBody>
      <dsp:txXfrm>
        <a:off x="2927374" y="2971669"/>
        <a:ext cx="2374850" cy="142491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882A7E9-20FC-4139-B976-D4DB9339BC0F}" type="datetimeFigureOut">
              <a:rPr lang="en-US" smtClean="0"/>
              <a:t>3/15/2023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1599F18-1365-4EBD-B0B5-583853A172B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82A7E9-20FC-4139-B976-D4DB9339BC0F}"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99F18-1365-4EBD-B0B5-583853A172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82A7E9-20FC-4139-B976-D4DB9339BC0F}"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99F18-1365-4EBD-B0B5-583853A172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82A7E9-20FC-4139-B976-D4DB9339BC0F}"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99F18-1365-4EBD-B0B5-583853A172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882A7E9-20FC-4139-B976-D4DB9339BC0F}"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99F18-1365-4EBD-B0B5-583853A172B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882A7E9-20FC-4139-B976-D4DB9339BC0F}"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99F18-1365-4EBD-B0B5-583853A172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882A7E9-20FC-4139-B976-D4DB9339BC0F}" type="datetimeFigureOut">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99F18-1365-4EBD-B0B5-583853A172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882A7E9-20FC-4139-B976-D4DB9339BC0F}"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99F18-1365-4EBD-B0B5-583853A172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2A7E9-20FC-4139-B976-D4DB9339BC0F}" type="datetimeFigureOut">
              <a:rPr lang="en-US" smtClean="0"/>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99F18-1365-4EBD-B0B5-583853A172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882A7E9-20FC-4139-B976-D4DB9339BC0F}"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99F18-1365-4EBD-B0B5-583853A172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882A7E9-20FC-4139-B976-D4DB9339BC0F}"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1599F18-1365-4EBD-B0B5-583853A172B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882A7E9-20FC-4139-B976-D4DB9339BC0F}" type="datetimeFigureOut">
              <a:rPr lang="en-US" smtClean="0"/>
              <a:t>3/15/2023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1599F18-1365-4EBD-B0B5-583853A172B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76200"/>
            <a:ext cx="6056312" cy="1100138"/>
          </a:xfrm>
        </p:spPr>
        <p:txBody>
          <a:bodyPr>
            <a:normAutofit/>
          </a:bodyPr>
          <a:lstStyle/>
          <a:p>
            <a:r>
              <a:rPr lang="en-US" dirty="0"/>
              <a:t>                    </a:t>
            </a:r>
            <a:r>
              <a:rPr lang="en-US" sz="3200" u="sng" dirty="0"/>
              <a:t>Lending Club Case Study </a:t>
            </a:r>
            <a:endParaRPr lang="en-US" u="sng" dirty="0"/>
          </a:p>
        </p:txBody>
      </p:sp>
      <p:sp>
        <p:nvSpPr>
          <p:cNvPr id="6" name="Text Placeholder 5"/>
          <p:cNvSpPr>
            <a:spLocks noGrp="1"/>
          </p:cNvSpPr>
          <p:nvPr>
            <p:ph type="body" sz="half" idx="2"/>
          </p:nvPr>
        </p:nvSpPr>
        <p:spPr/>
        <p:txBody>
          <a:bodyPr>
            <a:normAutofit/>
          </a:bodyPr>
          <a:lstStyle/>
          <a:p>
            <a:endParaRPr lang="en-US" i="1" u="sng"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31" y="1314635"/>
            <a:ext cx="8240275" cy="3960959"/>
          </a:xfrm>
          <a:prstGeom prst="rect">
            <a:avLst/>
          </a:prstGeom>
        </p:spPr>
      </p:pic>
      <p:sp>
        <p:nvSpPr>
          <p:cNvPr id="11" name="TextBox 10"/>
          <p:cNvSpPr txBox="1"/>
          <p:nvPr/>
        </p:nvSpPr>
        <p:spPr>
          <a:xfrm>
            <a:off x="402084" y="5486400"/>
            <a:ext cx="4038600" cy="923330"/>
          </a:xfrm>
          <a:prstGeom prst="rect">
            <a:avLst/>
          </a:prstGeom>
          <a:noFill/>
        </p:spPr>
        <p:txBody>
          <a:bodyPr wrap="square" rtlCol="0">
            <a:spAutoFit/>
          </a:bodyPr>
          <a:lstStyle/>
          <a:p>
            <a:r>
              <a:rPr lang="en-US" dirty="0"/>
              <a:t>Group Members: </a:t>
            </a:r>
          </a:p>
          <a:p>
            <a:r>
              <a:rPr lang="en-US" b="1" i="1" u="sng" dirty="0" err="1"/>
              <a:t>Shailender</a:t>
            </a:r>
            <a:r>
              <a:rPr lang="en-US" b="1" i="1" u="sng" dirty="0"/>
              <a:t> </a:t>
            </a:r>
            <a:r>
              <a:rPr lang="en-US" b="1" i="1" u="sng" dirty="0" err="1"/>
              <a:t>Tomer</a:t>
            </a:r>
            <a:endParaRPr lang="en-US" b="1" i="1" u="sng" dirty="0"/>
          </a:p>
          <a:p>
            <a:r>
              <a:rPr lang="en-US" b="1" i="1" u="sng" dirty="0" err="1"/>
              <a:t>Utkarsh</a:t>
            </a:r>
            <a:r>
              <a:rPr lang="en-US" b="1" i="1" u="sng" dirty="0"/>
              <a:t> </a:t>
            </a:r>
            <a:r>
              <a:rPr lang="en-US" b="1" i="1" u="sng" dirty="0" err="1"/>
              <a:t>Tyagi</a:t>
            </a:r>
            <a:endParaRPr lang="en-US" b="1" i="1" u="sng"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5946" y="0"/>
            <a:ext cx="1257300" cy="838200"/>
          </a:xfrm>
          <a:prstGeom prst="rect">
            <a:avLst/>
          </a:prstGeom>
        </p:spPr>
      </p:pic>
    </p:spTree>
    <p:extLst>
      <p:ext uri="{BB962C8B-B14F-4D97-AF65-F5344CB8AC3E}">
        <p14:creationId xmlns:p14="http://schemas.microsoft.com/office/powerpoint/2010/main" val="1551500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Analysis</a:t>
            </a:r>
          </a:p>
        </p:txBody>
      </p:sp>
      <p:pic>
        <p:nvPicPr>
          <p:cNvPr id="8" name="Content Placeholder 7">
            <a:extLst>
              <a:ext uri="{FF2B5EF4-FFF2-40B4-BE49-F238E27FC236}">
                <a16:creationId xmlns:a16="http://schemas.microsoft.com/office/drawing/2014/main" id="{58C8D773-BE7A-4592-9824-68D22B255878}"/>
              </a:ext>
            </a:extLst>
          </p:cNvPr>
          <p:cNvPicPr>
            <a:picLocks noGrp="1" noChangeAspect="1"/>
          </p:cNvPicPr>
          <p:nvPr>
            <p:ph idx="1"/>
          </p:nvPr>
        </p:nvPicPr>
        <p:blipFill>
          <a:blip r:embed="rId2"/>
          <a:stretch>
            <a:fillRect/>
          </a:stretch>
        </p:blipFill>
        <p:spPr>
          <a:xfrm>
            <a:off x="4669583" y="1809637"/>
            <a:ext cx="4244708" cy="2751058"/>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4481" y="0"/>
            <a:ext cx="1257300" cy="838200"/>
          </a:xfrm>
          <a:prstGeom prst="rect">
            <a:avLst/>
          </a:prstGeom>
        </p:spPr>
      </p:pic>
      <p:pic>
        <p:nvPicPr>
          <p:cNvPr id="6" name="Picture 5">
            <a:extLst>
              <a:ext uri="{FF2B5EF4-FFF2-40B4-BE49-F238E27FC236}">
                <a16:creationId xmlns:a16="http://schemas.microsoft.com/office/drawing/2014/main" id="{D237DA32-F689-4CDE-A212-792F66569D27}"/>
              </a:ext>
            </a:extLst>
          </p:cNvPr>
          <p:cNvPicPr>
            <a:picLocks noChangeAspect="1"/>
          </p:cNvPicPr>
          <p:nvPr/>
        </p:nvPicPr>
        <p:blipFill>
          <a:blip r:embed="rId4"/>
          <a:stretch>
            <a:fillRect/>
          </a:stretch>
        </p:blipFill>
        <p:spPr>
          <a:xfrm>
            <a:off x="838200" y="1981200"/>
            <a:ext cx="4023191" cy="2579495"/>
          </a:xfrm>
          <a:prstGeom prst="rect">
            <a:avLst/>
          </a:prstGeom>
        </p:spPr>
      </p:pic>
      <p:sp>
        <p:nvSpPr>
          <p:cNvPr id="9" name="TextBox 8">
            <a:extLst>
              <a:ext uri="{FF2B5EF4-FFF2-40B4-BE49-F238E27FC236}">
                <a16:creationId xmlns:a16="http://schemas.microsoft.com/office/drawing/2014/main" id="{D384BAE8-6D91-42F4-9120-F0C951558384}"/>
              </a:ext>
            </a:extLst>
          </p:cNvPr>
          <p:cNvSpPr txBox="1"/>
          <p:nvPr/>
        </p:nvSpPr>
        <p:spPr>
          <a:xfrm>
            <a:off x="898991" y="4876800"/>
            <a:ext cx="7924800" cy="1200329"/>
          </a:xfrm>
          <a:prstGeom prst="rect">
            <a:avLst/>
          </a:prstGeom>
          <a:noFill/>
        </p:spPr>
        <p:txBody>
          <a:bodyPr wrap="square" rtlCol="0">
            <a:spAutoFit/>
          </a:bodyPr>
          <a:lstStyle/>
          <a:p>
            <a:r>
              <a:rPr lang="en-US" dirty="0"/>
              <a:t>* If installment is more as per loan payment, customer has more chances for default</a:t>
            </a:r>
          </a:p>
          <a:p>
            <a:r>
              <a:rPr lang="en-US" dirty="0"/>
              <a:t>* If interest rate is more as per total loan payment, customer has more chances for default</a:t>
            </a:r>
          </a:p>
        </p:txBody>
      </p:sp>
    </p:spTree>
    <p:extLst>
      <p:ext uri="{BB962C8B-B14F-4D97-AF65-F5344CB8AC3E}">
        <p14:creationId xmlns:p14="http://schemas.microsoft.com/office/powerpoint/2010/main" val="198971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Conclusion</a:t>
            </a:r>
          </a:p>
        </p:txBody>
      </p:sp>
      <p:sp>
        <p:nvSpPr>
          <p:cNvPr id="3" name="Content Placeholder 2"/>
          <p:cNvSpPr>
            <a:spLocks noGrp="1"/>
          </p:cNvSpPr>
          <p:nvPr>
            <p:ph idx="1"/>
          </p:nvPr>
        </p:nvSpPr>
        <p:spPr/>
        <p:txBody>
          <a:bodyPr>
            <a:normAutofit lnSpcReduction="10000"/>
          </a:bodyPr>
          <a:lstStyle/>
          <a:p>
            <a:r>
              <a:rPr lang="en-US" sz="1800" dirty="0"/>
              <a:t>Large scale businesses are the highest revenue generators by far even though  percentage of charged off amount might be same.</a:t>
            </a:r>
          </a:p>
          <a:p>
            <a:r>
              <a:rPr lang="en-US" sz="1800" dirty="0"/>
              <a:t>The default rate is high in 60 months tenure because most people took high loan amount with high interest rate in it and they faced difficulties in returning the sum to bank.</a:t>
            </a:r>
          </a:p>
          <a:p>
            <a:r>
              <a:rPr lang="en-US" sz="1800" dirty="0"/>
              <a:t>The customers with high number of derogatory public records have a significantly higher chance of defaulting on there repayments .</a:t>
            </a:r>
          </a:p>
          <a:p>
            <a:r>
              <a:rPr lang="en-US" sz="1800" dirty="0"/>
              <a:t>Customers with salaries higher than 15000 are significantly better at repaying the principal amount then the rest.</a:t>
            </a:r>
          </a:p>
          <a:p>
            <a:r>
              <a:rPr lang="en-US" sz="1800" dirty="0"/>
              <a:t>There is 20% chance of loan defaults in each ownership category but higher loan amounts in mortgage home ownership has high default rate than others.</a:t>
            </a:r>
          </a:p>
          <a:p>
            <a:r>
              <a:rPr lang="en-US" sz="1800" dirty="0"/>
              <a:t>If installment is high in comparison to the total payment amount, then the customer has much higher chances to default .</a:t>
            </a:r>
          </a:p>
          <a:p>
            <a:r>
              <a:rPr lang="en-US" sz="1800" dirty="0"/>
              <a:t>If interest rate is high in comparison to the  loan payment, customer has a higher chance to default.</a:t>
            </a:r>
          </a:p>
          <a:p>
            <a:pPr marL="0" indent="0">
              <a:buNone/>
            </a:pPr>
            <a:endParaRPr lang="en-US" sz="1800" dirty="0"/>
          </a:p>
          <a:p>
            <a:endParaRPr lang="en-US" sz="2200" dirty="0"/>
          </a:p>
          <a:p>
            <a:endParaRPr lang="en-US" sz="2200"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4481" y="0"/>
            <a:ext cx="1257300" cy="838200"/>
          </a:xfrm>
          <a:prstGeom prst="rect">
            <a:avLst/>
          </a:prstGeom>
        </p:spPr>
      </p:pic>
    </p:spTree>
    <p:extLst>
      <p:ext uri="{BB962C8B-B14F-4D97-AF65-F5344CB8AC3E}">
        <p14:creationId xmlns:p14="http://schemas.microsoft.com/office/powerpoint/2010/main" val="333455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Conclusion</a:t>
            </a:r>
          </a:p>
        </p:txBody>
      </p:sp>
      <p:sp>
        <p:nvSpPr>
          <p:cNvPr id="3" name="Content Placeholder 2"/>
          <p:cNvSpPr>
            <a:spLocks noGrp="1"/>
          </p:cNvSpPr>
          <p:nvPr>
            <p:ph idx="1"/>
          </p:nvPr>
        </p:nvSpPr>
        <p:spPr/>
        <p:txBody>
          <a:bodyPr/>
          <a:lstStyle/>
          <a:p>
            <a:r>
              <a:rPr lang="en-US" dirty="0"/>
              <a:t>If installment is high in comparison to the total payment amount, then the customer has much higher chances to default .</a:t>
            </a:r>
          </a:p>
          <a:p>
            <a:r>
              <a:rPr lang="en-US" dirty="0"/>
              <a:t>If interest rate is high in comparison to the  loan amount, customer has a higher chance to default.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4481" y="0"/>
            <a:ext cx="1257300" cy="838200"/>
          </a:xfrm>
          <a:prstGeom prst="rect">
            <a:avLst/>
          </a:prstGeom>
        </p:spPr>
      </p:pic>
    </p:spTree>
    <p:extLst>
      <p:ext uri="{BB962C8B-B14F-4D97-AF65-F5344CB8AC3E}">
        <p14:creationId xmlns:p14="http://schemas.microsoft.com/office/powerpoint/2010/main" val="289294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1828800"/>
            <a:ext cx="7772400" cy="1828800"/>
          </a:xfrm>
        </p:spPr>
        <p:txBody>
          <a:bodyPr>
            <a:normAutofit fontScale="90000"/>
          </a:bodyPr>
          <a:lstStyle/>
          <a:p>
            <a:pPr algn="l"/>
            <a:r>
              <a:rPr lang="en-US" dirty="0"/>
              <a:t>			Abstract</a:t>
            </a:r>
            <a:br>
              <a:rPr lang="en-US" u="sng" dirty="0"/>
            </a:br>
            <a:r>
              <a:rPr lang="en-US" sz="2700" dirty="0">
                <a:solidFill>
                  <a:schemeClr val="tx1"/>
                </a:solidFill>
              </a:rPr>
              <a:t>● </a:t>
            </a:r>
            <a:r>
              <a:rPr lang="en-US" sz="2400" dirty="0">
                <a:solidFill>
                  <a:schemeClr val="tx1"/>
                </a:solidFill>
              </a:rPr>
              <a:t>Lending club is the largest online loan marketplace, facilitating personal loans, business loans, and financing of medical procedures. </a:t>
            </a:r>
            <a:br>
              <a:rPr lang="en-US" sz="2400" dirty="0">
                <a:solidFill>
                  <a:schemeClr val="tx1"/>
                </a:solidFill>
              </a:rPr>
            </a:br>
            <a:r>
              <a:rPr lang="en-US" sz="2400" dirty="0">
                <a:solidFill>
                  <a:schemeClr val="tx1"/>
                </a:solidFill>
              </a:rPr>
              <a:t>● Borrowers can easily access lower interest rate loans through a fast online interface. </a:t>
            </a:r>
            <a:br>
              <a:rPr lang="en-US" dirty="0">
                <a:solidFill>
                  <a:schemeClr val="tx1"/>
                </a:solidFill>
              </a:rPr>
            </a:br>
            <a:endParaRPr lang="en-US" u="sng" dirty="0"/>
          </a:p>
        </p:txBody>
      </p:sp>
      <p:sp>
        <p:nvSpPr>
          <p:cNvPr id="5" name="Subtitle 4"/>
          <p:cNvSpPr>
            <a:spLocks noGrp="1"/>
          </p:cNvSpPr>
          <p:nvPr>
            <p:ph type="subTitle" idx="1"/>
          </p:nvPr>
        </p:nvSpPr>
        <p:spPr>
          <a:xfrm>
            <a:off x="152400" y="4648200"/>
            <a:ext cx="8763000" cy="1752600"/>
          </a:xfrm>
        </p:spPr>
        <p:txBody>
          <a:bodyPr>
            <a:normAutofit/>
          </a:bodyPr>
          <a:lstStyle/>
          <a:p>
            <a:pPr algn="ctr"/>
            <a:r>
              <a:rPr lang="en-US" b="1" dirty="0">
                <a:solidFill>
                  <a:schemeClr val="tx1"/>
                </a:solidFill>
              </a:rPr>
              <a:t>Business Objective</a:t>
            </a:r>
          </a:p>
          <a:p>
            <a:pPr algn="l"/>
            <a:r>
              <a:rPr lang="en-US" sz="2600" dirty="0">
                <a:solidFill>
                  <a:schemeClr val="tx1"/>
                </a:solidFill>
              </a:rPr>
              <a:t>The objective of analysis is to use the information about past loan applicants and find whether they ‘</a:t>
            </a:r>
            <a:r>
              <a:rPr lang="en-US" sz="2600" dirty="0">
                <a:solidFill>
                  <a:srgbClr val="FF0000"/>
                </a:solidFill>
              </a:rPr>
              <a:t>defaulted</a:t>
            </a:r>
            <a:r>
              <a:rPr lang="en-US" sz="2600" dirty="0">
                <a:solidFill>
                  <a:schemeClr val="tx1"/>
                </a:solidFill>
              </a:rPr>
              <a:t>’ or not.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6700" y="0"/>
            <a:ext cx="1257300" cy="838200"/>
          </a:xfrm>
          <a:prstGeom prst="rect">
            <a:avLst/>
          </a:prstGeom>
        </p:spPr>
      </p:pic>
    </p:spTree>
    <p:extLst>
      <p:ext uri="{BB962C8B-B14F-4D97-AF65-F5344CB8AC3E}">
        <p14:creationId xmlns:p14="http://schemas.microsoft.com/office/powerpoint/2010/main" val="3537851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4400" cy="838200"/>
          </a:xfrm>
        </p:spPr>
        <p:txBody>
          <a:bodyPr>
            <a:normAutofit/>
          </a:bodyPr>
          <a:lstStyle/>
          <a:p>
            <a:r>
              <a:rPr lang="en-US" sz="3200" dirty="0"/>
              <a:t>            Problem solving methodology </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53336280"/>
              </p:ext>
            </p:extLst>
          </p:nvPr>
        </p:nvGraphicFramePr>
        <p:xfrm>
          <a:off x="457200" y="1219200"/>
          <a:ext cx="8229600" cy="5105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86700" y="0"/>
            <a:ext cx="1257300" cy="838200"/>
          </a:xfrm>
          <a:prstGeom prst="rect">
            <a:avLst/>
          </a:prstGeom>
        </p:spPr>
      </p:pic>
    </p:spTree>
    <p:extLst>
      <p:ext uri="{BB962C8B-B14F-4D97-AF65-F5344CB8AC3E}">
        <p14:creationId xmlns:p14="http://schemas.microsoft.com/office/powerpoint/2010/main" val="307325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            		Analysis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001000" cy="355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5087034"/>
            <a:ext cx="7010400" cy="1477328"/>
          </a:xfrm>
          <a:prstGeom prst="rect">
            <a:avLst/>
          </a:prstGeom>
          <a:noFill/>
        </p:spPr>
        <p:txBody>
          <a:bodyPr wrap="square" rtlCol="0">
            <a:spAutoFit/>
          </a:bodyPr>
          <a:lstStyle/>
          <a:p>
            <a:pPr marL="285750" indent="-285750">
              <a:buFont typeface="Arial" pitchFamily="34" charset="0"/>
              <a:buChar char="•"/>
            </a:pPr>
            <a:r>
              <a:rPr lang="en-US" dirty="0"/>
              <a:t>Large scale businesses are the highest revenue generators by far even though the percentage of charged off amount might be the same.</a:t>
            </a:r>
          </a:p>
          <a:p>
            <a:pPr marL="285750" indent="-285750">
              <a:buFont typeface="Arial" pitchFamily="34" charset="0"/>
              <a:buChar char="•"/>
            </a:pPr>
            <a:r>
              <a:rPr lang="en-US" dirty="0"/>
              <a:t>These clients should be given priority when making loan products available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6700" y="7028"/>
            <a:ext cx="1257300" cy="838200"/>
          </a:xfrm>
          <a:prstGeom prst="rect">
            <a:avLst/>
          </a:prstGeom>
        </p:spPr>
      </p:pic>
    </p:spTree>
    <p:extLst>
      <p:ext uri="{BB962C8B-B14F-4D97-AF65-F5344CB8AC3E}">
        <p14:creationId xmlns:p14="http://schemas.microsoft.com/office/powerpoint/2010/main" val="426410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8600"/>
            <a:ext cx="8305800" cy="1143000"/>
          </a:xfrm>
        </p:spPr>
        <p:txBody>
          <a:bodyPr/>
          <a:lstStyle/>
          <a:p>
            <a:r>
              <a:rPr lang="en-US" sz="5000" dirty="0"/>
              <a:t>			Analysis</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528637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398086" y="4130983"/>
            <a:ext cx="3552825" cy="1754326"/>
          </a:xfrm>
          <a:prstGeom prst="rect">
            <a:avLst/>
          </a:prstGeom>
          <a:noFill/>
        </p:spPr>
        <p:txBody>
          <a:bodyPr wrap="square" rtlCol="0">
            <a:spAutoFit/>
          </a:bodyPr>
          <a:lstStyle/>
          <a:p>
            <a:r>
              <a:rPr lang="en-US" dirty="0"/>
              <a:t>The default rate is high in 60 months tenure because most people took high loan amount with high interest rate in it and they faced difficulties in returning the sum to bank.</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6700" y="0"/>
            <a:ext cx="1257300" cy="838200"/>
          </a:xfrm>
          <a:prstGeom prst="rect">
            <a:avLst/>
          </a:prstGeom>
        </p:spPr>
      </p:pic>
    </p:spTree>
    <p:extLst>
      <p:ext uri="{BB962C8B-B14F-4D97-AF65-F5344CB8AC3E}">
        <p14:creationId xmlns:p14="http://schemas.microsoft.com/office/powerpoint/2010/main" val="50048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Analysis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50128"/>
            <a:ext cx="513397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86400" y="3429000"/>
            <a:ext cx="3352800" cy="2862322"/>
          </a:xfrm>
          <a:prstGeom prst="rect">
            <a:avLst/>
          </a:prstGeom>
          <a:noFill/>
        </p:spPr>
        <p:txBody>
          <a:bodyPr wrap="square" rtlCol="0">
            <a:spAutoFit/>
          </a:bodyPr>
          <a:lstStyle/>
          <a:p>
            <a:r>
              <a:rPr lang="en-US" dirty="0"/>
              <a:t>The grades of loan have a direct impact on the recovery .</a:t>
            </a:r>
          </a:p>
          <a:p>
            <a:endParaRPr lang="en-US" dirty="0"/>
          </a:p>
          <a:p>
            <a:r>
              <a:rPr lang="en-US" dirty="0"/>
              <a:t>The higher grade loans have a significantly more recovery ratio than lower graded loans</a:t>
            </a:r>
          </a:p>
          <a:p>
            <a:endParaRPr lang="en-US" dirty="0"/>
          </a:p>
          <a:p>
            <a:r>
              <a:rPr lang="en-US" dirty="0"/>
              <a:t>The quality of grades as represented by the graphs is     </a:t>
            </a:r>
            <a:r>
              <a:rPr lang="en-US" b="1" dirty="0">
                <a:solidFill>
                  <a:srgbClr val="FF0000"/>
                </a:solidFill>
              </a:rPr>
              <a:t>A &gt; B &gt; C</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6700" y="0"/>
            <a:ext cx="1257300" cy="838200"/>
          </a:xfrm>
          <a:prstGeom prst="rect">
            <a:avLst/>
          </a:prstGeom>
        </p:spPr>
      </p:pic>
    </p:spTree>
    <p:extLst>
      <p:ext uri="{BB962C8B-B14F-4D97-AF65-F5344CB8AC3E}">
        <p14:creationId xmlns:p14="http://schemas.microsoft.com/office/powerpoint/2010/main" val="3354051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Analysis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46" y="1981200"/>
            <a:ext cx="4567238" cy="46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105400" y="3124200"/>
            <a:ext cx="3505200" cy="2031325"/>
          </a:xfrm>
          <a:prstGeom prst="rect">
            <a:avLst/>
          </a:prstGeom>
          <a:noFill/>
        </p:spPr>
        <p:txBody>
          <a:bodyPr wrap="square" rtlCol="0">
            <a:spAutoFit/>
          </a:bodyPr>
          <a:lstStyle/>
          <a:p>
            <a:pPr marL="285750" indent="-285750">
              <a:buFont typeface="Arial" pitchFamily="34" charset="0"/>
              <a:buChar char="•"/>
            </a:pPr>
            <a:r>
              <a:rPr lang="en-US" dirty="0"/>
              <a:t>The customers with high number of derogatory public records have a significantly higher chance of defaulting on there repayments .</a:t>
            </a:r>
          </a:p>
          <a:p>
            <a:pPr marL="285750" indent="-285750">
              <a:buFont typeface="Arial" pitchFamily="34" charset="0"/>
              <a:buChar char="•"/>
            </a:pPr>
            <a:r>
              <a:rPr lang="en-US" dirty="0"/>
              <a:t>Banks should avoid lending to these customers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4481" y="0"/>
            <a:ext cx="1257300" cy="838200"/>
          </a:xfrm>
          <a:prstGeom prst="rect">
            <a:avLst/>
          </a:prstGeom>
        </p:spPr>
      </p:pic>
    </p:spTree>
    <p:extLst>
      <p:ext uri="{BB962C8B-B14F-4D97-AF65-F5344CB8AC3E}">
        <p14:creationId xmlns:p14="http://schemas.microsoft.com/office/powerpoint/2010/main" val="163805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Analysis</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57400"/>
            <a:ext cx="4334233" cy="449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876800" y="3276600"/>
            <a:ext cx="3581400" cy="1200329"/>
          </a:xfrm>
          <a:prstGeom prst="rect">
            <a:avLst/>
          </a:prstGeom>
          <a:noFill/>
        </p:spPr>
        <p:txBody>
          <a:bodyPr wrap="square" rtlCol="0">
            <a:spAutoFit/>
          </a:bodyPr>
          <a:lstStyle/>
          <a:p>
            <a:r>
              <a:rPr lang="en-US" dirty="0"/>
              <a:t>Customers with salaries higher than 15000 are significantly better at repaying the principal amount then the rest.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4481" y="0"/>
            <a:ext cx="1257300" cy="838200"/>
          </a:xfrm>
          <a:prstGeom prst="rect">
            <a:avLst/>
          </a:prstGeom>
        </p:spPr>
      </p:pic>
    </p:spTree>
    <p:extLst>
      <p:ext uri="{BB962C8B-B14F-4D97-AF65-F5344CB8AC3E}">
        <p14:creationId xmlns:p14="http://schemas.microsoft.com/office/powerpoint/2010/main" val="3871922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endParaRPr lang="en-US" dirty="0"/>
          </a:p>
        </p:txBody>
      </p:sp>
      <p:sp>
        <p:nvSpPr>
          <p:cNvPr id="3" name="Subtitle 2"/>
          <p:cNvSpPr>
            <a:spLocks noGrp="1"/>
          </p:cNvSpPr>
          <p:nvPr>
            <p:ph type="subTitle" idx="1"/>
          </p:nvPr>
        </p:nvSpPr>
        <p:spPr>
          <a:xfrm>
            <a:off x="152400" y="4191000"/>
            <a:ext cx="8382000" cy="2362200"/>
          </a:xfrm>
        </p:spPr>
        <p:txBody>
          <a:bodyPr>
            <a:noAutofit/>
          </a:bodyPr>
          <a:lstStyle/>
          <a:p>
            <a:pPr marL="457200" indent="-457200" algn="l">
              <a:buFont typeface="Arial" pitchFamily="34" charset="0"/>
              <a:buChar char="•"/>
            </a:pPr>
            <a:r>
              <a:rPr lang="en-US" sz="2800" dirty="0">
                <a:solidFill>
                  <a:schemeClr val="tx1"/>
                </a:solidFill>
              </a:rPr>
              <a:t>There is around 20% chance of loan default in each home ownership category. </a:t>
            </a:r>
          </a:p>
          <a:p>
            <a:pPr marL="457200" indent="-457200" algn="l">
              <a:buFont typeface="Arial" pitchFamily="34" charset="0"/>
              <a:buChar char="•"/>
            </a:pPr>
            <a:r>
              <a:rPr lang="en-US" sz="2800" dirty="0">
                <a:solidFill>
                  <a:schemeClr val="tx1"/>
                </a:solidFill>
              </a:rPr>
              <a:t> From the 2nd plot we can see the people with higher loan amounts in mortgage home ownership has high default rate than others.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7" y="762000"/>
            <a:ext cx="91521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4481" y="0"/>
            <a:ext cx="1257300" cy="838200"/>
          </a:xfrm>
          <a:prstGeom prst="rect">
            <a:avLst/>
          </a:prstGeom>
        </p:spPr>
      </p:pic>
    </p:spTree>
    <p:extLst>
      <p:ext uri="{BB962C8B-B14F-4D97-AF65-F5344CB8AC3E}">
        <p14:creationId xmlns:p14="http://schemas.microsoft.com/office/powerpoint/2010/main" val="1217865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195</TotalTime>
  <Words>557</Words>
  <Application>Microsoft Office PowerPoint</Application>
  <PresentationFormat>On-screen Show (4:3)</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Constantia</vt:lpstr>
      <vt:lpstr>Wingdings 2</vt:lpstr>
      <vt:lpstr>Flow</vt:lpstr>
      <vt:lpstr>                    Lending Club Case Study </vt:lpstr>
      <vt:lpstr>   Abstract ● Lending club is the largest online loan marketplace, facilitating personal loans, business loans, and financing of medical procedures.  ● Borrowers can easily access lower interest rate loans through a fast online interface.  </vt:lpstr>
      <vt:lpstr>            Problem solving methodology </vt:lpstr>
      <vt:lpstr>              Analysis</vt:lpstr>
      <vt:lpstr>   Analysis</vt:lpstr>
      <vt:lpstr>   Analysis</vt:lpstr>
      <vt:lpstr>   Analysis</vt:lpstr>
      <vt:lpstr>   Analysis</vt:lpstr>
      <vt:lpstr>PowerPoint Presentation</vt:lpstr>
      <vt:lpstr>   Analysis</vt:lpstr>
      <vt:lpstr>   Conclusion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dc:creator>
  <cp:lastModifiedBy>Shailendra Tomar</cp:lastModifiedBy>
  <cp:revision>18</cp:revision>
  <dcterms:created xsi:type="dcterms:W3CDTF">2023-03-14T12:44:07Z</dcterms:created>
  <dcterms:modified xsi:type="dcterms:W3CDTF">2023-03-15T16:58:03Z</dcterms:modified>
</cp:coreProperties>
</file>