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3" r:id="rId7"/>
    <p:sldId id="262" r:id="rId8"/>
    <p:sldId id="271" r:id="rId9"/>
    <p:sldId id="261" r:id="rId10"/>
    <p:sldId id="264" r:id="rId11"/>
    <p:sldId id="267" r:id="rId12"/>
    <p:sldId id="266" r:id="rId13"/>
    <p:sldId id="265"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8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ED99-8D19-C629-E274-A165992293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648DEA-BF9F-7BBF-8813-1BF136872E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6344A2-1A81-8686-5DAF-EA3896FCCA03}"/>
              </a:ext>
            </a:extLst>
          </p:cNvPr>
          <p:cNvSpPr>
            <a:spLocks noGrp="1"/>
          </p:cNvSpPr>
          <p:nvPr>
            <p:ph type="dt" sz="half" idx="10"/>
          </p:nvPr>
        </p:nvSpPr>
        <p:spPr/>
        <p:txBody>
          <a:bodyPr/>
          <a:lstStyle/>
          <a:p>
            <a:fld id="{798B98A3-361E-411D-B09B-A6EC17D02DC1}" type="datetimeFigureOut">
              <a:rPr lang="en-IN" smtClean="0"/>
              <a:t>19-01-2025</a:t>
            </a:fld>
            <a:endParaRPr lang="en-IN"/>
          </a:p>
        </p:txBody>
      </p:sp>
      <p:sp>
        <p:nvSpPr>
          <p:cNvPr id="5" name="Footer Placeholder 4">
            <a:extLst>
              <a:ext uri="{FF2B5EF4-FFF2-40B4-BE49-F238E27FC236}">
                <a16:creationId xmlns:a16="http://schemas.microsoft.com/office/drawing/2014/main" id="{980D2853-1466-01FE-8F38-47F6EADF59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9FBD66-E5F3-10AE-FD53-0B8F17A6744D}"/>
              </a:ext>
            </a:extLst>
          </p:cNvPr>
          <p:cNvSpPr>
            <a:spLocks noGrp="1"/>
          </p:cNvSpPr>
          <p:nvPr>
            <p:ph type="sldNum" sz="quarter" idx="12"/>
          </p:nvPr>
        </p:nvSpPr>
        <p:spPr/>
        <p:txBody>
          <a:bodyPr/>
          <a:lstStyle/>
          <a:p>
            <a:fld id="{C0630D15-9095-4E59-B4C3-AA71CF1F808B}" type="slidenum">
              <a:rPr lang="en-IN" smtClean="0"/>
              <a:t>‹#›</a:t>
            </a:fld>
            <a:endParaRPr lang="en-IN"/>
          </a:p>
        </p:txBody>
      </p:sp>
    </p:spTree>
    <p:extLst>
      <p:ext uri="{BB962C8B-B14F-4D97-AF65-F5344CB8AC3E}">
        <p14:creationId xmlns:p14="http://schemas.microsoft.com/office/powerpoint/2010/main" val="228692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0681-7A6D-642A-B969-93AFDF2D33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68649-5343-0B5A-88A2-C4B49EDD51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25EED-0B71-2B74-2942-80D991CBF3A9}"/>
              </a:ext>
            </a:extLst>
          </p:cNvPr>
          <p:cNvSpPr>
            <a:spLocks noGrp="1"/>
          </p:cNvSpPr>
          <p:nvPr>
            <p:ph type="dt" sz="half" idx="10"/>
          </p:nvPr>
        </p:nvSpPr>
        <p:spPr/>
        <p:txBody>
          <a:bodyPr/>
          <a:lstStyle/>
          <a:p>
            <a:fld id="{798B98A3-361E-411D-B09B-A6EC17D02DC1}" type="datetimeFigureOut">
              <a:rPr lang="en-IN" smtClean="0"/>
              <a:t>19-01-2025</a:t>
            </a:fld>
            <a:endParaRPr lang="en-IN"/>
          </a:p>
        </p:txBody>
      </p:sp>
      <p:sp>
        <p:nvSpPr>
          <p:cNvPr id="5" name="Footer Placeholder 4">
            <a:extLst>
              <a:ext uri="{FF2B5EF4-FFF2-40B4-BE49-F238E27FC236}">
                <a16:creationId xmlns:a16="http://schemas.microsoft.com/office/drawing/2014/main" id="{42B2C590-DD78-1913-EBBC-7679374E6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09C7C5-C035-8A30-6192-59CDFBA1C835}"/>
              </a:ext>
            </a:extLst>
          </p:cNvPr>
          <p:cNvSpPr>
            <a:spLocks noGrp="1"/>
          </p:cNvSpPr>
          <p:nvPr>
            <p:ph type="sldNum" sz="quarter" idx="12"/>
          </p:nvPr>
        </p:nvSpPr>
        <p:spPr/>
        <p:txBody>
          <a:bodyPr/>
          <a:lstStyle/>
          <a:p>
            <a:fld id="{C0630D15-9095-4E59-B4C3-AA71CF1F808B}" type="slidenum">
              <a:rPr lang="en-IN" smtClean="0"/>
              <a:t>‹#›</a:t>
            </a:fld>
            <a:endParaRPr lang="en-IN"/>
          </a:p>
        </p:txBody>
      </p:sp>
    </p:spTree>
    <p:extLst>
      <p:ext uri="{BB962C8B-B14F-4D97-AF65-F5344CB8AC3E}">
        <p14:creationId xmlns:p14="http://schemas.microsoft.com/office/powerpoint/2010/main" val="215301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0E3220-A24C-26A1-A1BA-BB97822A10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B61FE3-2309-DCFD-FE71-2FAB7CB33C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4497A-4A43-9869-4EB5-3769CADE2BF0}"/>
              </a:ext>
            </a:extLst>
          </p:cNvPr>
          <p:cNvSpPr>
            <a:spLocks noGrp="1"/>
          </p:cNvSpPr>
          <p:nvPr>
            <p:ph type="dt" sz="half" idx="10"/>
          </p:nvPr>
        </p:nvSpPr>
        <p:spPr/>
        <p:txBody>
          <a:bodyPr/>
          <a:lstStyle/>
          <a:p>
            <a:fld id="{798B98A3-361E-411D-B09B-A6EC17D02DC1}" type="datetimeFigureOut">
              <a:rPr lang="en-IN" smtClean="0"/>
              <a:t>19-01-2025</a:t>
            </a:fld>
            <a:endParaRPr lang="en-IN"/>
          </a:p>
        </p:txBody>
      </p:sp>
      <p:sp>
        <p:nvSpPr>
          <p:cNvPr id="5" name="Footer Placeholder 4">
            <a:extLst>
              <a:ext uri="{FF2B5EF4-FFF2-40B4-BE49-F238E27FC236}">
                <a16:creationId xmlns:a16="http://schemas.microsoft.com/office/drawing/2014/main" id="{9595552E-B4CE-BC2D-F729-F035E2DE6B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EE467-1120-4512-6BF1-2C92FA702065}"/>
              </a:ext>
            </a:extLst>
          </p:cNvPr>
          <p:cNvSpPr>
            <a:spLocks noGrp="1"/>
          </p:cNvSpPr>
          <p:nvPr>
            <p:ph type="sldNum" sz="quarter" idx="12"/>
          </p:nvPr>
        </p:nvSpPr>
        <p:spPr/>
        <p:txBody>
          <a:bodyPr/>
          <a:lstStyle/>
          <a:p>
            <a:fld id="{C0630D15-9095-4E59-B4C3-AA71CF1F808B}" type="slidenum">
              <a:rPr lang="en-IN" smtClean="0"/>
              <a:t>‹#›</a:t>
            </a:fld>
            <a:endParaRPr lang="en-IN"/>
          </a:p>
        </p:txBody>
      </p:sp>
    </p:spTree>
    <p:extLst>
      <p:ext uri="{BB962C8B-B14F-4D97-AF65-F5344CB8AC3E}">
        <p14:creationId xmlns:p14="http://schemas.microsoft.com/office/powerpoint/2010/main" val="294094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EB34A-DB6F-1448-E5CB-97AC8CDD1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5E732-DC62-A81F-A7BE-51C260E3A8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4E4080-CD88-595D-44BC-F734FB21B444}"/>
              </a:ext>
            </a:extLst>
          </p:cNvPr>
          <p:cNvSpPr>
            <a:spLocks noGrp="1"/>
          </p:cNvSpPr>
          <p:nvPr>
            <p:ph type="dt" sz="half" idx="10"/>
          </p:nvPr>
        </p:nvSpPr>
        <p:spPr/>
        <p:txBody>
          <a:bodyPr/>
          <a:lstStyle/>
          <a:p>
            <a:fld id="{798B98A3-361E-411D-B09B-A6EC17D02DC1}" type="datetimeFigureOut">
              <a:rPr lang="en-IN" smtClean="0"/>
              <a:t>19-01-2025</a:t>
            </a:fld>
            <a:endParaRPr lang="en-IN"/>
          </a:p>
        </p:txBody>
      </p:sp>
      <p:sp>
        <p:nvSpPr>
          <p:cNvPr id="5" name="Footer Placeholder 4">
            <a:extLst>
              <a:ext uri="{FF2B5EF4-FFF2-40B4-BE49-F238E27FC236}">
                <a16:creationId xmlns:a16="http://schemas.microsoft.com/office/drawing/2014/main" id="{40E7805A-2522-7238-E992-C62E1BC32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A812BC-AA34-E86D-39B1-11C036B1B969}"/>
              </a:ext>
            </a:extLst>
          </p:cNvPr>
          <p:cNvSpPr>
            <a:spLocks noGrp="1"/>
          </p:cNvSpPr>
          <p:nvPr>
            <p:ph type="sldNum" sz="quarter" idx="12"/>
          </p:nvPr>
        </p:nvSpPr>
        <p:spPr/>
        <p:txBody>
          <a:bodyPr/>
          <a:lstStyle/>
          <a:p>
            <a:fld id="{C0630D15-9095-4E59-B4C3-AA71CF1F808B}" type="slidenum">
              <a:rPr lang="en-IN" smtClean="0"/>
              <a:t>‹#›</a:t>
            </a:fld>
            <a:endParaRPr lang="en-IN"/>
          </a:p>
        </p:txBody>
      </p:sp>
    </p:spTree>
    <p:extLst>
      <p:ext uri="{BB962C8B-B14F-4D97-AF65-F5344CB8AC3E}">
        <p14:creationId xmlns:p14="http://schemas.microsoft.com/office/powerpoint/2010/main" val="384064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6BAA-81EC-F724-A1D8-530CCE390E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933E9E-D284-36D9-F818-79DFF55692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FAE2FC-8390-3C2E-2E16-04D05DB641E3}"/>
              </a:ext>
            </a:extLst>
          </p:cNvPr>
          <p:cNvSpPr>
            <a:spLocks noGrp="1"/>
          </p:cNvSpPr>
          <p:nvPr>
            <p:ph type="dt" sz="half" idx="10"/>
          </p:nvPr>
        </p:nvSpPr>
        <p:spPr/>
        <p:txBody>
          <a:bodyPr/>
          <a:lstStyle/>
          <a:p>
            <a:fld id="{798B98A3-361E-411D-B09B-A6EC17D02DC1}" type="datetimeFigureOut">
              <a:rPr lang="en-IN" smtClean="0"/>
              <a:t>19-01-2025</a:t>
            </a:fld>
            <a:endParaRPr lang="en-IN"/>
          </a:p>
        </p:txBody>
      </p:sp>
      <p:sp>
        <p:nvSpPr>
          <p:cNvPr id="5" name="Footer Placeholder 4">
            <a:extLst>
              <a:ext uri="{FF2B5EF4-FFF2-40B4-BE49-F238E27FC236}">
                <a16:creationId xmlns:a16="http://schemas.microsoft.com/office/drawing/2014/main" id="{E0A459B5-9D09-42E8-8D19-77BCC03A4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7CE695-1C91-CC15-3DAF-220766FDD935}"/>
              </a:ext>
            </a:extLst>
          </p:cNvPr>
          <p:cNvSpPr>
            <a:spLocks noGrp="1"/>
          </p:cNvSpPr>
          <p:nvPr>
            <p:ph type="sldNum" sz="quarter" idx="12"/>
          </p:nvPr>
        </p:nvSpPr>
        <p:spPr/>
        <p:txBody>
          <a:bodyPr/>
          <a:lstStyle/>
          <a:p>
            <a:fld id="{C0630D15-9095-4E59-B4C3-AA71CF1F808B}" type="slidenum">
              <a:rPr lang="en-IN" smtClean="0"/>
              <a:t>‹#›</a:t>
            </a:fld>
            <a:endParaRPr lang="en-IN"/>
          </a:p>
        </p:txBody>
      </p:sp>
    </p:spTree>
    <p:extLst>
      <p:ext uri="{BB962C8B-B14F-4D97-AF65-F5344CB8AC3E}">
        <p14:creationId xmlns:p14="http://schemas.microsoft.com/office/powerpoint/2010/main" val="1061511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5A580-B391-A920-9B90-E067EBE31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3E72EB-6C14-DDB1-F9C5-C0EFCC4184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E17355-C6F4-0A81-67F7-7E7AABB93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5AAFB0-30A9-48B5-DC52-5C2271930827}"/>
              </a:ext>
            </a:extLst>
          </p:cNvPr>
          <p:cNvSpPr>
            <a:spLocks noGrp="1"/>
          </p:cNvSpPr>
          <p:nvPr>
            <p:ph type="dt" sz="half" idx="10"/>
          </p:nvPr>
        </p:nvSpPr>
        <p:spPr/>
        <p:txBody>
          <a:bodyPr/>
          <a:lstStyle/>
          <a:p>
            <a:fld id="{798B98A3-361E-411D-B09B-A6EC17D02DC1}" type="datetimeFigureOut">
              <a:rPr lang="en-IN" smtClean="0"/>
              <a:t>19-01-2025</a:t>
            </a:fld>
            <a:endParaRPr lang="en-IN"/>
          </a:p>
        </p:txBody>
      </p:sp>
      <p:sp>
        <p:nvSpPr>
          <p:cNvPr id="6" name="Footer Placeholder 5">
            <a:extLst>
              <a:ext uri="{FF2B5EF4-FFF2-40B4-BE49-F238E27FC236}">
                <a16:creationId xmlns:a16="http://schemas.microsoft.com/office/drawing/2014/main" id="{CA8A2242-A4C8-A507-9D9E-09A8C6D109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222CF9-CD4B-72BF-CE61-D359892D82C6}"/>
              </a:ext>
            </a:extLst>
          </p:cNvPr>
          <p:cNvSpPr>
            <a:spLocks noGrp="1"/>
          </p:cNvSpPr>
          <p:nvPr>
            <p:ph type="sldNum" sz="quarter" idx="12"/>
          </p:nvPr>
        </p:nvSpPr>
        <p:spPr/>
        <p:txBody>
          <a:bodyPr/>
          <a:lstStyle/>
          <a:p>
            <a:fld id="{C0630D15-9095-4E59-B4C3-AA71CF1F808B}" type="slidenum">
              <a:rPr lang="en-IN" smtClean="0"/>
              <a:t>‹#›</a:t>
            </a:fld>
            <a:endParaRPr lang="en-IN"/>
          </a:p>
        </p:txBody>
      </p:sp>
    </p:spTree>
    <p:extLst>
      <p:ext uri="{BB962C8B-B14F-4D97-AF65-F5344CB8AC3E}">
        <p14:creationId xmlns:p14="http://schemas.microsoft.com/office/powerpoint/2010/main" val="378566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09B0-74AF-155F-A5A6-2B978B1796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2C7940-7C00-4773-ABFA-C2E7C54265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73445C-8FE1-1DBB-7B52-6803AE6CE5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E02E42-A1F1-9DE3-C8E1-1D00FCD59C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2B6477-8F86-DB79-C736-EB4E147880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6D6F64-1CD6-1C1E-1587-8D404170D3D1}"/>
              </a:ext>
            </a:extLst>
          </p:cNvPr>
          <p:cNvSpPr>
            <a:spLocks noGrp="1"/>
          </p:cNvSpPr>
          <p:nvPr>
            <p:ph type="dt" sz="half" idx="10"/>
          </p:nvPr>
        </p:nvSpPr>
        <p:spPr/>
        <p:txBody>
          <a:bodyPr/>
          <a:lstStyle/>
          <a:p>
            <a:fld id="{798B98A3-361E-411D-B09B-A6EC17D02DC1}" type="datetimeFigureOut">
              <a:rPr lang="en-IN" smtClean="0"/>
              <a:t>19-01-2025</a:t>
            </a:fld>
            <a:endParaRPr lang="en-IN"/>
          </a:p>
        </p:txBody>
      </p:sp>
      <p:sp>
        <p:nvSpPr>
          <p:cNvPr id="8" name="Footer Placeholder 7">
            <a:extLst>
              <a:ext uri="{FF2B5EF4-FFF2-40B4-BE49-F238E27FC236}">
                <a16:creationId xmlns:a16="http://schemas.microsoft.com/office/drawing/2014/main" id="{3B0473A1-7770-7CB7-5869-88E75C2B73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F750BA-85EC-03A6-B5F0-7EAF6C731151}"/>
              </a:ext>
            </a:extLst>
          </p:cNvPr>
          <p:cNvSpPr>
            <a:spLocks noGrp="1"/>
          </p:cNvSpPr>
          <p:nvPr>
            <p:ph type="sldNum" sz="quarter" idx="12"/>
          </p:nvPr>
        </p:nvSpPr>
        <p:spPr/>
        <p:txBody>
          <a:bodyPr/>
          <a:lstStyle/>
          <a:p>
            <a:fld id="{C0630D15-9095-4E59-B4C3-AA71CF1F808B}" type="slidenum">
              <a:rPr lang="en-IN" smtClean="0"/>
              <a:t>‹#›</a:t>
            </a:fld>
            <a:endParaRPr lang="en-IN"/>
          </a:p>
        </p:txBody>
      </p:sp>
    </p:spTree>
    <p:extLst>
      <p:ext uri="{BB962C8B-B14F-4D97-AF65-F5344CB8AC3E}">
        <p14:creationId xmlns:p14="http://schemas.microsoft.com/office/powerpoint/2010/main" val="144771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30B7-DDD3-E5D5-EAD9-ACE876DAD5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6D9D75-120A-1278-4E51-4456D013B769}"/>
              </a:ext>
            </a:extLst>
          </p:cNvPr>
          <p:cNvSpPr>
            <a:spLocks noGrp="1"/>
          </p:cNvSpPr>
          <p:nvPr>
            <p:ph type="dt" sz="half" idx="10"/>
          </p:nvPr>
        </p:nvSpPr>
        <p:spPr/>
        <p:txBody>
          <a:bodyPr/>
          <a:lstStyle/>
          <a:p>
            <a:fld id="{798B98A3-361E-411D-B09B-A6EC17D02DC1}" type="datetimeFigureOut">
              <a:rPr lang="en-IN" smtClean="0"/>
              <a:t>19-01-2025</a:t>
            </a:fld>
            <a:endParaRPr lang="en-IN"/>
          </a:p>
        </p:txBody>
      </p:sp>
      <p:sp>
        <p:nvSpPr>
          <p:cNvPr id="4" name="Footer Placeholder 3">
            <a:extLst>
              <a:ext uri="{FF2B5EF4-FFF2-40B4-BE49-F238E27FC236}">
                <a16:creationId xmlns:a16="http://schemas.microsoft.com/office/drawing/2014/main" id="{2A19D9E1-EED5-223D-79D2-2DC35581E0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FA75EE-148D-58AF-1181-136BC0CB6F6C}"/>
              </a:ext>
            </a:extLst>
          </p:cNvPr>
          <p:cNvSpPr>
            <a:spLocks noGrp="1"/>
          </p:cNvSpPr>
          <p:nvPr>
            <p:ph type="sldNum" sz="quarter" idx="12"/>
          </p:nvPr>
        </p:nvSpPr>
        <p:spPr/>
        <p:txBody>
          <a:bodyPr/>
          <a:lstStyle/>
          <a:p>
            <a:fld id="{C0630D15-9095-4E59-B4C3-AA71CF1F808B}" type="slidenum">
              <a:rPr lang="en-IN" smtClean="0"/>
              <a:t>‹#›</a:t>
            </a:fld>
            <a:endParaRPr lang="en-IN"/>
          </a:p>
        </p:txBody>
      </p:sp>
    </p:spTree>
    <p:extLst>
      <p:ext uri="{BB962C8B-B14F-4D97-AF65-F5344CB8AC3E}">
        <p14:creationId xmlns:p14="http://schemas.microsoft.com/office/powerpoint/2010/main" val="353189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2D6BB4-2143-7085-B9AF-6D3BDBC43E86}"/>
              </a:ext>
            </a:extLst>
          </p:cNvPr>
          <p:cNvSpPr>
            <a:spLocks noGrp="1"/>
          </p:cNvSpPr>
          <p:nvPr>
            <p:ph type="dt" sz="half" idx="10"/>
          </p:nvPr>
        </p:nvSpPr>
        <p:spPr/>
        <p:txBody>
          <a:bodyPr/>
          <a:lstStyle/>
          <a:p>
            <a:fld id="{798B98A3-361E-411D-B09B-A6EC17D02DC1}" type="datetimeFigureOut">
              <a:rPr lang="en-IN" smtClean="0"/>
              <a:t>19-01-2025</a:t>
            </a:fld>
            <a:endParaRPr lang="en-IN"/>
          </a:p>
        </p:txBody>
      </p:sp>
      <p:sp>
        <p:nvSpPr>
          <p:cNvPr id="3" name="Footer Placeholder 2">
            <a:extLst>
              <a:ext uri="{FF2B5EF4-FFF2-40B4-BE49-F238E27FC236}">
                <a16:creationId xmlns:a16="http://schemas.microsoft.com/office/drawing/2014/main" id="{C8B7F65B-07FA-83D8-657B-D61D4D80BD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D5AA13-C948-0175-A887-6770B2A4FA70}"/>
              </a:ext>
            </a:extLst>
          </p:cNvPr>
          <p:cNvSpPr>
            <a:spLocks noGrp="1"/>
          </p:cNvSpPr>
          <p:nvPr>
            <p:ph type="sldNum" sz="quarter" idx="12"/>
          </p:nvPr>
        </p:nvSpPr>
        <p:spPr/>
        <p:txBody>
          <a:bodyPr/>
          <a:lstStyle/>
          <a:p>
            <a:fld id="{C0630D15-9095-4E59-B4C3-AA71CF1F808B}" type="slidenum">
              <a:rPr lang="en-IN" smtClean="0"/>
              <a:t>‹#›</a:t>
            </a:fld>
            <a:endParaRPr lang="en-IN"/>
          </a:p>
        </p:txBody>
      </p:sp>
    </p:spTree>
    <p:extLst>
      <p:ext uri="{BB962C8B-B14F-4D97-AF65-F5344CB8AC3E}">
        <p14:creationId xmlns:p14="http://schemas.microsoft.com/office/powerpoint/2010/main" val="2627055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FF3A-2CC8-C3EE-E8A7-0E6966D2B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BFCA97-D0AB-E7BC-8E48-9DD8B5CA41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ABC3B4-BEDB-4F63-AE34-B98231E83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AC7F63-3D7D-2F71-CFF8-86002120DA39}"/>
              </a:ext>
            </a:extLst>
          </p:cNvPr>
          <p:cNvSpPr>
            <a:spLocks noGrp="1"/>
          </p:cNvSpPr>
          <p:nvPr>
            <p:ph type="dt" sz="half" idx="10"/>
          </p:nvPr>
        </p:nvSpPr>
        <p:spPr/>
        <p:txBody>
          <a:bodyPr/>
          <a:lstStyle/>
          <a:p>
            <a:fld id="{798B98A3-361E-411D-B09B-A6EC17D02DC1}" type="datetimeFigureOut">
              <a:rPr lang="en-IN" smtClean="0"/>
              <a:t>19-01-2025</a:t>
            </a:fld>
            <a:endParaRPr lang="en-IN"/>
          </a:p>
        </p:txBody>
      </p:sp>
      <p:sp>
        <p:nvSpPr>
          <p:cNvPr id="6" name="Footer Placeholder 5">
            <a:extLst>
              <a:ext uri="{FF2B5EF4-FFF2-40B4-BE49-F238E27FC236}">
                <a16:creationId xmlns:a16="http://schemas.microsoft.com/office/drawing/2014/main" id="{10875A21-8CEE-9107-C5CE-EA99B0F7BD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5DE41B-E91B-F5D6-E18D-B22501A4E18B}"/>
              </a:ext>
            </a:extLst>
          </p:cNvPr>
          <p:cNvSpPr>
            <a:spLocks noGrp="1"/>
          </p:cNvSpPr>
          <p:nvPr>
            <p:ph type="sldNum" sz="quarter" idx="12"/>
          </p:nvPr>
        </p:nvSpPr>
        <p:spPr/>
        <p:txBody>
          <a:bodyPr/>
          <a:lstStyle/>
          <a:p>
            <a:fld id="{C0630D15-9095-4E59-B4C3-AA71CF1F808B}" type="slidenum">
              <a:rPr lang="en-IN" smtClean="0"/>
              <a:t>‹#›</a:t>
            </a:fld>
            <a:endParaRPr lang="en-IN"/>
          </a:p>
        </p:txBody>
      </p:sp>
    </p:spTree>
    <p:extLst>
      <p:ext uri="{BB962C8B-B14F-4D97-AF65-F5344CB8AC3E}">
        <p14:creationId xmlns:p14="http://schemas.microsoft.com/office/powerpoint/2010/main" val="641936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3D719-E1EF-4B5D-8BAE-142BCCDF7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00C858-887E-BA53-8888-B68025FD0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76ADFA-E60D-B8C8-3380-6370861D3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079FBE-8394-0353-5C5D-A555D4004CDB}"/>
              </a:ext>
            </a:extLst>
          </p:cNvPr>
          <p:cNvSpPr>
            <a:spLocks noGrp="1"/>
          </p:cNvSpPr>
          <p:nvPr>
            <p:ph type="dt" sz="half" idx="10"/>
          </p:nvPr>
        </p:nvSpPr>
        <p:spPr/>
        <p:txBody>
          <a:bodyPr/>
          <a:lstStyle/>
          <a:p>
            <a:fld id="{798B98A3-361E-411D-B09B-A6EC17D02DC1}" type="datetimeFigureOut">
              <a:rPr lang="en-IN" smtClean="0"/>
              <a:t>19-01-2025</a:t>
            </a:fld>
            <a:endParaRPr lang="en-IN"/>
          </a:p>
        </p:txBody>
      </p:sp>
      <p:sp>
        <p:nvSpPr>
          <p:cNvPr id="6" name="Footer Placeholder 5">
            <a:extLst>
              <a:ext uri="{FF2B5EF4-FFF2-40B4-BE49-F238E27FC236}">
                <a16:creationId xmlns:a16="http://schemas.microsoft.com/office/drawing/2014/main" id="{5C483228-1A96-ADCE-0B05-562FD94F6D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0B5A76-5995-4BFF-5ECE-A25953FD52E8}"/>
              </a:ext>
            </a:extLst>
          </p:cNvPr>
          <p:cNvSpPr>
            <a:spLocks noGrp="1"/>
          </p:cNvSpPr>
          <p:nvPr>
            <p:ph type="sldNum" sz="quarter" idx="12"/>
          </p:nvPr>
        </p:nvSpPr>
        <p:spPr/>
        <p:txBody>
          <a:bodyPr/>
          <a:lstStyle/>
          <a:p>
            <a:fld id="{C0630D15-9095-4E59-B4C3-AA71CF1F808B}" type="slidenum">
              <a:rPr lang="en-IN" smtClean="0"/>
              <a:t>‹#›</a:t>
            </a:fld>
            <a:endParaRPr lang="en-IN"/>
          </a:p>
        </p:txBody>
      </p:sp>
    </p:spTree>
    <p:extLst>
      <p:ext uri="{BB962C8B-B14F-4D97-AF65-F5344CB8AC3E}">
        <p14:creationId xmlns:p14="http://schemas.microsoft.com/office/powerpoint/2010/main" val="4076196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D98F83-A21E-39F9-60DC-5788060FD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BAF112-8F5C-45CC-FD52-ADF0A38232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23786-94D5-223D-34A8-6C49A7C07A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8B98A3-361E-411D-B09B-A6EC17D02DC1}" type="datetimeFigureOut">
              <a:rPr lang="en-IN" smtClean="0"/>
              <a:t>19-01-2025</a:t>
            </a:fld>
            <a:endParaRPr lang="en-IN"/>
          </a:p>
        </p:txBody>
      </p:sp>
      <p:sp>
        <p:nvSpPr>
          <p:cNvPr id="5" name="Footer Placeholder 4">
            <a:extLst>
              <a:ext uri="{FF2B5EF4-FFF2-40B4-BE49-F238E27FC236}">
                <a16:creationId xmlns:a16="http://schemas.microsoft.com/office/drawing/2014/main" id="{963A9EBF-B1C7-5311-87ED-DF0A11E6A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C396200-BA81-940B-FFA1-3CA97ACC68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630D15-9095-4E59-B4C3-AA71CF1F808B}" type="slidenum">
              <a:rPr lang="en-IN" smtClean="0"/>
              <a:t>‹#›</a:t>
            </a:fld>
            <a:endParaRPr lang="en-IN"/>
          </a:p>
        </p:txBody>
      </p:sp>
    </p:spTree>
    <p:extLst>
      <p:ext uri="{BB962C8B-B14F-4D97-AF65-F5344CB8AC3E}">
        <p14:creationId xmlns:p14="http://schemas.microsoft.com/office/powerpoint/2010/main" val="1619361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381626C0-092C-BD24-7C7F-4BAE233CE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3768"/>
          </a:xfrm>
          <a:prstGeom prst="rect">
            <a:avLst/>
          </a:prstGeom>
        </p:spPr>
      </p:pic>
    </p:spTree>
    <p:extLst>
      <p:ext uri="{BB962C8B-B14F-4D97-AF65-F5344CB8AC3E}">
        <p14:creationId xmlns:p14="http://schemas.microsoft.com/office/powerpoint/2010/main" val="342246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6" name="Picture 5" descr="A graph on a black background&#10;&#10;Description automatically generated">
            <a:extLst>
              <a:ext uri="{FF2B5EF4-FFF2-40B4-BE49-F238E27FC236}">
                <a16:creationId xmlns:a16="http://schemas.microsoft.com/office/drawing/2014/main" id="{3C75BDE0-69C3-7452-B71C-7481FB1AB5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1231" y="744315"/>
            <a:ext cx="3091455" cy="2684685"/>
          </a:xfrm>
          <a:prstGeom prst="rect">
            <a:avLst/>
          </a:prstGeom>
        </p:spPr>
      </p:pic>
      <p:sp>
        <p:nvSpPr>
          <p:cNvPr id="3" name="Google Shape;75;p14">
            <a:extLst>
              <a:ext uri="{FF2B5EF4-FFF2-40B4-BE49-F238E27FC236}">
                <a16:creationId xmlns:a16="http://schemas.microsoft.com/office/drawing/2014/main" id="{65E1101E-162E-BC69-CCF3-E1E7CC534D6D}"/>
              </a:ext>
            </a:extLst>
          </p:cNvPr>
          <p:cNvSpPr txBox="1"/>
          <p:nvPr/>
        </p:nvSpPr>
        <p:spPr>
          <a:xfrm>
            <a:off x="267480" y="3484123"/>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4" name="Google Shape;75;p14">
            <a:extLst>
              <a:ext uri="{FF2B5EF4-FFF2-40B4-BE49-F238E27FC236}">
                <a16:creationId xmlns:a16="http://schemas.microsoft.com/office/drawing/2014/main" id="{E7E8714E-2445-02D8-434D-879984E59E6B}"/>
              </a:ext>
            </a:extLst>
          </p:cNvPr>
          <p:cNvSpPr txBox="1"/>
          <p:nvPr/>
        </p:nvSpPr>
        <p:spPr>
          <a:xfrm>
            <a:off x="2321981" y="3507533"/>
            <a:ext cx="9870019" cy="82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This variable represents the last contact duration (in seconds) during the telephonic marketing campaign.</a:t>
            </a:r>
            <a:endParaRPr dirty="0">
              <a:latin typeface="EB Garamond"/>
              <a:ea typeface="EB Garamond"/>
              <a:cs typeface="EB Garamond"/>
              <a:sym typeface="EB Garamond"/>
            </a:endParaRPr>
          </a:p>
        </p:txBody>
      </p:sp>
      <p:sp>
        <p:nvSpPr>
          <p:cNvPr id="5" name="Google Shape;75;p14">
            <a:extLst>
              <a:ext uri="{FF2B5EF4-FFF2-40B4-BE49-F238E27FC236}">
                <a16:creationId xmlns:a16="http://schemas.microsoft.com/office/drawing/2014/main" id="{BC791E74-C97E-08C8-7EF5-28F8373769B8}"/>
              </a:ext>
            </a:extLst>
          </p:cNvPr>
          <p:cNvSpPr txBox="1"/>
          <p:nvPr/>
        </p:nvSpPr>
        <p:spPr>
          <a:xfrm>
            <a:off x="267480" y="439056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7" name="Google Shape;75;p14">
            <a:extLst>
              <a:ext uri="{FF2B5EF4-FFF2-40B4-BE49-F238E27FC236}">
                <a16:creationId xmlns:a16="http://schemas.microsoft.com/office/drawing/2014/main" id="{794771E5-E644-14E8-C4EF-1AF911DC9D9C}"/>
              </a:ext>
            </a:extLst>
          </p:cNvPr>
          <p:cNvSpPr txBox="1"/>
          <p:nvPr/>
        </p:nvSpPr>
        <p:spPr>
          <a:xfrm>
            <a:off x="2213283" y="4331867"/>
            <a:ext cx="9650022" cy="82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To analyze how the duration of a call influences a client's likelihood to subscribe to the term deposit.</a:t>
            </a:r>
            <a:endParaRPr dirty="0">
              <a:latin typeface="EB Garamond"/>
              <a:ea typeface="EB Garamond"/>
              <a:cs typeface="EB Garamond"/>
              <a:sym typeface="EB Garamond"/>
            </a:endParaRPr>
          </a:p>
        </p:txBody>
      </p:sp>
      <p:sp>
        <p:nvSpPr>
          <p:cNvPr id="8" name="Google Shape;75;p14">
            <a:extLst>
              <a:ext uri="{FF2B5EF4-FFF2-40B4-BE49-F238E27FC236}">
                <a16:creationId xmlns:a16="http://schemas.microsoft.com/office/drawing/2014/main" id="{1DB8422D-6E05-88AA-F7B5-6DBB396F26E5}"/>
              </a:ext>
            </a:extLst>
          </p:cNvPr>
          <p:cNvSpPr txBox="1"/>
          <p:nvPr/>
        </p:nvSpPr>
        <p:spPr>
          <a:xfrm>
            <a:off x="329925" y="521070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9" name="Google Shape;75;p14">
            <a:extLst>
              <a:ext uri="{FF2B5EF4-FFF2-40B4-BE49-F238E27FC236}">
                <a16:creationId xmlns:a16="http://schemas.microsoft.com/office/drawing/2014/main" id="{855EF839-EDC9-4B46-FF1F-C3CC02D86C77}"/>
              </a:ext>
            </a:extLst>
          </p:cNvPr>
          <p:cNvSpPr txBox="1"/>
          <p:nvPr/>
        </p:nvSpPr>
        <p:spPr>
          <a:xfrm>
            <a:off x="2213283" y="5186164"/>
            <a:ext cx="9650022" cy="1292631"/>
          </a:xfrm>
          <a:prstGeom prst="rect">
            <a:avLst/>
          </a:prstGeom>
          <a:noFill/>
          <a:ln>
            <a:noFill/>
          </a:ln>
        </p:spPr>
        <p:txBody>
          <a:bodyPr spcFirstLastPara="1" wrap="square" lIns="91425" tIns="91425" rIns="91425" bIns="91425" anchor="t" anchorCtr="0">
            <a:spAutoFit/>
          </a:bodyPr>
          <a:lstStyle/>
          <a:p>
            <a:r>
              <a:rPr lang="en-US" dirty="0"/>
              <a:t>The area chart effectively shows the overlap and differences in subscription counts across call durations.</a:t>
            </a:r>
          </a:p>
          <a:p>
            <a:pPr marL="285750" indent="-285750">
              <a:buFont typeface="Arial" panose="020B0604020202020204" pitchFamily="34" charset="0"/>
              <a:buChar char="•"/>
            </a:pPr>
            <a:r>
              <a:rPr lang="en-US" dirty="0"/>
              <a:t>The </a:t>
            </a:r>
            <a:r>
              <a:rPr lang="en-US" b="1" dirty="0"/>
              <a:t>stacked areas</a:t>
            </a:r>
            <a:r>
              <a:rPr lang="en-US" dirty="0"/>
              <a:t> provide a visual representation of how "Yes" and "No" responses contribute to the total count for each duration range.</a:t>
            </a:r>
          </a:p>
        </p:txBody>
      </p:sp>
      <p:sp>
        <p:nvSpPr>
          <p:cNvPr id="10" name="Google Shape;75;p14">
            <a:extLst>
              <a:ext uri="{FF2B5EF4-FFF2-40B4-BE49-F238E27FC236}">
                <a16:creationId xmlns:a16="http://schemas.microsoft.com/office/drawing/2014/main" id="{1490A2A8-F2F1-63CE-90FC-941FB091E996}"/>
              </a:ext>
            </a:extLst>
          </p:cNvPr>
          <p:cNvSpPr txBox="1"/>
          <p:nvPr/>
        </p:nvSpPr>
        <p:spPr>
          <a:xfrm>
            <a:off x="454704" y="303349"/>
            <a:ext cx="4700100"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dirty="0">
                <a:solidFill>
                  <a:srgbClr val="00FF51"/>
                </a:solidFill>
              </a:rPr>
              <a:t>Area Chart</a:t>
            </a:r>
            <a:endParaRPr sz="2400" b="1" dirty="0">
              <a:solidFill>
                <a:srgbClr val="00FF51"/>
              </a:solidFill>
              <a:latin typeface="EB Garamond"/>
              <a:ea typeface="EB Garamond"/>
              <a:cs typeface="EB Garamond"/>
              <a:sym typeface="EB Garamond"/>
            </a:endParaRPr>
          </a:p>
        </p:txBody>
      </p:sp>
    </p:spTree>
    <p:extLst>
      <p:ext uri="{BB962C8B-B14F-4D97-AF65-F5344CB8AC3E}">
        <p14:creationId xmlns:p14="http://schemas.microsoft.com/office/powerpoint/2010/main" val="164291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4" name="Picture 3" descr="A screenshot of a graph&#10;&#10;Description automatically generated">
            <a:extLst>
              <a:ext uri="{FF2B5EF4-FFF2-40B4-BE49-F238E27FC236}">
                <a16:creationId xmlns:a16="http://schemas.microsoft.com/office/drawing/2014/main" id="{5A03799F-9353-A657-0632-6943BE461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3929" y="734301"/>
            <a:ext cx="3047741" cy="2649668"/>
          </a:xfrm>
          <a:prstGeom prst="rect">
            <a:avLst/>
          </a:prstGeom>
        </p:spPr>
      </p:pic>
      <p:sp>
        <p:nvSpPr>
          <p:cNvPr id="5" name="Google Shape;75;p14">
            <a:extLst>
              <a:ext uri="{FF2B5EF4-FFF2-40B4-BE49-F238E27FC236}">
                <a16:creationId xmlns:a16="http://schemas.microsoft.com/office/drawing/2014/main" id="{AF7F10CA-7DE3-C13A-8361-4AB45719E81E}"/>
              </a:ext>
            </a:extLst>
          </p:cNvPr>
          <p:cNvSpPr txBox="1"/>
          <p:nvPr/>
        </p:nvSpPr>
        <p:spPr>
          <a:xfrm>
            <a:off x="267480" y="3484123"/>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7" name="Google Shape;75;p14">
            <a:extLst>
              <a:ext uri="{FF2B5EF4-FFF2-40B4-BE49-F238E27FC236}">
                <a16:creationId xmlns:a16="http://schemas.microsoft.com/office/drawing/2014/main" id="{6A9A7C1E-1B46-2846-99C2-C8BAD882B314}"/>
              </a:ext>
            </a:extLst>
          </p:cNvPr>
          <p:cNvSpPr txBox="1"/>
          <p:nvPr/>
        </p:nvSpPr>
        <p:spPr>
          <a:xfrm>
            <a:off x="329925" y="4605007"/>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8" name="Google Shape;75;p14">
            <a:extLst>
              <a:ext uri="{FF2B5EF4-FFF2-40B4-BE49-F238E27FC236}">
                <a16:creationId xmlns:a16="http://schemas.microsoft.com/office/drawing/2014/main" id="{70F0919C-DAA6-EB67-E519-A91EBF05EAF4}"/>
              </a:ext>
            </a:extLst>
          </p:cNvPr>
          <p:cNvSpPr txBox="1"/>
          <p:nvPr/>
        </p:nvSpPr>
        <p:spPr>
          <a:xfrm>
            <a:off x="2274498" y="4640402"/>
            <a:ext cx="9650022" cy="50318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To analyze how the number of calls in a campaign influences the likelihood of subscription.</a:t>
            </a:r>
            <a:endParaRPr dirty="0">
              <a:latin typeface="EB Garamond"/>
              <a:ea typeface="EB Garamond"/>
              <a:cs typeface="EB Garamond"/>
              <a:sym typeface="EB Garamond"/>
            </a:endParaRPr>
          </a:p>
        </p:txBody>
      </p:sp>
      <p:sp>
        <p:nvSpPr>
          <p:cNvPr id="9" name="Google Shape;75;p14">
            <a:extLst>
              <a:ext uri="{FF2B5EF4-FFF2-40B4-BE49-F238E27FC236}">
                <a16:creationId xmlns:a16="http://schemas.microsoft.com/office/drawing/2014/main" id="{65ED77F5-4310-588D-BA58-A2449E4645DA}"/>
              </a:ext>
            </a:extLst>
          </p:cNvPr>
          <p:cNvSpPr txBox="1"/>
          <p:nvPr/>
        </p:nvSpPr>
        <p:spPr>
          <a:xfrm>
            <a:off x="329925" y="521070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10" name="Google Shape;75;p14">
            <a:extLst>
              <a:ext uri="{FF2B5EF4-FFF2-40B4-BE49-F238E27FC236}">
                <a16:creationId xmlns:a16="http://schemas.microsoft.com/office/drawing/2014/main" id="{DF3D7C9F-8834-4EF5-DCAA-E2F62688B37E}"/>
              </a:ext>
            </a:extLst>
          </p:cNvPr>
          <p:cNvSpPr txBox="1"/>
          <p:nvPr/>
        </p:nvSpPr>
        <p:spPr>
          <a:xfrm>
            <a:off x="2213283" y="5186164"/>
            <a:ext cx="9650022" cy="1015632"/>
          </a:xfrm>
          <a:prstGeom prst="rect">
            <a:avLst/>
          </a:prstGeom>
          <a:noFill/>
          <a:ln>
            <a:noFill/>
          </a:ln>
        </p:spPr>
        <p:txBody>
          <a:bodyPr spcFirstLastPara="1" wrap="square" lIns="91425" tIns="91425" rIns="91425" bIns="91425" anchor="t" anchorCtr="0">
            <a:spAutoFit/>
          </a:bodyPr>
          <a:lstStyle/>
          <a:p>
            <a:r>
              <a:rPr lang="en-US" dirty="0"/>
              <a:t>A pie chart effectively visualizes proportions, making it easier to understand the distribution of campaign efforts across subscription outcomes. It highlights the campaign counts that contribute the most to the overall results.</a:t>
            </a:r>
          </a:p>
        </p:txBody>
      </p:sp>
      <p:sp>
        <p:nvSpPr>
          <p:cNvPr id="11" name="Google Shape;75;p14">
            <a:extLst>
              <a:ext uri="{FF2B5EF4-FFF2-40B4-BE49-F238E27FC236}">
                <a16:creationId xmlns:a16="http://schemas.microsoft.com/office/drawing/2014/main" id="{0B9A9D74-8CB1-65AF-D054-A0044E3A4D4E}"/>
              </a:ext>
            </a:extLst>
          </p:cNvPr>
          <p:cNvSpPr txBox="1"/>
          <p:nvPr/>
        </p:nvSpPr>
        <p:spPr>
          <a:xfrm>
            <a:off x="454704" y="303349"/>
            <a:ext cx="4700100"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dirty="0">
                <a:solidFill>
                  <a:srgbClr val="00FF51"/>
                </a:solidFill>
              </a:rPr>
              <a:t>Area Chart</a:t>
            </a:r>
            <a:endParaRPr sz="2400" b="1" dirty="0">
              <a:solidFill>
                <a:srgbClr val="00FF51"/>
              </a:solidFill>
              <a:latin typeface="EB Garamond"/>
              <a:ea typeface="EB Garamond"/>
              <a:cs typeface="EB Garamond"/>
              <a:sym typeface="EB Garamond"/>
            </a:endParaRPr>
          </a:p>
        </p:txBody>
      </p:sp>
      <p:sp>
        <p:nvSpPr>
          <p:cNvPr id="17" name="Google Shape;75;p14">
            <a:extLst>
              <a:ext uri="{FF2B5EF4-FFF2-40B4-BE49-F238E27FC236}">
                <a16:creationId xmlns:a16="http://schemas.microsoft.com/office/drawing/2014/main" id="{EE0B709B-C8CF-997A-2BE8-D5AC30BB17D6}"/>
              </a:ext>
            </a:extLst>
          </p:cNvPr>
          <p:cNvSpPr txBox="1"/>
          <p:nvPr/>
        </p:nvSpPr>
        <p:spPr>
          <a:xfrm>
            <a:off x="2274498" y="3519541"/>
            <a:ext cx="9650022" cy="1140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dirty="0"/>
              <a:t>Campaign: </a:t>
            </a:r>
            <a:r>
              <a:rPr lang="en-US" dirty="0"/>
              <a:t>Represents the number of contacts made during the current campaign to a client (numeric value).</a:t>
            </a:r>
            <a:r>
              <a:rPr lang="en-US" b="1" dirty="0"/>
              <a:t>Subscription Status (y)</a:t>
            </a:r>
            <a:r>
              <a:rPr lang="en-US" dirty="0"/>
              <a:t>: Indicates whether the client subscribed to the term deposit ("Yes" or "No").</a:t>
            </a:r>
            <a:endParaRPr dirty="0">
              <a:latin typeface="EB Garamond"/>
              <a:ea typeface="EB Garamond"/>
              <a:cs typeface="EB Garamond"/>
              <a:sym typeface="EB Garamond"/>
            </a:endParaRPr>
          </a:p>
        </p:txBody>
      </p:sp>
    </p:spTree>
    <p:extLst>
      <p:ext uri="{BB962C8B-B14F-4D97-AF65-F5344CB8AC3E}">
        <p14:creationId xmlns:p14="http://schemas.microsoft.com/office/powerpoint/2010/main" val="307875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9809603B-5932-8F0A-2E97-4D87ACA83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062" y="783189"/>
            <a:ext cx="3337849" cy="2697714"/>
          </a:xfrm>
          <a:prstGeom prst="rect">
            <a:avLst/>
          </a:prstGeom>
        </p:spPr>
      </p:pic>
      <p:sp>
        <p:nvSpPr>
          <p:cNvPr id="5" name="Google Shape;75;p14">
            <a:extLst>
              <a:ext uri="{FF2B5EF4-FFF2-40B4-BE49-F238E27FC236}">
                <a16:creationId xmlns:a16="http://schemas.microsoft.com/office/drawing/2014/main" id="{97FD81D5-46A9-9D7A-ACC0-359E6D64D798}"/>
              </a:ext>
            </a:extLst>
          </p:cNvPr>
          <p:cNvSpPr txBox="1"/>
          <p:nvPr/>
        </p:nvSpPr>
        <p:spPr>
          <a:xfrm>
            <a:off x="267480" y="3484123"/>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6" name="Google Shape;75;p14">
            <a:extLst>
              <a:ext uri="{FF2B5EF4-FFF2-40B4-BE49-F238E27FC236}">
                <a16:creationId xmlns:a16="http://schemas.microsoft.com/office/drawing/2014/main" id="{DB8AE509-4758-BFD7-962B-C749058664BB}"/>
              </a:ext>
            </a:extLst>
          </p:cNvPr>
          <p:cNvSpPr txBox="1"/>
          <p:nvPr/>
        </p:nvSpPr>
        <p:spPr>
          <a:xfrm>
            <a:off x="2321981" y="3481752"/>
            <a:ext cx="9870019" cy="1140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The dataset includes information about the age of clients and their subscription status for a term deposit. </a:t>
            </a:r>
            <a:r>
              <a:rPr lang="en-US" b="1" dirty="0"/>
              <a:t>Age</a:t>
            </a:r>
            <a:r>
              <a:rPr lang="en-US" dirty="0"/>
              <a:t>: Represents the age of each client. </a:t>
            </a:r>
            <a:r>
              <a:rPr lang="en-US" b="1" dirty="0"/>
              <a:t>Subscription Status (y)</a:t>
            </a:r>
            <a:r>
              <a:rPr lang="en-US" dirty="0"/>
              <a:t>: A binary column indicating whether the client subscribed to the term deposit (Yes/No).</a:t>
            </a:r>
            <a:endParaRPr dirty="0">
              <a:latin typeface="EB Garamond"/>
              <a:ea typeface="EB Garamond"/>
              <a:cs typeface="EB Garamond"/>
              <a:sym typeface="EB Garamond"/>
            </a:endParaRPr>
          </a:p>
        </p:txBody>
      </p:sp>
      <p:sp>
        <p:nvSpPr>
          <p:cNvPr id="7" name="Google Shape;75;p14">
            <a:extLst>
              <a:ext uri="{FF2B5EF4-FFF2-40B4-BE49-F238E27FC236}">
                <a16:creationId xmlns:a16="http://schemas.microsoft.com/office/drawing/2014/main" id="{5B32DA29-7164-2C38-2769-F031BDC8928D}"/>
              </a:ext>
            </a:extLst>
          </p:cNvPr>
          <p:cNvSpPr txBox="1"/>
          <p:nvPr/>
        </p:nvSpPr>
        <p:spPr>
          <a:xfrm>
            <a:off x="267823" y="4452019"/>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8" name="Google Shape;75;p14">
            <a:extLst>
              <a:ext uri="{FF2B5EF4-FFF2-40B4-BE49-F238E27FC236}">
                <a16:creationId xmlns:a16="http://schemas.microsoft.com/office/drawing/2014/main" id="{CA9EDAFB-D562-8ED0-16A9-6730A4FD63C6}"/>
              </a:ext>
            </a:extLst>
          </p:cNvPr>
          <p:cNvSpPr txBox="1"/>
          <p:nvPr/>
        </p:nvSpPr>
        <p:spPr>
          <a:xfrm>
            <a:off x="2275386" y="4512102"/>
            <a:ext cx="9650022" cy="82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To analyze how different age groups respond to marketing campaigns and whether they are more likely to subscribe to term deposits.</a:t>
            </a:r>
            <a:endParaRPr dirty="0">
              <a:latin typeface="EB Garamond"/>
              <a:ea typeface="EB Garamond"/>
              <a:cs typeface="EB Garamond"/>
              <a:sym typeface="EB Garamond"/>
            </a:endParaRPr>
          </a:p>
        </p:txBody>
      </p:sp>
      <p:sp>
        <p:nvSpPr>
          <p:cNvPr id="9" name="Google Shape;75;p14">
            <a:extLst>
              <a:ext uri="{FF2B5EF4-FFF2-40B4-BE49-F238E27FC236}">
                <a16:creationId xmlns:a16="http://schemas.microsoft.com/office/drawing/2014/main" id="{BC8FBD81-5909-F2B7-1D23-AA20CA2C9407}"/>
              </a:ext>
            </a:extLst>
          </p:cNvPr>
          <p:cNvSpPr txBox="1"/>
          <p:nvPr/>
        </p:nvSpPr>
        <p:spPr>
          <a:xfrm>
            <a:off x="329925" y="521070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10" name="Google Shape;75;p14">
            <a:extLst>
              <a:ext uri="{FF2B5EF4-FFF2-40B4-BE49-F238E27FC236}">
                <a16:creationId xmlns:a16="http://schemas.microsoft.com/office/drawing/2014/main" id="{1EEDB265-126E-8E23-E6F3-38AB2A2F969B}"/>
              </a:ext>
            </a:extLst>
          </p:cNvPr>
          <p:cNvSpPr txBox="1"/>
          <p:nvPr/>
        </p:nvSpPr>
        <p:spPr>
          <a:xfrm>
            <a:off x="2213283" y="5186164"/>
            <a:ext cx="9650022" cy="1015632"/>
          </a:xfrm>
          <a:prstGeom prst="rect">
            <a:avLst/>
          </a:prstGeom>
          <a:noFill/>
          <a:ln>
            <a:noFill/>
          </a:ln>
        </p:spPr>
        <p:txBody>
          <a:bodyPr spcFirstLastPara="1" wrap="square" lIns="91425" tIns="91425" rIns="91425" bIns="91425" anchor="t" anchorCtr="0">
            <a:spAutoFit/>
          </a:bodyPr>
          <a:lstStyle/>
          <a:p>
            <a:r>
              <a:rPr lang="en-US" dirty="0"/>
              <a:t>The stacked column chart is a descriptive tool rather than a predictive model. </a:t>
            </a:r>
          </a:p>
          <a:p>
            <a:pPr marL="285750" indent="-285750">
              <a:buFont typeface="Arial" panose="020B0604020202020204" pitchFamily="34" charset="0"/>
              <a:buChar char="•"/>
            </a:pPr>
            <a:r>
              <a:rPr lang="en-US" dirty="0"/>
              <a:t>The proportion of subscriptions and non-subscriptions within each age group.</a:t>
            </a:r>
          </a:p>
          <a:p>
            <a:pPr marL="285750" indent="-285750">
              <a:buFont typeface="Arial" panose="020B0604020202020204" pitchFamily="34" charset="0"/>
              <a:buChar char="•"/>
            </a:pPr>
            <a:r>
              <a:rPr lang="en-US" dirty="0"/>
              <a:t>Comparative trends across age ranges to identify the most responsive demographics.</a:t>
            </a:r>
          </a:p>
        </p:txBody>
      </p:sp>
      <p:sp>
        <p:nvSpPr>
          <p:cNvPr id="11" name="Google Shape;75;p14">
            <a:extLst>
              <a:ext uri="{FF2B5EF4-FFF2-40B4-BE49-F238E27FC236}">
                <a16:creationId xmlns:a16="http://schemas.microsoft.com/office/drawing/2014/main" id="{70483922-7335-DFEF-E3E6-3110A33A8F86}"/>
              </a:ext>
            </a:extLst>
          </p:cNvPr>
          <p:cNvSpPr txBox="1"/>
          <p:nvPr/>
        </p:nvSpPr>
        <p:spPr>
          <a:xfrm>
            <a:off x="454704" y="303349"/>
            <a:ext cx="4700100"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dirty="0">
                <a:solidFill>
                  <a:srgbClr val="00FF51"/>
                </a:solidFill>
              </a:rPr>
              <a:t>Tree Map</a:t>
            </a:r>
            <a:endParaRPr sz="2400" b="1" dirty="0">
              <a:solidFill>
                <a:srgbClr val="00FF51"/>
              </a:solidFill>
              <a:latin typeface="EB Garamond"/>
              <a:ea typeface="EB Garamond"/>
              <a:cs typeface="EB Garamond"/>
              <a:sym typeface="EB Garamond"/>
            </a:endParaRPr>
          </a:p>
        </p:txBody>
      </p:sp>
    </p:spTree>
    <p:extLst>
      <p:ext uri="{BB962C8B-B14F-4D97-AF65-F5344CB8AC3E}">
        <p14:creationId xmlns:p14="http://schemas.microsoft.com/office/powerpoint/2010/main" val="4035285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4" name="Picture 3" descr="A screenshot of a graph&#10;&#10;Description automatically generated">
            <a:extLst>
              <a:ext uri="{FF2B5EF4-FFF2-40B4-BE49-F238E27FC236}">
                <a16:creationId xmlns:a16="http://schemas.microsoft.com/office/drawing/2014/main" id="{A79D36D2-6B1F-4366-9323-CAB0A04E4E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0321" y="819918"/>
            <a:ext cx="3936669" cy="2631140"/>
          </a:xfrm>
          <a:prstGeom prst="rect">
            <a:avLst/>
          </a:prstGeom>
        </p:spPr>
      </p:pic>
      <p:sp>
        <p:nvSpPr>
          <p:cNvPr id="5" name="Google Shape;75;p14">
            <a:extLst>
              <a:ext uri="{FF2B5EF4-FFF2-40B4-BE49-F238E27FC236}">
                <a16:creationId xmlns:a16="http://schemas.microsoft.com/office/drawing/2014/main" id="{97FFE664-D776-6C47-7D57-22DDAABC0B9A}"/>
              </a:ext>
            </a:extLst>
          </p:cNvPr>
          <p:cNvSpPr txBox="1"/>
          <p:nvPr/>
        </p:nvSpPr>
        <p:spPr>
          <a:xfrm>
            <a:off x="267480" y="3484123"/>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6" name="Google Shape;75;p14">
            <a:extLst>
              <a:ext uri="{FF2B5EF4-FFF2-40B4-BE49-F238E27FC236}">
                <a16:creationId xmlns:a16="http://schemas.microsoft.com/office/drawing/2014/main" id="{5BAEAD6C-0870-C7C0-4B5F-9103964DF2C6}"/>
              </a:ext>
            </a:extLst>
          </p:cNvPr>
          <p:cNvSpPr txBox="1"/>
          <p:nvPr/>
        </p:nvSpPr>
        <p:spPr>
          <a:xfrm>
            <a:off x="2321981" y="3481752"/>
            <a:ext cx="9870019" cy="1140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The dataset includes information about the age of clients and their subscription status for a term deposit. </a:t>
            </a:r>
            <a:r>
              <a:rPr lang="en-US" b="1" dirty="0"/>
              <a:t>Age</a:t>
            </a:r>
            <a:r>
              <a:rPr lang="en-US" dirty="0"/>
              <a:t>: Represents the age of each client. </a:t>
            </a:r>
            <a:r>
              <a:rPr lang="en-US" b="1" dirty="0"/>
              <a:t>Subscription Status (y)</a:t>
            </a:r>
            <a:r>
              <a:rPr lang="en-US" dirty="0"/>
              <a:t>: A binary column indicating whether the client subscribed to the term deposit (Yes/No).</a:t>
            </a:r>
            <a:endParaRPr dirty="0">
              <a:latin typeface="EB Garamond"/>
              <a:ea typeface="EB Garamond"/>
              <a:cs typeface="EB Garamond"/>
              <a:sym typeface="EB Garamond"/>
            </a:endParaRPr>
          </a:p>
        </p:txBody>
      </p:sp>
      <p:sp>
        <p:nvSpPr>
          <p:cNvPr id="7" name="Google Shape;75;p14">
            <a:extLst>
              <a:ext uri="{FF2B5EF4-FFF2-40B4-BE49-F238E27FC236}">
                <a16:creationId xmlns:a16="http://schemas.microsoft.com/office/drawing/2014/main" id="{486BEC91-6A99-9657-2089-AD8EBB447FE9}"/>
              </a:ext>
            </a:extLst>
          </p:cNvPr>
          <p:cNvSpPr txBox="1"/>
          <p:nvPr/>
        </p:nvSpPr>
        <p:spPr>
          <a:xfrm>
            <a:off x="267823" y="4452019"/>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8" name="Google Shape;75;p14">
            <a:extLst>
              <a:ext uri="{FF2B5EF4-FFF2-40B4-BE49-F238E27FC236}">
                <a16:creationId xmlns:a16="http://schemas.microsoft.com/office/drawing/2014/main" id="{70E93BBF-EE98-EDAE-E5F8-1D49905F625C}"/>
              </a:ext>
            </a:extLst>
          </p:cNvPr>
          <p:cNvSpPr txBox="1"/>
          <p:nvPr/>
        </p:nvSpPr>
        <p:spPr>
          <a:xfrm>
            <a:off x="2275386" y="4512102"/>
            <a:ext cx="9650022" cy="82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To analyze how different age groups respond to marketing campaigns and whether they are more likely to subscribe to term deposits.</a:t>
            </a:r>
            <a:endParaRPr dirty="0">
              <a:latin typeface="EB Garamond"/>
              <a:ea typeface="EB Garamond"/>
              <a:cs typeface="EB Garamond"/>
              <a:sym typeface="EB Garamond"/>
            </a:endParaRPr>
          </a:p>
        </p:txBody>
      </p:sp>
      <p:sp>
        <p:nvSpPr>
          <p:cNvPr id="9" name="Google Shape;75;p14">
            <a:extLst>
              <a:ext uri="{FF2B5EF4-FFF2-40B4-BE49-F238E27FC236}">
                <a16:creationId xmlns:a16="http://schemas.microsoft.com/office/drawing/2014/main" id="{456FE2EB-1001-3F01-2343-14F7936C10EF}"/>
              </a:ext>
            </a:extLst>
          </p:cNvPr>
          <p:cNvSpPr txBox="1"/>
          <p:nvPr/>
        </p:nvSpPr>
        <p:spPr>
          <a:xfrm>
            <a:off x="329925" y="521070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10" name="Google Shape;75;p14">
            <a:extLst>
              <a:ext uri="{FF2B5EF4-FFF2-40B4-BE49-F238E27FC236}">
                <a16:creationId xmlns:a16="http://schemas.microsoft.com/office/drawing/2014/main" id="{C006B461-AD02-7FF5-F250-DD5A7108CB77}"/>
              </a:ext>
            </a:extLst>
          </p:cNvPr>
          <p:cNvSpPr txBox="1"/>
          <p:nvPr/>
        </p:nvSpPr>
        <p:spPr>
          <a:xfrm>
            <a:off x="2213283" y="5186164"/>
            <a:ext cx="9650022" cy="1015632"/>
          </a:xfrm>
          <a:prstGeom prst="rect">
            <a:avLst/>
          </a:prstGeom>
          <a:noFill/>
          <a:ln>
            <a:noFill/>
          </a:ln>
        </p:spPr>
        <p:txBody>
          <a:bodyPr spcFirstLastPara="1" wrap="square" lIns="91425" tIns="91425" rIns="91425" bIns="91425" anchor="t" anchorCtr="0">
            <a:spAutoFit/>
          </a:bodyPr>
          <a:lstStyle/>
          <a:p>
            <a:r>
              <a:rPr lang="en-US" dirty="0"/>
              <a:t>The stacked column chart is a descriptive tool rather than a predictive model. </a:t>
            </a:r>
          </a:p>
          <a:p>
            <a:pPr marL="285750" indent="-285750">
              <a:buFont typeface="Arial" panose="020B0604020202020204" pitchFamily="34" charset="0"/>
              <a:buChar char="•"/>
            </a:pPr>
            <a:r>
              <a:rPr lang="en-US" dirty="0"/>
              <a:t>The proportion of subscriptions and non-subscriptions within each age group.</a:t>
            </a:r>
          </a:p>
          <a:p>
            <a:pPr marL="285750" indent="-285750">
              <a:buFont typeface="Arial" panose="020B0604020202020204" pitchFamily="34" charset="0"/>
              <a:buChar char="•"/>
            </a:pPr>
            <a:r>
              <a:rPr lang="en-US" dirty="0"/>
              <a:t>Comparative trends across age ranges to identify the most responsive demographics.</a:t>
            </a:r>
          </a:p>
        </p:txBody>
      </p:sp>
      <p:sp>
        <p:nvSpPr>
          <p:cNvPr id="11" name="Google Shape;75;p14">
            <a:extLst>
              <a:ext uri="{FF2B5EF4-FFF2-40B4-BE49-F238E27FC236}">
                <a16:creationId xmlns:a16="http://schemas.microsoft.com/office/drawing/2014/main" id="{A9499F07-6295-A3DE-AF79-C880DCB16BFB}"/>
              </a:ext>
            </a:extLst>
          </p:cNvPr>
          <p:cNvSpPr txBox="1"/>
          <p:nvPr/>
        </p:nvSpPr>
        <p:spPr>
          <a:xfrm>
            <a:off x="454704" y="303349"/>
            <a:ext cx="4700100"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dirty="0">
                <a:solidFill>
                  <a:srgbClr val="00FF51"/>
                </a:solidFill>
              </a:rPr>
              <a:t>Donut Chart</a:t>
            </a:r>
            <a:endParaRPr sz="2400" b="1" dirty="0">
              <a:solidFill>
                <a:srgbClr val="00FF51"/>
              </a:solidFill>
              <a:latin typeface="EB Garamond"/>
              <a:ea typeface="EB Garamond"/>
              <a:cs typeface="EB Garamond"/>
              <a:sym typeface="EB Garamond"/>
            </a:endParaRPr>
          </a:p>
        </p:txBody>
      </p:sp>
    </p:spTree>
    <p:extLst>
      <p:ext uri="{BB962C8B-B14F-4D97-AF65-F5344CB8AC3E}">
        <p14:creationId xmlns:p14="http://schemas.microsoft.com/office/powerpoint/2010/main" val="332452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5" name="Picture 4" descr="A screenshot of a graph&#10;&#10;Description automatically generated">
            <a:extLst>
              <a:ext uri="{FF2B5EF4-FFF2-40B4-BE49-F238E27FC236}">
                <a16:creationId xmlns:a16="http://schemas.microsoft.com/office/drawing/2014/main" id="{E8493450-3BB8-FF34-3E19-23087F943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069" y="807985"/>
            <a:ext cx="5795965" cy="2575984"/>
          </a:xfrm>
          <a:prstGeom prst="rect">
            <a:avLst/>
          </a:prstGeom>
        </p:spPr>
      </p:pic>
      <p:sp>
        <p:nvSpPr>
          <p:cNvPr id="6" name="Google Shape;75;p14">
            <a:extLst>
              <a:ext uri="{FF2B5EF4-FFF2-40B4-BE49-F238E27FC236}">
                <a16:creationId xmlns:a16="http://schemas.microsoft.com/office/drawing/2014/main" id="{B3A31803-592F-796E-043F-6579A9FAB8AD}"/>
              </a:ext>
            </a:extLst>
          </p:cNvPr>
          <p:cNvSpPr txBox="1"/>
          <p:nvPr/>
        </p:nvSpPr>
        <p:spPr>
          <a:xfrm>
            <a:off x="267480" y="3484123"/>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7" name="Google Shape;75;p14">
            <a:extLst>
              <a:ext uri="{FF2B5EF4-FFF2-40B4-BE49-F238E27FC236}">
                <a16:creationId xmlns:a16="http://schemas.microsoft.com/office/drawing/2014/main" id="{396FED14-2A30-0BA9-B7BD-599FF1747E0C}"/>
              </a:ext>
            </a:extLst>
          </p:cNvPr>
          <p:cNvSpPr txBox="1"/>
          <p:nvPr/>
        </p:nvSpPr>
        <p:spPr>
          <a:xfrm>
            <a:off x="2321981" y="3481752"/>
            <a:ext cx="9870019" cy="1140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The dataset includes information about the age of clients and their subscription status for a term deposit. </a:t>
            </a:r>
            <a:r>
              <a:rPr lang="en-US" b="1" dirty="0"/>
              <a:t>Age</a:t>
            </a:r>
            <a:r>
              <a:rPr lang="en-US" dirty="0"/>
              <a:t>: Represents the age of each client. </a:t>
            </a:r>
            <a:r>
              <a:rPr lang="en-US" b="1" dirty="0"/>
              <a:t>Subscription Status (y)</a:t>
            </a:r>
            <a:r>
              <a:rPr lang="en-US" dirty="0"/>
              <a:t>: A binary column indicating whether the client subscribed to the term deposit (Yes/No).</a:t>
            </a:r>
            <a:endParaRPr dirty="0">
              <a:latin typeface="EB Garamond"/>
              <a:ea typeface="EB Garamond"/>
              <a:cs typeface="EB Garamond"/>
              <a:sym typeface="EB Garamond"/>
            </a:endParaRPr>
          </a:p>
        </p:txBody>
      </p:sp>
      <p:sp>
        <p:nvSpPr>
          <p:cNvPr id="8" name="Google Shape;75;p14">
            <a:extLst>
              <a:ext uri="{FF2B5EF4-FFF2-40B4-BE49-F238E27FC236}">
                <a16:creationId xmlns:a16="http://schemas.microsoft.com/office/drawing/2014/main" id="{52BAF3E7-A6C6-4543-43DF-B68B9580C611}"/>
              </a:ext>
            </a:extLst>
          </p:cNvPr>
          <p:cNvSpPr txBox="1"/>
          <p:nvPr/>
        </p:nvSpPr>
        <p:spPr>
          <a:xfrm>
            <a:off x="267823" y="4452019"/>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9" name="Google Shape;75;p14">
            <a:extLst>
              <a:ext uri="{FF2B5EF4-FFF2-40B4-BE49-F238E27FC236}">
                <a16:creationId xmlns:a16="http://schemas.microsoft.com/office/drawing/2014/main" id="{83119B07-303A-B3E8-EE3C-CD305BE32BF4}"/>
              </a:ext>
            </a:extLst>
          </p:cNvPr>
          <p:cNvSpPr txBox="1"/>
          <p:nvPr/>
        </p:nvSpPr>
        <p:spPr>
          <a:xfrm>
            <a:off x="2275386" y="4512102"/>
            <a:ext cx="9650022" cy="82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To analyze how different age groups respond to marketing campaigns and whether they are more likely to subscribe to term deposits.</a:t>
            </a:r>
            <a:endParaRPr dirty="0">
              <a:latin typeface="EB Garamond"/>
              <a:ea typeface="EB Garamond"/>
              <a:cs typeface="EB Garamond"/>
              <a:sym typeface="EB Garamond"/>
            </a:endParaRPr>
          </a:p>
        </p:txBody>
      </p:sp>
      <p:sp>
        <p:nvSpPr>
          <p:cNvPr id="10" name="Google Shape;75;p14">
            <a:extLst>
              <a:ext uri="{FF2B5EF4-FFF2-40B4-BE49-F238E27FC236}">
                <a16:creationId xmlns:a16="http://schemas.microsoft.com/office/drawing/2014/main" id="{A7825069-388A-D56B-C028-00D6B008FE68}"/>
              </a:ext>
            </a:extLst>
          </p:cNvPr>
          <p:cNvSpPr txBox="1"/>
          <p:nvPr/>
        </p:nvSpPr>
        <p:spPr>
          <a:xfrm>
            <a:off x="329925" y="521070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11" name="Google Shape;75;p14">
            <a:extLst>
              <a:ext uri="{FF2B5EF4-FFF2-40B4-BE49-F238E27FC236}">
                <a16:creationId xmlns:a16="http://schemas.microsoft.com/office/drawing/2014/main" id="{287BB806-4EE6-91E1-8C5A-9C0FAEAB94B0}"/>
              </a:ext>
            </a:extLst>
          </p:cNvPr>
          <p:cNvSpPr txBox="1"/>
          <p:nvPr/>
        </p:nvSpPr>
        <p:spPr>
          <a:xfrm>
            <a:off x="2213283" y="5186164"/>
            <a:ext cx="9650022" cy="1015632"/>
          </a:xfrm>
          <a:prstGeom prst="rect">
            <a:avLst/>
          </a:prstGeom>
          <a:noFill/>
          <a:ln>
            <a:noFill/>
          </a:ln>
        </p:spPr>
        <p:txBody>
          <a:bodyPr spcFirstLastPara="1" wrap="square" lIns="91425" tIns="91425" rIns="91425" bIns="91425" anchor="t" anchorCtr="0">
            <a:spAutoFit/>
          </a:bodyPr>
          <a:lstStyle/>
          <a:p>
            <a:r>
              <a:rPr lang="en-US" dirty="0"/>
              <a:t>The stacked column chart is a descriptive tool rather than a predictive model. </a:t>
            </a:r>
          </a:p>
          <a:p>
            <a:pPr marL="285750" indent="-285750">
              <a:buFont typeface="Arial" panose="020B0604020202020204" pitchFamily="34" charset="0"/>
              <a:buChar char="•"/>
            </a:pPr>
            <a:r>
              <a:rPr lang="en-US" dirty="0"/>
              <a:t>The proportion of subscriptions and non-subscriptions within each age group.</a:t>
            </a:r>
          </a:p>
          <a:p>
            <a:pPr marL="285750" indent="-285750">
              <a:buFont typeface="Arial" panose="020B0604020202020204" pitchFamily="34" charset="0"/>
              <a:buChar char="•"/>
            </a:pPr>
            <a:r>
              <a:rPr lang="en-US" dirty="0"/>
              <a:t>Comparative trends across age ranges to identify the most responsive demographics.</a:t>
            </a:r>
          </a:p>
        </p:txBody>
      </p:sp>
      <p:sp>
        <p:nvSpPr>
          <p:cNvPr id="12" name="Google Shape;75;p14">
            <a:extLst>
              <a:ext uri="{FF2B5EF4-FFF2-40B4-BE49-F238E27FC236}">
                <a16:creationId xmlns:a16="http://schemas.microsoft.com/office/drawing/2014/main" id="{F42733A7-4D67-6C80-E513-784EC1CBED6D}"/>
              </a:ext>
            </a:extLst>
          </p:cNvPr>
          <p:cNvSpPr txBox="1"/>
          <p:nvPr/>
        </p:nvSpPr>
        <p:spPr>
          <a:xfrm>
            <a:off x="454704" y="303349"/>
            <a:ext cx="4700100"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dirty="0">
                <a:solidFill>
                  <a:srgbClr val="00FF51"/>
                </a:solidFill>
              </a:rPr>
              <a:t>Funnel Chart</a:t>
            </a:r>
            <a:endParaRPr sz="2400" b="1" dirty="0">
              <a:solidFill>
                <a:srgbClr val="00FF51"/>
              </a:solidFill>
              <a:latin typeface="EB Garamond"/>
              <a:ea typeface="EB Garamond"/>
              <a:cs typeface="EB Garamond"/>
              <a:sym typeface="EB Garamond"/>
            </a:endParaRPr>
          </a:p>
        </p:txBody>
      </p:sp>
    </p:spTree>
    <p:extLst>
      <p:ext uri="{BB962C8B-B14F-4D97-AF65-F5344CB8AC3E}">
        <p14:creationId xmlns:p14="http://schemas.microsoft.com/office/powerpoint/2010/main" val="3104281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5" name="Picture 4" descr="A graph on a black background&#10;&#10;Description automatically generated">
            <a:extLst>
              <a:ext uri="{FF2B5EF4-FFF2-40B4-BE49-F238E27FC236}">
                <a16:creationId xmlns:a16="http://schemas.microsoft.com/office/drawing/2014/main" id="{0AFF4955-CD74-1509-2C1D-84C8F293C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1128" y="753108"/>
            <a:ext cx="4817408" cy="2728644"/>
          </a:xfrm>
          <a:prstGeom prst="rect">
            <a:avLst/>
          </a:prstGeom>
        </p:spPr>
      </p:pic>
      <p:sp>
        <p:nvSpPr>
          <p:cNvPr id="8" name="Google Shape;75;p14">
            <a:extLst>
              <a:ext uri="{FF2B5EF4-FFF2-40B4-BE49-F238E27FC236}">
                <a16:creationId xmlns:a16="http://schemas.microsoft.com/office/drawing/2014/main" id="{64486698-CF13-2D30-96C8-A4817C9D2CC9}"/>
              </a:ext>
            </a:extLst>
          </p:cNvPr>
          <p:cNvSpPr txBox="1"/>
          <p:nvPr/>
        </p:nvSpPr>
        <p:spPr>
          <a:xfrm>
            <a:off x="267480" y="3484123"/>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9" name="Google Shape;75;p14">
            <a:extLst>
              <a:ext uri="{FF2B5EF4-FFF2-40B4-BE49-F238E27FC236}">
                <a16:creationId xmlns:a16="http://schemas.microsoft.com/office/drawing/2014/main" id="{6E005664-6736-8CCE-AE4D-FD4BF7B0C558}"/>
              </a:ext>
            </a:extLst>
          </p:cNvPr>
          <p:cNvSpPr txBox="1"/>
          <p:nvPr/>
        </p:nvSpPr>
        <p:spPr>
          <a:xfrm>
            <a:off x="2321981" y="3481752"/>
            <a:ext cx="9870019" cy="1140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The dataset includes information about the age of clients and their subscription status for a term deposit. </a:t>
            </a:r>
            <a:r>
              <a:rPr lang="en-US" b="1" dirty="0"/>
              <a:t>Age</a:t>
            </a:r>
            <a:r>
              <a:rPr lang="en-US" dirty="0"/>
              <a:t>: Represents the age of each client. </a:t>
            </a:r>
            <a:r>
              <a:rPr lang="en-US" b="1" dirty="0"/>
              <a:t>Subscription Status (y)</a:t>
            </a:r>
            <a:r>
              <a:rPr lang="en-US" dirty="0"/>
              <a:t>: A binary column indicating whether the client subscribed to the term deposit (Yes/No).</a:t>
            </a:r>
            <a:endParaRPr dirty="0">
              <a:latin typeface="EB Garamond"/>
              <a:ea typeface="EB Garamond"/>
              <a:cs typeface="EB Garamond"/>
              <a:sym typeface="EB Garamond"/>
            </a:endParaRPr>
          </a:p>
        </p:txBody>
      </p:sp>
      <p:sp>
        <p:nvSpPr>
          <p:cNvPr id="10" name="Google Shape;75;p14">
            <a:extLst>
              <a:ext uri="{FF2B5EF4-FFF2-40B4-BE49-F238E27FC236}">
                <a16:creationId xmlns:a16="http://schemas.microsoft.com/office/drawing/2014/main" id="{6BFA2588-9569-ADEF-6E6B-74714FDB0ADD}"/>
              </a:ext>
            </a:extLst>
          </p:cNvPr>
          <p:cNvSpPr txBox="1"/>
          <p:nvPr/>
        </p:nvSpPr>
        <p:spPr>
          <a:xfrm>
            <a:off x="267823" y="4452019"/>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11" name="Google Shape;75;p14">
            <a:extLst>
              <a:ext uri="{FF2B5EF4-FFF2-40B4-BE49-F238E27FC236}">
                <a16:creationId xmlns:a16="http://schemas.microsoft.com/office/drawing/2014/main" id="{F7D69DE1-C34E-C123-33FD-5BF9F81D663C}"/>
              </a:ext>
            </a:extLst>
          </p:cNvPr>
          <p:cNvSpPr txBox="1"/>
          <p:nvPr/>
        </p:nvSpPr>
        <p:spPr>
          <a:xfrm>
            <a:off x="2275386" y="4512102"/>
            <a:ext cx="9650022" cy="82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To analyze how different age groups respond to marketing campaigns and whether they are more likely to subscribe to term deposits.</a:t>
            </a:r>
            <a:endParaRPr dirty="0">
              <a:latin typeface="EB Garamond"/>
              <a:ea typeface="EB Garamond"/>
              <a:cs typeface="EB Garamond"/>
              <a:sym typeface="EB Garamond"/>
            </a:endParaRPr>
          </a:p>
        </p:txBody>
      </p:sp>
      <p:sp>
        <p:nvSpPr>
          <p:cNvPr id="12" name="Google Shape;75;p14">
            <a:extLst>
              <a:ext uri="{FF2B5EF4-FFF2-40B4-BE49-F238E27FC236}">
                <a16:creationId xmlns:a16="http://schemas.microsoft.com/office/drawing/2014/main" id="{1E6FCD88-3FDB-8243-BEEB-4159DFC97DFB}"/>
              </a:ext>
            </a:extLst>
          </p:cNvPr>
          <p:cNvSpPr txBox="1"/>
          <p:nvPr/>
        </p:nvSpPr>
        <p:spPr>
          <a:xfrm>
            <a:off x="329925" y="521070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13" name="Google Shape;75;p14">
            <a:extLst>
              <a:ext uri="{FF2B5EF4-FFF2-40B4-BE49-F238E27FC236}">
                <a16:creationId xmlns:a16="http://schemas.microsoft.com/office/drawing/2014/main" id="{2584E020-5011-9D7A-A601-561AB52387E9}"/>
              </a:ext>
            </a:extLst>
          </p:cNvPr>
          <p:cNvSpPr txBox="1"/>
          <p:nvPr/>
        </p:nvSpPr>
        <p:spPr>
          <a:xfrm>
            <a:off x="2213283" y="5186164"/>
            <a:ext cx="9650022" cy="1015632"/>
          </a:xfrm>
          <a:prstGeom prst="rect">
            <a:avLst/>
          </a:prstGeom>
          <a:noFill/>
          <a:ln>
            <a:noFill/>
          </a:ln>
        </p:spPr>
        <p:txBody>
          <a:bodyPr spcFirstLastPara="1" wrap="square" lIns="91425" tIns="91425" rIns="91425" bIns="91425" anchor="t" anchorCtr="0">
            <a:spAutoFit/>
          </a:bodyPr>
          <a:lstStyle/>
          <a:p>
            <a:r>
              <a:rPr lang="en-US" dirty="0"/>
              <a:t>The stacked column chart is a descriptive tool rather than a predictive model. </a:t>
            </a:r>
          </a:p>
          <a:p>
            <a:pPr marL="285750" indent="-285750">
              <a:buFont typeface="Arial" panose="020B0604020202020204" pitchFamily="34" charset="0"/>
              <a:buChar char="•"/>
            </a:pPr>
            <a:r>
              <a:rPr lang="en-US" dirty="0"/>
              <a:t>The proportion of subscriptions and non-subscriptions within each age group.</a:t>
            </a:r>
          </a:p>
          <a:p>
            <a:pPr marL="285750" indent="-285750">
              <a:buFont typeface="Arial" panose="020B0604020202020204" pitchFamily="34" charset="0"/>
              <a:buChar char="•"/>
            </a:pPr>
            <a:r>
              <a:rPr lang="en-US" dirty="0"/>
              <a:t>Comparative trends across age ranges to identify the most responsive demographics.</a:t>
            </a:r>
          </a:p>
        </p:txBody>
      </p:sp>
      <p:sp>
        <p:nvSpPr>
          <p:cNvPr id="14" name="Google Shape;75;p14">
            <a:extLst>
              <a:ext uri="{FF2B5EF4-FFF2-40B4-BE49-F238E27FC236}">
                <a16:creationId xmlns:a16="http://schemas.microsoft.com/office/drawing/2014/main" id="{3FE5A0B8-CA30-E05B-75BC-022766704878}"/>
              </a:ext>
            </a:extLst>
          </p:cNvPr>
          <p:cNvSpPr txBox="1"/>
          <p:nvPr/>
        </p:nvSpPr>
        <p:spPr>
          <a:xfrm>
            <a:off x="454704" y="303349"/>
            <a:ext cx="4700100"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dirty="0">
                <a:solidFill>
                  <a:srgbClr val="00FF51"/>
                </a:solidFill>
              </a:rPr>
              <a:t>Area Chart</a:t>
            </a:r>
            <a:endParaRPr sz="2400" b="1" dirty="0">
              <a:solidFill>
                <a:srgbClr val="00FF51"/>
              </a:solidFill>
              <a:latin typeface="EB Garamond"/>
              <a:ea typeface="EB Garamond"/>
              <a:cs typeface="EB Garamond"/>
              <a:sym typeface="EB Garamond"/>
            </a:endParaRPr>
          </a:p>
        </p:txBody>
      </p:sp>
    </p:spTree>
    <p:extLst>
      <p:ext uri="{BB962C8B-B14F-4D97-AF65-F5344CB8AC3E}">
        <p14:creationId xmlns:p14="http://schemas.microsoft.com/office/powerpoint/2010/main" val="310396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5FE0E0F-3F4B-FBD9-637B-001C07CD8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376" y="882278"/>
            <a:ext cx="5990358" cy="2599474"/>
          </a:xfrm>
          <a:prstGeom prst="rect">
            <a:avLst/>
          </a:prstGeom>
        </p:spPr>
      </p:pic>
      <p:sp>
        <p:nvSpPr>
          <p:cNvPr id="3" name="Google Shape;75;p14">
            <a:extLst>
              <a:ext uri="{FF2B5EF4-FFF2-40B4-BE49-F238E27FC236}">
                <a16:creationId xmlns:a16="http://schemas.microsoft.com/office/drawing/2014/main" id="{FB8E0767-1C73-B879-F7C8-36F979D4C565}"/>
              </a:ext>
            </a:extLst>
          </p:cNvPr>
          <p:cNvSpPr txBox="1"/>
          <p:nvPr/>
        </p:nvSpPr>
        <p:spPr>
          <a:xfrm>
            <a:off x="267480" y="3484123"/>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4" name="Google Shape;75;p14">
            <a:extLst>
              <a:ext uri="{FF2B5EF4-FFF2-40B4-BE49-F238E27FC236}">
                <a16:creationId xmlns:a16="http://schemas.microsoft.com/office/drawing/2014/main" id="{42983B80-40D6-30E5-C05F-1B7D8A1EA02F}"/>
              </a:ext>
            </a:extLst>
          </p:cNvPr>
          <p:cNvSpPr txBox="1"/>
          <p:nvPr/>
        </p:nvSpPr>
        <p:spPr>
          <a:xfrm>
            <a:off x="2321981" y="3481752"/>
            <a:ext cx="9870019" cy="1140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The dataset includes information about the age of clients and their subscription status for a term deposit. </a:t>
            </a:r>
            <a:r>
              <a:rPr lang="en-US" b="1" dirty="0"/>
              <a:t>Age</a:t>
            </a:r>
            <a:r>
              <a:rPr lang="en-US" dirty="0"/>
              <a:t>: Represents the age of each client. </a:t>
            </a:r>
            <a:r>
              <a:rPr lang="en-US" b="1" dirty="0"/>
              <a:t>Subscription Status (y)</a:t>
            </a:r>
            <a:r>
              <a:rPr lang="en-US" dirty="0"/>
              <a:t>: A binary column indicating whether the client subscribed to the term deposit (Yes/No).</a:t>
            </a:r>
            <a:endParaRPr dirty="0">
              <a:latin typeface="EB Garamond"/>
              <a:ea typeface="EB Garamond"/>
              <a:cs typeface="EB Garamond"/>
              <a:sym typeface="EB Garamond"/>
            </a:endParaRPr>
          </a:p>
        </p:txBody>
      </p:sp>
      <p:sp>
        <p:nvSpPr>
          <p:cNvPr id="5" name="Google Shape;75;p14">
            <a:extLst>
              <a:ext uri="{FF2B5EF4-FFF2-40B4-BE49-F238E27FC236}">
                <a16:creationId xmlns:a16="http://schemas.microsoft.com/office/drawing/2014/main" id="{3556954C-3F7F-DCF0-880F-8A3FD41C3ECB}"/>
              </a:ext>
            </a:extLst>
          </p:cNvPr>
          <p:cNvSpPr txBox="1"/>
          <p:nvPr/>
        </p:nvSpPr>
        <p:spPr>
          <a:xfrm>
            <a:off x="267823" y="4452019"/>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6" name="Google Shape;75;p14">
            <a:extLst>
              <a:ext uri="{FF2B5EF4-FFF2-40B4-BE49-F238E27FC236}">
                <a16:creationId xmlns:a16="http://schemas.microsoft.com/office/drawing/2014/main" id="{6DF61D09-D5B2-7ECA-0850-A9CC41E3BBFD}"/>
              </a:ext>
            </a:extLst>
          </p:cNvPr>
          <p:cNvSpPr txBox="1"/>
          <p:nvPr/>
        </p:nvSpPr>
        <p:spPr>
          <a:xfrm>
            <a:off x="2275386" y="4512102"/>
            <a:ext cx="9650022" cy="82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To analyze how different age groups respond to marketing campaigns and whether they are more likely to subscribe to term deposits.</a:t>
            </a:r>
            <a:endParaRPr dirty="0">
              <a:latin typeface="EB Garamond"/>
              <a:ea typeface="EB Garamond"/>
              <a:cs typeface="EB Garamond"/>
              <a:sym typeface="EB Garamond"/>
            </a:endParaRPr>
          </a:p>
        </p:txBody>
      </p:sp>
      <p:sp>
        <p:nvSpPr>
          <p:cNvPr id="8" name="Google Shape;75;p14">
            <a:extLst>
              <a:ext uri="{FF2B5EF4-FFF2-40B4-BE49-F238E27FC236}">
                <a16:creationId xmlns:a16="http://schemas.microsoft.com/office/drawing/2014/main" id="{CCB9C466-37C1-51A0-23E8-A4207B57E98F}"/>
              </a:ext>
            </a:extLst>
          </p:cNvPr>
          <p:cNvSpPr txBox="1"/>
          <p:nvPr/>
        </p:nvSpPr>
        <p:spPr>
          <a:xfrm>
            <a:off x="329925" y="521070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9" name="Google Shape;75;p14">
            <a:extLst>
              <a:ext uri="{FF2B5EF4-FFF2-40B4-BE49-F238E27FC236}">
                <a16:creationId xmlns:a16="http://schemas.microsoft.com/office/drawing/2014/main" id="{C83A95F6-B1E3-06FC-4A39-A72D9BDC27A3}"/>
              </a:ext>
            </a:extLst>
          </p:cNvPr>
          <p:cNvSpPr txBox="1"/>
          <p:nvPr/>
        </p:nvSpPr>
        <p:spPr>
          <a:xfrm>
            <a:off x="2213283" y="5186164"/>
            <a:ext cx="9650022" cy="1015632"/>
          </a:xfrm>
          <a:prstGeom prst="rect">
            <a:avLst/>
          </a:prstGeom>
          <a:noFill/>
          <a:ln>
            <a:noFill/>
          </a:ln>
        </p:spPr>
        <p:txBody>
          <a:bodyPr spcFirstLastPara="1" wrap="square" lIns="91425" tIns="91425" rIns="91425" bIns="91425" anchor="t" anchorCtr="0">
            <a:spAutoFit/>
          </a:bodyPr>
          <a:lstStyle/>
          <a:p>
            <a:r>
              <a:rPr lang="en-US" dirty="0"/>
              <a:t>The stacked column chart is a descriptive tool rather than a predictive model. </a:t>
            </a:r>
          </a:p>
          <a:p>
            <a:pPr marL="285750" indent="-285750">
              <a:buFont typeface="Arial" panose="020B0604020202020204" pitchFamily="34" charset="0"/>
              <a:buChar char="•"/>
            </a:pPr>
            <a:r>
              <a:rPr lang="en-US" dirty="0"/>
              <a:t>The proportion of subscriptions and non-subscriptions within each age group.</a:t>
            </a:r>
          </a:p>
          <a:p>
            <a:pPr marL="285750" indent="-285750">
              <a:buFont typeface="Arial" panose="020B0604020202020204" pitchFamily="34" charset="0"/>
              <a:buChar char="•"/>
            </a:pPr>
            <a:r>
              <a:rPr lang="en-US" dirty="0"/>
              <a:t>Comparative trends across age ranges to identify the most responsive demographics.</a:t>
            </a:r>
          </a:p>
        </p:txBody>
      </p:sp>
      <p:sp>
        <p:nvSpPr>
          <p:cNvPr id="10" name="Google Shape;75;p14">
            <a:extLst>
              <a:ext uri="{FF2B5EF4-FFF2-40B4-BE49-F238E27FC236}">
                <a16:creationId xmlns:a16="http://schemas.microsoft.com/office/drawing/2014/main" id="{BC9C1B90-C3F6-040A-12BD-FCB9A77F9AD9}"/>
              </a:ext>
            </a:extLst>
          </p:cNvPr>
          <p:cNvSpPr txBox="1"/>
          <p:nvPr/>
        </p:nvSpPr>
        <p:spPr>
          <a:xfrm>
            <a:off x="454704" y="303349"/>
            <a:ext cx="4700100"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dirty="0">
                <a:solidFill>
                  <a:srgbClr val="00FF51"/>
                </a:solidFill>
              </a:rPr>
              <a:t>Decomposition Tree</a:t>
            </a:r>
            <a:endParaRPr sz="2400" b="1" dirty="0">
              <a:solidFill>
                <a:srgbClr val="00FF51"/>
              </a:solidFill>
              <a:latin typeface="EB Garamond"/>
              <a:ea typeface="EB Garamond"/>
              <a:cs typeface="EB Garamond"/>
              <a:sym typeface="EB Garamond"/>
            </a:endParaRPr>
          </a:p>
        </p:txBody>
      </p:sp>
    </p:spTree>
    <p:extLst>
      <p:ext uri="{BB962C8B-B14F-4D97-AF65-F5344CB8AC3E}">
        <p14:creationId xmlns:p14="http://schemas.microsoft.com/office/powerpoint/2010/main" val="3662058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E98AEA9A-6F79-1385-0689-4C16A9039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6" y="-1"/>
            <a:ext cx="12350952" cy="6862585"/>
          </a:xfrm>
          <a:prstGeom prst="rect">
            <a:avLst/>
          </a:prstGeom>
        </p:spPr>
      </p:pic>
    </p:spTree>
    <p:extLst>
      <p:ext uri="{BB962C8B-B14F-4D97-AF65-F5344CB8AC3E}">
        <p14:creationId xmlns:p14="http://schemas.microsoft.com/office/powerpoint/2010/main" val="221075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B6B17A3D-A33C-9790-07D3-C2E2C64B7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83298" cy="6858001"/>
          </a:xfrm>
          <a:prstGeom prst="rect">
            <a:avLst/>
          </a:prstGeom>
        </p:spPr>
      </p:pic>
    </p:spTree>
    <p:extLst>
      <p:ext uri="{BB962C8B-B14F-4D97-AF65-F5344CB8AC3E}">
        <p14:creationId xmlns:p14="http://schemas.microsoft.com/office/powerpoint/2010/main" val="51123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y and white background&#10;&#10;Description automatically generated">
            <a:extLst>
              <a:ext uri="{FF2B5EF4-FFF2-40B4-BE49-F238E27FC236}">
                <a16:creationId xmlns:a16="http://schemas.microsoft.com/office/drawing/2014/main" id="{F92BAA02-A3A4-3DF9-9BA4-3CFBAF77F059}"/>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7" name="Picture 6">
            <a:extLst>
              <a:ext uri="{FF2B5EF4-FFF2-40B4-BE49-F238E27FC236}">
                <a16:creationId xmlns:a16="http://schemas.microsoft.com/office/drawing/2014/main" id="{64186896-6DEA-7F18-8AAA-1C091E1CB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19" y="730237"/>
            <a:ext cx="11857055" cy="626289"/>
          </a:xfrm>
          <a:prstGeom prst="rect">
            <a:avLst/>
          </a:prstGeom>
        </p:spPr>
      </p:pic>
      <p:pic>
        <p:nvPicPr>
          <p:cNvPr id="9" name="Picture 8" descr="A green and black rectangle with black squares and black letters&#10;&#10;Description automatically generated">
            <a:extLst>
              <a:ext uri="{FF2B5EF4-FFF2-40B4-BE49-F238E27FC236}">
                <a16:creationId xmlns:a16="http://schemas.microsoft.com/office/drawing/2014/main" id="{575B81BA-5F52-2531-AD7B-EC5BA7C6DB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742" y="3429000"/>
            <a:ext cx="1646063" cy="464860"/>
          </a:xfrm>
          <a:prstGeom prst="rect">
            <a:avLst/>
          </a:prstGeom>
        </p:spPr>
      </p:pic>
      <p:pic>
        <p:nvPicPr>
          <p:cNvPr id="11" name="Picture 10">
            <a:extLst>
              <a:ext uri="{FF2B5EF4-FFF2-40B4-BE49-F238E27FC236}">
                <a16:creationId xmlns:a16="http://schemas.microsoft.com/office/drawing/2014/main" id="{38D06FF6-5BCA-1D8E-F798-5ED748C889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467" y="4445599"/>
            <a:ext cx="885274" cy="714430"/>
          </a:xfrm>
          <a:prstGeom prst="rect">
            <a:avLst/>
          </a:prstGeom>
        </p:spPr>
      </p:pic>
      <p:pic>
        <p:nvPicPr>
          <p:cNvPr id="13" name="Picture 12" descr="A green graph with a arrow&#10;&#10;Description automatically generated with medium confidence">
            <a:extLst>
              <a:ext uri="{FF2B5EF4-FFF2-40B4-BE49-F238E27FC236}">
                <a16:creationId xmlns:a16="http://schemas.microsoft.com/office/drawing/2014/main" id="{9514E65B-2C8E-4975-9E6D-D90CDA35E8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4080" y="2183505"/>
            <a:ext cx="813656" cy="826995"/>
          </a:xfrm>
          <a:prstGeom prst="rect">
            <a:avLst/>
          </a:prstGeom>
        </p:spPr>
      </p:pic>
      <p:sp>
        <p:nvSpPr>
          <p:cNvPr id="14" name="Google Shape;75;p14">
            <a:extLst>
              <a:ext uri="{FF2B5EF4-FFF2-40B4-BE49-F238E27FC236}">
                <a16:creationId xmlns:a16="http://schemas.microsoft.com/office/drawing/2014/main" id="{60EC8D67-B959-5C89-C82D-CC0650AF9152}"/>
              </a:ext>
            </a:extLst>
          </p:cNvPr>
          <p:cNvSpPr txBox="1"/>
          <p:nvPr/>
        </p:nvSpPr>
        <p:spPr>
          <a:xfrm>
            <a:off x="2369805" y="2016862"/>
            <a:ext cx="8556816" cy="50318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dirty="0">
                <a:solidFill>
                  <a:schemeClr val="bg1"/>
                </a:solidFill>
                <a:latin typeface="EB Garamond"/>
                <a:ea typeface="EB Garamond"/>
                <a:cs typeface="EB Garamond"/>
                <a:sym typeface="EB Garamond"/>
              </a:rPr>
              <a:t>This is the logo and when we click on Logo we will be redirected to the home page.</a:t>
            </a:r>
            <a:endParaRPr sz="1900" dirty="0">
              <a:solidFill>
                <a:schemeClr val="bg1"/>
              </a:solidFill>
              <a:latin typeface="EB Garamond"/>
              <a:ea typeface="EB Garamond"/>
              <a:cs typeface="EB Garamond"/>
              <a:sym typeface="EB Garamond"/>
            </a:endParaRPr>
          </a:p>
        </p:txBody>
      </p:sp>
      <p:sp>
        <p:nvSpPr>
          <p:cNvPr id="15" name="Google Shape;75;p14">
            <a:extLst>
              <a:ext uri="{FF2B5EF4-FFF2-40B4-BE49-F238E27FC236}">
                <a16:creationId xmlns:a16="http://schemas.microsoft.com/office/drawing/2014/main" id="{0F09D1FD-1B31-DE94-1CEE-547715DB7751}"/>
              </a:ext>
            </a:extLst>
          </p:cNvPr>
          <p:cNvSpPr txBox="1"/>
          <p:nvPr/>
        </p:nvSpPr>
        <p:spPr>
          <a:xfrm>
            <a:off x="2436081" y="3210917"/>
            <a:ext cx="8556816" cy="89252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chemeClr val="bg1"/>
                </a:solidFill>
                <a:latin typeface="EB Garamond"/>
                <a:ea typeface="EB Garamond"/>
                <a:cs typeface="EB Garamond"/>
                <a:sym typeface="EB Garamond"/>
              </a:rPr>
              <a:t>This is the navigator button and when we click on the buttons we will be redirected to the different pages of </a:t>
            </a:r>
            <a:r>
              <a:rPr lang="en-IN" sz="2000" dirty="0" err="1">
                <a:solidFill>
                  <a:schemeClr val="bg1"/>
                </a:solidFill>
                <a:latin typeface="EB Garamond"/>
                <a:ea typeface="EB Garamond"/>
                <a:cs typeface="EB Garamond"/>
                <a:sym typeface="EB Garamond"/>
              </a:rPr>
              <a:t>powerbi</a:t>
            </a:r>
            <a:r>
              <a:rPr lang="en-IN" sz="2000" dirty="0">
                <a:solidFill>
                  <a:schemeClr val="bg1"/>
                </a:solidFill>
                <a:latin typeface="EB Garamond"/>
                <a:ea typeface="EB Garamond"/>
                <a:cs typeface="EB Garamond"/>
                <a:sym typeface="EB Garamond"/>
              </a:rPr>
              <a:t>.</a:t>
            </a:r>
            <a:endParaRPr sz="2000" dirty="0">
              <a:solidFill>
                <a:schemeClr val="bg1"/>
              </a:solidFill>
              <a:latin typeface="EB Garamond"/>
              <a:ea typeface="EB Garamond"/>
              <a:cs typeface="EB Garamond"/>
              <a:sym typeface="EB Garamond"/>
            </a:endParaRPr>
          </a:p>
        </p:txBody>
      </p:sp>
      <p:sp>
        <p:nvSpPr>
          <p:cNvPr id="16" name="Google Shape;75;p14">
            <a:extLst>
              <a:ext uri="{FF2B5EF4-FFF2-40B4-BE49-F238E27FC236}">
                <a16:creationId xmlns:a16="http://schemas.microsoft.com/office/drawing/2014/main" id="{5C449D70-0551-B9C6-152A-A0C462C77943}"/>
              </a:ext>
            </a:extLst>
          </p:cNvPr>
          <p:cNvSpPr txBox="1"/>
          <p:nvPr/>
        </p:nvSpPr>
        <p:spPr>
          <a:xfrm>
            <a:off x="2436081" y="4348049"/>
            <a:ext cx="8556816" cy="89252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chemeClr val="bg1"/>
                </a:solidFill>
                <a:latin typeface="EB Garamond"/>
                <a:ea typeface="EB Garamond"/>
                <a:cs typeface="EB Garamond"/>
                <a:sym typeface="EB Garamond"/>
              </a:rPr>
              <a:t>This is the clear all slicers button. When we click on the button all the slicers will be cleared.</a:t>
            </a:r>
            <a:endParaRPr sz="2000" dirty="0">
              <a:solidFill>
                <a:schemeClr val="bg1"/>
              </a:solidFill>
              <a:latin typeface="EB Garamond"/>
              <a:ea typeface="EB Garamond"/>
              <a:cs typeface="EB Garamond"/>
              <a:sym typeface="EB Garamond"/>
            </a:endParaRPr>
          </a:p>
        </p:txBody>
      </p:sp>
    </p:spTree>
    <p:extLst>
      <p:ext uri="{BB962C8B-B14F-4D97-AF65-F5344CB8AC3E}">
        <p14:creationId xmlns:p14="http://schemas.microsoft.com/office/powerpoint/2010/main" val="252912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30BC211B-234E-CF56-9439-9A2868672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728" y="1583593"/>
            <a:ext cx="1244279" cy="193051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2FC8042D-263E-47EA-B6FE-CD36F04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7033" y="1583593"/>
            <a:ext cx="1244279" cy="215438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9725390D-EEBA-9F48-9E60-45ACB7A14C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9163" y="1583593"/>
            <a:ext cx="1244279" cy="2156751"/>
          </a:xfrm>
          <a:prstGeom prst="rect">
            <a:avLst/>
          </a:prstGeom>
        </p:spPr>
      </p:pic>
      <p:sp>
        <p:nvSpPr>
          <p:cNvPr id="15" name="Google Shape;75;p14">
            <a:extLst>
              <a:ext uri="{FF2B5EF4-FFF2-40B4-BE49-F238E27FC236}">
                <a16:creationId xmlns:a16="http://schemas.microsoft.com/office/drawing/2014/main" id="{FB10CAA0-DD00-76E5-C95F-AB97F6F1EE91}"/>
              </a:ext>
            </a:extLst>
          </p:cNvPr>
          <p:cNvSpPr txBox="1"/>
          <p:nvPr/>
        </p:nvSpPr>
        <p:spPr>
          <a:xfrm>
            <a:off x="1294631" y="630190"/>
            <a:ext cx="1867277"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b="1" dirty="0">
                <a:solidFill>
                  <a:srgbClr val="00FF51"/>
                </a:solidFill>
                <a:latin typeface="EB Garamond"/>
                <a:ea typeface="EB Garamond"/>
                <a:cs typeface="EB Garamond"/>
                <a:sym typeface="EB Garamond"/>
              </a:rPr>
              <a:t>Slicers</a:t>
            </a:r>
            <a:endParaRPr sz="2400" b="1" dirty="0">
              <a:solidFill>
                <a:srgbClr val="00FF51"/>
              </a:solidFill>
              <a:latin typeface="EB Garamond"/>
              <a:ea typeface="EB Garamond"/>
              <a:cs typeface="EB Garamond"/>
              <a:sym typeface="EB Garamond"/>
            </a:endParaRPr>
          </a:p>
        </p:txBody>
      </p:sp>
      <p:sp>
        <p:nvSpPr>
          <p:cNvPr id="16" name="Google Shape;75;p14">
            <a:extLst>
              <a:ext uri="{FF2B5EF4-FFF2-40B4-BE49-F238E27FC236}">
                <a16:creationId xmlns:a16="http://schemas.microsoft.com/office/drawing/2014/main" id="{FC825D62-D7CC-DA31-0C39-E3032A45E298}"/>
              </a:ext>
            </a:extLst>
          </p:cNvPr>
          <p:cNvSpPr txBox="1"/>
          <p:nvPr/>
        </p:nvSpPr>
        <p:spPr>
          <a:xfrm>
            <a:off x="266865" y="3927922"/>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17" name="Google Shape;75;p14">
            <a:extLst>
              <a:ext uri="{FF2B5EF4-FFF2-40B4-BE49-F238E27FC236}">
                <a16:creationId xmlns:a16="http://schemas.microsoft.com/office/drawing/2014/main" id="{12C6E0AD-FF64-721B-A0EE-31B3E549CB7A}"/>
              </a:ext>
            </a:extLst>
          </p:cNvPr>
          <p:cNvSpPr txBox="1"/>
          <p:nvPr/>
        </p:nvSpPr>
        <p:spPr>
          <a:xfrm>
            <a:off x="2321366" y="3925551"/>
            <a:ext cx="9870019" cy="1140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The dataset contains information about bank clients, including their demographics (job type, marital status, and age) and details about their financial behaviors. These attributes are crucial for understanding the target audience for the term deposit campaigns.</a:t>
            </a:r>
            <a:endParaRPr dirty="0">
              <a:latin typeface="EB Garamond"/>
              <a:ea typeface="EB Garamond"/>
              <a:cs typeface="EB Garamond"/>
              <a:sym typeface="EB Garamond"/>
            </a:endParaRPr>
          </a:p>
        </p:txBody>
      </p:sp>
      <p:sp>
        <p:nvSpPr>
          <p:cNvPr id="18" name="Google Shape;75;p14">
            <a:extLst>
              <a:ext uri="{FF2B5EF4-FFF2-40B4-BE49-F238E27FC236}">
                <a16:creationId xmlns:a16="http://schemas.microsoft.com/office/drawing/2014/main" id="{92A0BE89-2F9D-A911-0115-066F7F2E6FA2}"/>
              </a:ext>
            </a:extLst>
          </p:cNvPr>
          <p:cNvSpPr txBox="1"/>
          <p:nvPr/>
        </p:nvSpPr>
        <p:spPr>
          <a:xfrm>
            <a:off x="267208" y="489581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19" name="Google Shape;75;p14">
            <a:extLst>
              <a:ext uri="{FF2B5EF4-FFF2-40B4-BE49-F238E27FC236}">
                <a16:creationId xmlns:a16="http://schemas.microsoft.com/office/drawing/2014/main" id="{454053A9-54AE-ABEF-5CC1-60D7BDDA768C}"/>
              </a:ext>
            </a:extLst>
          </p:cNvPr>
          <p:cNvSpPr txBox="1"/>
          <p:nvPr/>
        </p:nvSpPr>
        <p:spPr>
          <a:xfrm>
            <a:off x="2274771" y="4955901"/>
            <a:ext cx="9650022" cy="82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The slicers provide dynamic filtering options for visualizing trends across different subsets of the data based on job type, marital status, and age range.</a:t>
            </a:r>
            <a:endParaRPr dirty="0">
              <a:latin typeface="EB Garamond"/>
              <a:ea typeface="EB Garamond"/>
              <a:cs typeface="EB Garamond"/>
              <a:sym typeface="EB Garamond"/>
            </a:endParaRPr>
          </a:p>
        </p:txBody>
      </p:sp>
      <p:sp>
        <p:nvSpPr>
          <p:cNvPr id="20" name="Google Shape;75;p14">
            <a:extLst>
              <a:ext uri="{FF2B5EF4-FFF2-40B4-BE49-F238E27FC236}">
                <a16:creationId xmlns:a16="http://schemas.microsoft.com/office/drawing/2014/main" id="{648186CA-F54B-D032-1E2B-285DAAE3F750}"/>
              </a:ext>
            </a:extLst>
          </p:cNvPr>
          <p:cNvSpPr txBox="1"/>
          <p:nvPr/>
        </p:nvSpPr>
        <p:spPr>
          <a:xfrm>
            <a:off x="329310" y="5654507"/>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21" name="Google Shape;75;p14">
            <a:extLst>
              <a:ext uri="{FF2B5EF4-FFF2-40B4-BE49-F238E27FC236}">
                <a16:creationId xmlns:a16="http://schemas.microsoft.com/office/drawing/2014/main" id="{7000F970-2733-40A9-4A84-507FE39C817F}"/>
              </a:ext>
            </a:extLst>
          </p:cNvPr>
          <p:cNvSpPr txBox="1"/>
          <p:nvPr/>
        </p:nvSpPr>
        <p:spPr>
          <a:xfrm>
            <a:off x="2212668" y="5629963"/>
            <a:ext cx="9650022" cy="1140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The slicers themselves do not involve a predictive model but enhance the dashboard by allowing users to interactively explore filtered subsets of the data. Enabling users to analyze how specific groups (e.g., married technicians) contribute to campaign success.</a:t>
            </a:r>
            <a:endParaRPr dirty="0">
              <a:latin typeface="EB Garamond"/>
              <a:ea typeface="EB Garamond"/>
              <a:cs typeface="EB Garamond"/>
              <a:sym typeface="EB Garamond"/>
            </a:endParaRPr>
          </a:p>
        </p:txBody>
      </p:sp>
    </p:spTree>
    <p:extLst>
      <p:ext uri="{BB962C8B-B14F-4D97-AF65-F5344CB8AC3E}">
        <p14:creationId xmlns:p14="http://schemas.microsoft.com/office/powerpoint/2010/main" val="284290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4" name="Picture 3" descr="A graph on a screen&#10;&#10;Description automatically generated">
            <a:extLst>
              <a:ext uri="{FF2B5EF4-FFF2-40B4-BE49-F238E27FC236}">
                <a16:creationId xmlns:a16="http://schemas.microsoft.com/office/drawing/2014/main" id="{A1B1FDCA-F218-A45D-6AA7-F362CAECC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211" y="912716"/>
            <a:ext cx="3143122" cy="2569036"/>
          </a:xfrm>
          <a:prstGeom prst="rect">
            <a:avLst/>
          </a:prstGeom>
        </p:spPr>
      </p:pic>
      <p:sp>
        <p:nvSpPr>
          <p:cNvPr id="5" name="Google Shape;75;p14">
            <a:extLst>
              <a:ext uri="{FF2B5EF4-FFF2-40B4-BE49-F238E27FC236}">
                <a16:creationId xmlns:a16="http://schemas.microsoft.com/office/drawing/2014/main" id="{173EC7FB-4E22-A026-580A-195CA981DBCE}"/>
              </a:ext>
            </a:extLst>
          </p:cNvPr>
          <p:cNvSpPr txBox="1"/>
          <p:nvPr/>
        </p:nvSpPr>
        <p:spPr>
          <a:xfrm>
            <a:off x="267480" y="3484123"/>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6" name="Google Shape;75;p14">
            <a:extLst>
              <a:ext uri="{FF2B5EF4-FFF2-40B4-BE49-F238E27FC236}">
                <a16:creationId xmlns:a16="http://schemas.microsoft.com/office/drawing/2014/main" id="{CB6FAE10-7FF9-5593-6C35-4A0F7615B313}"/>
              </a:ext>
            </a:extLst>
          </p:cNvPr>
          <p:cNvSpPr txBox="1"/>
          <p:nvPr/>
        </p:nvSpPr>
        <p:spPr>
          <a:xfrm>
            <a:off x="2321981" y="3481752"/>
            <a:ext cx="9870019" cy="1140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The dataset includes information about the age of clients and their subscription status for a term deposit. </a:t>
            </a:r>
            <a:r>
              <a:rPr lang="en-US" b="1" dirty="0"/>
              <a:t>Age</a:t>
            </a:r>
            <a:r>
              <a:rPr lang="en-US" dirty="0"/>
              <a:t>: Represents the age of each client. </a:t>
            </a:r>
            <a:r>
              <a:rPr lang="en-US" b="1" dirty="0"/>
              <a:t>Subscription Status (y)</a:t>
            </a:r>
            <a:r>
              <a:rPr lang="en-US" dirty="0"/>
              <a:t>: A binary column indicating whether the client subscribed to the term deposit (Yes/No).</a:t>
            </a:r>
            <a:endParaRPr dirty="0">
              <a:latin typeface="EB Garamond"/>
              <a:ea typeface="EB Garamond"/>
              <a:cs typeface="EB Garamond"/>
              <a:sym typeface="EB Garamond"/>
            </a:endParaRPr>
          </a:p>
        </p:txBody>
      </p:sp>
      <p:sp>
        <p:nvSpPr>
          <p:cNvPr id="7" name="Google Shape;75;p14">
            <a:extLst>
              <a:ext uri="{FF2B5EF4-FFF2-40B4-BE49-F238E27FC236}">
                <a16:creationId xmlns:a16="http://schemas.microsoft.com/office/drawing/2014/main" id="{DBF71A25-112F-155A-EDDD-8CC98FF9429E}"/>
              </a:ext>
            </a:extLst>
          </p:cNvPr>
          <p:cNvSpPr txBox="1"/>
          <p:nvPr/>
        </p:nvSpPr>
        <p:spPr>
          <a:xfrm>
            <a:off x="267823" y="4452019"/>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8" name="Google Shape;75;p14">
            <a:extLst>
              <a:ext uri="{FF2B5EF4-FFF2-40B4-BE49-F238E27FC236}">
                <a16:creationId xmlns:a16="http://schemas.microsoft.com/office/drawing/2014/main" id="{682E68D7-5C0F-B243-04C3-0B3314E96760}"/>
              </a:ext>
            </a:extLst>
          </p:cNvPr>
          <p:cNvSpPr txBox="1"/>
          <p:nvPr/>
        </p:nvSpPr>
        <p:spPr>
          <a:xfrm>
            <a:off x="2275386" y="4512102"/>
            <a:ext cx="9650022" cy="82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To analyze how different age groups respond to marketing campaigns and whether they are more likely to subscribe to term deposits.</a:t>
            </a:r>
            <a:endParaRPr dirty="0">
              <a:latin typeface="EB Garamond"/>
              <a:ea typeface="EB Garamond"/>
              <a:cs typeface="EB Garamond"/>
              <a:sym typeface="EB Garamond"/>
            </a:endParaRPr>
          </a:p>
        </p:txBody>
      </p:sp>
      <p:sp>
        <p:nvSpPr>
          <p:cNvPr id="9" name="Google Shape;75;p14">
            <a:extLst>
              <a:ext uri="{FF2B5EF4-FFF2-40B4-BE49-F238E27FC236}">
                <a16:creationId xmlns:a16="http://schemas.microsoft.com/office/drawing/2014/main" id="{DB55C4A1-DCBB-C656-EFD6-2A7D2D1BFC14}"/>
              </a:ext>
            </a:extLst>
          </p:cNvPr>
          <p:cNvSpPr txBox="1"/>
          <p:nvPr/>
        </p:nvSpPr>
        <p:spPr>
          <a:xfrm>
            <a:off x="329925" y="521070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10" name="Google Shape;75;p14">
            <a:extLst>
              <a:ext uri="{FF2B5EF4-FFF2-40B4-BE49-F238E27FC236}">
                <a16:creationId xmlns:a16="http://schemas.microsoft.com/office/drawing/2014/main" id="{E20A9FD6-65DF-B2DF-32F6-E63184D50357}"/>
              </a:ext>
            </a:extLst>
          </p:cNvPr>
          <p:cNvSpPr txBox="1"/>
          <p:nvPr/>
        </p:nvSpPr>
        <p:spPr>
          <a:xfrm>
            <a:off x="2213283" y="5186164"/>
            <a:ext cx="9650022" cy="1015632"/>
          </a:xfrm>
          <a:prstGeom prst="rect">
            <a:avLst/>
          </a:prstGeom>
          <a:noFill/>
          <a:ln>
            <a:noFill/>
          </a:ln>
        </p:spPr>
        <p:txBody>
          <a:bodyPr spcFirstLastPara="1" wrap="square" lIns="91425" tIns="91425" rIns="91425" bIns="91425" anchor="t" anchorCtr="0">
            <a:spAutoFit/>
          </a:bodyPr>
          <a:lstStyle/>
          <a:p>
            <a:r>
              <a:rPr lang="en-US" dirty="0"/>
              <a:t>The stacked column chart is a descriptive tool rather than a predictive model. </a:t>
            </a:r>
          </a:p>
          <a:p>
            <a:pPr marL="285750" indent="-285750">
              <a:buFont typeface="Arial" panose="020B0604020202020204" pitchFamily="34" charset="0"/>
              <a:buChar char="•"/>
            </a:pPr>
            <a:r>
              <a:rPr lang="en-US" dirty="0"/>
              <a:t>The proportion of subscriptions and non-subscriptions within each age group.</a:t>
            </a:r>
          </a:p>
          <a:p>
            <a:pPr marL="285750" indent="-285750">
              <a:buFont typeface="Arial" panose="020B0604020202020204" pitchFamily="34" charset="0"/>
              <a:buChar char="•"/>
            </a:pPr>
            <a:r>
              <a:rPr lang="en-US" dirty="0"/>
              <a:t>Comparative trends across age ranges to identify the most responsive demographics.</a:t>
            </a:r>
          </a:p>
        </p:txBody>
      </p:sp>
      <p:sp>
        <p:nvSpPr>
          <p:cNvPr id="11" name="Google Shape;75;p14">
            <a:extLst>
              <a:ext uri="{FF2B5EF4-FFF2-40B4-BE49-F238E27FC236}">
                <a16:creationId xmlns:a16="http://schemas.microsoft.com/office/drawing/2014/main" id="{3C563F11-4074-7059-AF14-5A011B21F052}"/>
              </a:ext>
            </a:extLst>
          </p:cNvPr>
          <p:cNvSpPr txBox="1"/>
          <p:nvPr/>
        </p:nvSpPr>
        <p:spPr>
          <a:xfrm>
            <a:off x="454704" y="303349"/>
            <a:ext cx="3876136"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dirty="0">
                <a:solidFill>
                  <a:srgbClr val="00FF51"/>
                </a:solidFill>
              </a:rPr>
              <a:t>Stacked Column Chart</a:t>
            </a:r>
            <a:endParaRPr sz="2400" b="1" dirty="0">
              <a:solidFill>
                <a:srgbClr val="00FF51"/>
              </a:solidFill>
              <a:latin typeface="EB Garamond"/>
              <a:ea typeface="EB Garamond"/>
              <a:cs typeface="EB Garamond"/>
              <a:sym typeface="EB Garamond"/>
            </a:endParaRPr>
          </a:p>
        </p:txBody>
      </p:sp>
    </p:spTree>
    <p:extLst>
      <p:ext uri="{BB962C8B-B14F-4D97-AF65-F5344CB8AC3E}">
        <p14:creationId xmlns:p14="http://schemas.microsoft.com/office/powerpoint/2010/main" val="2390345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6" name="Picture 5" descr="A graph on a screen&#10;&#10;Description automatically generated">
            <a:extLst>
              <a:ext uri="{FF2B5EF4-FFF2-40B4-BE49-F238E27FC236}">
                <a16:creationId xmlns:a16="http://schemas.microsoft.com/office/drawing/2014/main" id="{6FC7268C-EB49-CC40-300E-7AC6636DD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337" y="979921"/>
            <a:ext cx="4541914" cy="1966130"/>
          </a:xfrm>
          <a:prstGeom prst="rect">
            <a:avLst/>
          </a:prstGeom>
        </p:spPr>
      </p:pic>
      <p:sp>
        <p:nvSpPr>
          <p:cNvPr id="7" name="Google Shape;75;p14">
            <a:extLst>
              <a:ext uri="{FF2B5EF4-FFF2-40B4-BE49-F238E27FC236}">
                <a16:creationId xmlns:a16="http://schemas.microsoft.com/office/drawing/2014/main" id="{DF65E2C1-C3AD-40A8-2FA6-4854AAF9308B}"/>
              </a:ext>
            </a:extLst>
          </p:cNvPr>
          <p:cNvSpPr txBox="1"/>
          <p:nvPr/>
        </p:nvSpPr>
        <p:spPr>
          <a:xfrm>
            <a:off x="454704" y="303349"/>
            <a:ext cx="3876136"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dirty="0">
                <a:solidFill>
                  <a:srgbClr val="00FF51"/>
                </a:solidFill>
              </a:rPr>
              <a:t>Stacked Column Chart</a:t>
            </a:r>
            <a:endParaRPr sz="2400" b="1" dirty="0">
              <a:solidFill>
                <a:srgbClr val="00FF51"/>
              </a:solidFill>
              <a:latin typeface="EB Garamond"/>
              <a:ea typeface="EB Garamond"/>
              <a:cs typeface="EB Garamond"/>
              <a:sym typeface="EB Garamond"/>
            </a:endParaRPr>
          </a:p>
        </p:txBody>
      </p:sp>
      <p:sp>
        <p:nvSpPr>
          <p:cNvPr id="8" name="Google Shape;75;p14">
            <a:extLst>
              <a:ext uri="{FF2B5EF4-FFF2-40B4-BE49-F238E27FC236}">
                <a16:creationId xmlns:a16="http://schemas.microsoft.com/office/drawing/2014/main" id="{4F532CCE-562B-E56F-AA52-0965C95AC068}"/>
              </a:ext>
            </a:extLst>
          </p:cNvPr>
          <p:cNvSpPr txBox="1"/>
          <p:nvPr/>
        </p:nvSpPr>
        <p:spPr>
          <a:xfrm>
            <a:off x="267480" y="3484123"/>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9" name="Google Shape;75;p14">
            <a:extLst>
              <a:ext uri="{FF2B5EF4-FFF2-40B4-BE49-F238E27FC236}">
                <a16:creationId xmlns:a16="http://schemas.microsoft.com/office/drawing/2014/main" id="{EA2A5403-FF57-1600-DB8F-2DF72811F3AF}"/>
              </a:ext>
            </a:extLst>
          </p:cNvPr>
          <p:cNvSpPr txBox="1"/>
          <p:nvPr/>
        </p:nvSpPr>
        <p:spPr>
          <a:xfrm>
            <a:off x="2321981" y="3481752"/>
            <a:ext cx="9870019" cy="114028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The dataset includes information about the age of clients and their subscription status for a term deposit. </a:t>
            </a:r>
            <a:r>
              <a:rPr lang="en-US" b="1" dirty="0"/>
              <a:t>Age</a:t>
            </a:r>
            <a:r>
              <a:rPr lang="en-US" dirty="0"/>
              <a:t>: Represents the age of each client. </a:t>
            </a:r>
            <a:r>
              <a:rPr lang="en-US" b="1" dirty="0"/>
              <a:t>Subscription Status (y)</a:t>
            </a:r>
            <a:r>
              <a:rPr lang="en-US" dirty="0"/>
              <a:t>: A binary column indicating whether the client subscribed to the term deposit (Yes/No).</a:t>
            </a:r>
            <a:endParaRPr dirty="0">
              <a:latin typeface="EB Garamond"/>
              <a:ea typeface="EB Garamond"/>
              <a:cs typeface="EB Garamond"/>
              <a:sym typeface="EB Garamond"/>
            </a:endParaRPr>
          </a:p>
        </p:txBody>
      </p:sp>
      <p:sp>
        <p:nvSpPr>
          <p:cNvPr id="10" name="Google Shape;75;p14">
            <a:extLst>
              <a:ext uri="{FF2B5EF4-FFF2-40B4-BE49-F238E27FC236}">
                <a16:creationId xmlns:a16="http://schemas.microsoft.com/office/drawing/2014/main" id="{CEB30F2E-6D7E-091B-C091-F76BA07BA0CE}"/>
              </a:ext>
            </a:extLst>
          </p:cNvPr>
          <p:cNvSpPr txBox="1"/>
          <p:nvPr/>
        </p:nvSpPr>
        <p:spPr>
          <a:xfrm>
            <a:off x="267823" y="4452019"/>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11" name="Google Shape;75;p14">
            <a:extLst>
              <a:ext uri="{FF2B5EF4-FFF2-40B4-BE49-F238E27FC236}">
                <a16:creationId xmlns:a16="http://schemas.microsoft.com/office/drawing/2014/main" id="{5B17FC69-A1BF-342F-1975-37A6BDA3E02C}"/>
              </a:ext>
            </a:extLst>
          </p:cNvPr>
          <p:cNvSpPr txBox="1"/>
          <p:nvPr/>
        </p:nvSpPr>
        <p:spPr>
          <a:xfrm>
            <a:off x="2275386" y="4512102"/>
            <a:ext cx="9650022" cy="82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To analyze how different age groups respond to marketing campaigns and whether they are more likely to subscribe to term deposits.</a:t>
            </a:r>
            <a:endParaRPr dirty="0">
              <a:latin typeface="EB Garamond"/>
              <a:ea typeface="EB Garamond"/>
              <a:cs typeface="EB Garamond"/>
              <a:sym typeface="EB Garamond"/>
            </a:endParaRPr>
          </a:p>
        </p:txBody>
      </p:sp>
      <p:sp>
        <p:nvSpPr>
          <p:cNvPr id="12" name="Google Shape;75;p14">
            <a:extLst>
              <a:ext uri="{FF2B5EF4-FFF2-40B4-BE49-F238E27FC236}">
                <a16:creationId xmlns:a16="http://schemas.microsoft.com/office/drawing/2014/main" id="{910F5212-1EA1-7D83-8A8B-C07891314518}"/>
              </a:ext>
            </a:extLst>
          </p:cNvPr>
          <p:cNvSpPr txBox="1"/>
          <p:nvPr/>
        </p:nvSpPr>
        <p:spPr>
          <a:xfrm>
            <a:off x="329925" y="521070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13" name="Google Shape;75;p14">
            <a:extLst>
              <a:ext uri="{FF2B5EF4-FFF2-40B4-BE49-F238E27FC236}">
                <a16:creationId xmlns:a16="http://schemas.microsoft.com/office/drawing/2014/main" id="{1D99EF7D-33C1-75D0-CEC2-9F65A14A5802}"/>
              </a:ext>
            </a:extLst>
          </p:cNvPr>
          <p:cNvSpPr txBox="1"/>
          <p:nvPr/>
        </p:nvSpPr>
        <p:spPr>
          <a:xfrm>
            <a:off x="2213283" y="5186164"/>
            <a:ext cx="9650022" cy="1015632"/>
          </a:xfrm>
          <a:prstGeom prst="rect">
            <a:avLst/>
          </a:prstGeom>
          <a:noFill/>
          <a:ln>
            <a:noFill/>
          </a:ln>
        </p:spPr>
        <p:txBody>
          <a:bodyPr spcFirstLastPara="1" wrap="square" lIns="91425" tIns="91425" rIns="91425" bIns="91425" anchor="t" anchorCtr="0">
            <a:spAutoFit/>
          </a:bodyPr>
          <a:lstStyle/>
          <a:p>
            <a:r>
              <a:rPr lang="en-US" dirty="0"/>
              <a:t>The stacked column chart is a descriptive tool rather than a predictive model. </a:t>
            </a:r>
          </a:p>
          <a:p>
            <a:pPr marL="285750" indent="-285750">
              <a:buFont typeface="Arial" panose="020B0604020202020204" pitchFamily="34" charset="0"/>
              <a:buChar char="•"/>
            </a:pPr>
            <a:r>
              <a:rPr lang="en-US" dirty="0"/>
              <a:t>The proportion of subscriptions and non-subscriptions within each age group.</a:t>
            </a:r>
          </a:p>
          <a:p>
            <a:pPr marL="285750" indent="-285750">
              <a:buFont typeface="Arial" panose="020B0604020202020204" pitchFamily="34" charset="0"/>
              <a:buChar char="•"/>
            </a:pPr>
            <a:r>
              <a:rPr lang="en-US" dirty="0"/>
              <a:t>Comparative trends across age ranges to identify the most responsive demographics.</a:t>
            </a:r>
          </a:p>
        </p:txBody>
      </p:sp>
    </p:spTree>
    <p:extLst>
      <p:ext uri="{BB962C8B-B14F-4D97-AF65-F5344CB8AC3E}">
        <p14:creationId xmlns:p14="http://schemas.microsoft.com/office/powerpoint/2010/main" val="2334175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4" name="Picture 3" descr="A graph of a number of green bars&#10;&#10;Description automatically generated">
            <a:extLst>
              <a:ext uri="{FF2B5EF4-FFF2-40B4-BE49-F238E27FC236}">
                <a16:creationId xmlns:a16="http://schemas.microsoft.com/office/drawing/2014/main" id="{9FEFFD14-B6DB-D885-B5C1-E763FF01D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473" y="906963"/>
            <a:ext cx="3818128" cy="2574789"/>
          </a:xfrm>
          <a:prstGeom prst="rect">
            <a:avLst/>
          </a:prstGeom>
        </p:spPr>
      </p:pic>
      <p:sp>
        <p:nvSpPr>
          <p:cNvPr id="3" name="Google Shape;75;p14">
            <a:extLst>
              <a:ext uri="{FF2B5EF4-FFF2-40B4-BE49-F238E27FC236}">
                <a16:creationId xmlns:a16="http://schemas.microsoft.com/office/drawing/2014/main" id="{90C7A35A-4E52-4F53-D641-BE2C7E8BE3EB}"/>
              </a:ext>
            </a:extLst>
          </p:cNvPr>
          <p:cNvSpPr txBox="1"/>
          <p:nvPr/>
        </p:nvSpPr>
        <p:spPr>
          <a:xfrm>
            <a:off x="267480" y="3484123"/>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5" name="Google Shape;75;p14">
            <a:extLst>
              <a:ext uri="{FF2B5EF4-FFF2-40B4-BE49-F238E27FC236}">
                <a16:creationId xmlns:a16="http://schemas.microsoft.com/office/drawing/2014/main" id="{0FF265EF-FFB4-BF4D-0A7E-7E0CEF9059F7}"/>
              </a:ext>
            </a:extLst>
          </p:cNvPr>
          <p:cNvSpPr txBox="1"/>
          <p:nvPr/>
        </p:nvSpPr>
        <p:spPr>
          <a:xfrm>
            <a:off x="2321981" y="3481752"/>
            <a:ext cx="9870019" cy="1015632"/>
          </a:xfrm>
          <a:prstGeom prst="rect">
            <a:avLst/>
          </a:prstGeom>
          <a:noFill/>
          <a:ln>
            <a:noFill/>
          </a:ln>
        </p:spPr>
        <p:txBody>
          <a:bodyPr spcFirstLastPara="1" wrap="square" lIns="91425" tIns="91425" rIns="91425" bIns="91425" anchor="t" anchorCtr="0">
            <a:spAutoFit/>
          </a:bodyPr>
          <a:lstStyle/>
          <a:p>
            <a:pPr>
              <a:buFont typeface="Arial" panose="020B0604020202020204" pitchFamily="34" charset="0"/>
              <a:buChar char="•"/>
            </a:pPr>
            <a:r>
              <a:rPr lang="en-US" dirty="0"/>
              <a:t>The dataset includes data about clients' job types and their subscription status for term </a:t>
            </a:r>
            <a:r>
              <a:rPr lang="en-US" dirty="0" err="1"/>
              <a:t>deposits.</a:t>
            </a:r>
            <a:r>
              <a:rPr lang="en-US" b="1" dirty="0" err="1"/>
              <a:t>Job</a:t>
            </a:r>
            <a:r>
              <a:rPr lang="en-US" dirty="0"/>
              <a:t>: Categorical variable indicating the type of job (e.g., admin, management, technician, etc.</a:t>
            </a:r>
          </a:p>
        </p:txBody>
      </p:sp>
      <p:sp>
        <p:nvSpPr>
          <p:cNvPr id="7" name="Google Shape;75;p14">
            <a:extLst>
              <a:ext uri="{FF2B5EF4-FFF2-40B4-BE49-F238E27FC236}">
                <a16:creationId xmlns:a16="http://schemas.microsoft.com/office/drawing/2014/main" id="{335C0D98-32B0-5317-32D2-0F005060BAB0}"/>
              </a:ext>
            </a:extLst>
          </p:cNvPr>
          <p:cNvSpPr txBox="1"/>
          <p:nvPr/>
        </p:nvSpPr>
        <p:spPr>
          <a:xfrm>
            <a:off x="267823" y="4401779"/>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8" name="Google Shape;75;p14">
            <a:extLst>
              <a:ext uri="{FF2B5EF4-FFF2-40B4-BE49-F238E27FC236}">
                <a16:creationId xmlns:a16="http://schemas.microsoft.com/office/drawing/2014/main" id="{00C23A4A-BA01-EC5B-CCD2-5171DAD81192}"/>
              </a:ext>
            </a:extLst>
          </p:cNvPr>
          <p:cNvSpPr txBox="1"/>
          <p:nvPr/>
        </p:nvSpPr>
        <p:spPr>
          <a:xfrm>
            <a:off x="2276000" y="4391877"/>
            <a:ext cx="9650022" cy="82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To analyze the relative proportion of subscriptions across different job types and determine which professions are more likely to subscribe.</a:t>
            </a:r>
            <a:endParaRPr dirty="0">
              <a:latin typeface="EB Garamond"/>
              <a:ea typeface="EB Garamond"/>
              <a:cs typeface="EB Garamond"/>
              <a:sym typeface="EB Garamond"/>
            </a:endParaRPr>
          </a:p>
        </p:txBody>
      </p:sp>
      <p:sp>
        <p:nvSpPr>
          <p:cNvPr id="9" name="Google Shape;75;p14">
            <a:extLst>
              <a:ext uri="{FF2B5EF4-FFF2-40B4-BE49-F238E27FC236}">
                <a16:creationId xmlns:a16="http://schemas.microsoft.com/office/drawing/2014/main" id="{A18AFC40-0983-E6F5-4482-EA1A480B2C6D}"/>
              </a:ext>
            </a:extLst>
          </p:cNvPr>
          <p:cNvSpPr txBox="1"/>
          <p:nvPr/>
        </p:nvSpPr>
        <p:spPr>
          <a:xfrm>
            <a:off x="328695" y="5138219"/>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10" name="Google Shape;75;p14">
            <a:extLst>
              <a:ext uri="{FF2B5EF4-FFF2-40B4-BE49-F238E27FC236}">
                <a16:creationId xmlns:a16="http://schemas.microsoft.com/office/drawing/2014/main" id="{3CEED5DA-F199-3AFF-DD48-2C4FEAC7290B}"/>
              </a:ext>
            </a:extLst>
          </p:cNvPr>
          <p:cNvSpPr txBox="1"/>
          <p:nvPr/>
        </p:nvSpPr>
        <p:spPr>
          <a:xfrm>
            <a:off x="2213282" y="5186164"/>
            <a:ext cx="9870019" cy="1569630"/>
          </a:xfrm>
          <a:prstGeom prst="rect">
            <a:avLst/>
          </a:prstGeom>
          <a:noFill/>
          <a:ln>
            <a:noFill/>
          </a:ln>
        </p:spPr>
        <p:txBody>
          <a:bodyPr spcFirstLastPara="1" wrap="square" lIns="91425" tIns="91425" rIns="91425" bIns="91425" anchor="t" anchorCtr="0">
            <a:spAutoFit/>
          </a:bodyPr>
          <a:lstStyle/>
          <a:p>
            <a:r>
              <a:rPr lang="en-US" dirty="0"/>
              <a:t>The 100% stacked column chart provides a proportional view of the subscription status within each job category. </a:t>
            </a:r>
          </a:p>
          <a:p>
            <a:pPr marL="285750" indent="-285750">
              <a:buFont typeface="Arial" panose="020B0604020202020204" pitchFamily="34" charset="0"/>
              <a:buChar char="•"/>
            </a:pPr>
            <a:r>
              <a:rPr lang="en-US" dirty="0"/>
              <a:t>It ensures that the comparison focuses on relative differences, irrespective of the total number of clients in each job type. </a:t>
            </a:r>
          </a:p>
          <a:p>
            <a:pPr marL="285750" indent="-285750">
              <a:buFont typeface="Arial" panose="020B0604020202020204" pitchFamily="34" charset="0"/>
              <a:buChar char="•"/>
            </a:pPr>
            <a:r>
              <a:rPr lang="en-US" dirty="0"/>
              <a:t>Useful for identifying trends in job categories with higher or lower subscription likelihoods.</a:t>
            </a:r>
          </a:p>
        </p:txBody>
      </p:sp>
      <p:sp>
        <p:nvSpPr>
          <p:cNvPr id="11" name="Google Shape;75;p14">
            <a:extLst>
              <a:ext uri="{FF2B5EF4-FFF2-40B4-BE49-F238E27FC236}">
                <a16:creationId xmlns:a16="http://schemas.microsoft.com/office/drawing/2014/main" id="{A570DDEA-EE56-895D-496B-CD759B1DE9A2}"/>
              </a:ext>
            </a:extLst>
          </p:cNvPr>
          <p:cNvSpPr txBox="1"/>
          <p:nvPr/>
        </p:nvSpPr>
        <p:spPr>
          <a:xfrm>
            <a:off x="454704" y="303349"/>
            <a:ext cx="4700100"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dirty="0">
                <a:solidFill>
                  <a:srgbClr val="00FF51"/>
                </a:solidFill>
              </a:rPr>
              <a:t>100% Stacked Column Chart </a:t>
            </a:r>
            <a:endParaRPr sz="2400" b="1" dirty="0">
              <a:solidFill>
                <a:srgbClr val="00FF51"/>
              </a:solidFill>
              <a:latin typeface="EB Garamond"/>
              <a:ea typeface="EB Garamond"/>
              <a:cs typeface="EB Garamond"/>
              <a:sym typeface="EB Garamond"/>
            </a:endParaRPr>
          </a:p>
        </p:txBody>
      </p:sp>
    </p:spTree>
    <p:extLst>
      <p:ext uri="{BB962C8B-B14F-4D97-AF65-F5344CB8AC3E}">
        <p14:creationId xmlns:p14="http://schemas.microsoft.com/office/powerpoint/2010/main" val="576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ey and white background&#10;&#10;Description automatically generated">
            <a:extLst>
              <a:ext uri="{FF2B5EF4-FFF2-40B4-BE49-F238E27FC236}">
                <a16:creationId xmlns:a16="http://schemas.microsoft.com/office/drawing/2014/main" id="{B6AD6091-750B-B137-E032-7CBA9EEF63EA}"/>
              </a:ext>
            </a:extLst>
          </p:cNvPr>
          <p:cNvPicPr>
            <a:picLocks noChangeAspect="1"/>
          </p:cNvPicPr>
          <p:nvPr/>
        </p:nvPicPr>
        <p:blipFill>
          <a:blip r:embed="rId2">
            <a:extLst>
              <a:ext uri="{28A0092B-C50C-407E-A947-70E740481C1C}">
                <a14:useLocalDpi xmlns:a14="http://schemas.microsoft.com/office/drawing/2010/main" val="0"/>
              </a:ext>
            </a:extLst>
          </a:blip>
          <a:srcRect l="497"/>
          <a:stretch/>
        </p:blipFill>
        <p:spPr>
          <a:xfrm>
            <a:off x="0" y="0"/>
            <a:ext cx="12237981" cy="6858000"/>
          </a:xfrm>
          <a:prstGeom prst="rect">
            <a:avLst/>
          </a:prstGeom>
        </p:spPr>
      </p:pic>
      <p:pic>
        <p:nvPicPr>
          <p:cNvPr id="4" name="Picture 3" descr="A screenshot of a graph&#10;&#10;Description automatically generated">
            <a:extLst>
              <a:ext uri="{FF2B5EF4-FFF2-40B4-BE49-F238E27FC236}">
                <a16:creationId xmlns:a16="http://schemas.microsoft.com/office/drawing/2014/main" id="{84E0D836-CDD7-2CBF-3996-783352F5BA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272" y="846289"/>
            <a:ext cx="3337849" cy="2537680"/>
          </a:xfrm>
          <a:prstGeom prst="rect">
            <a:avLst/>
          </a:prstGeom>
        </p:spPr>
      </p:pic>
      <p:sp>
        <p:nvSpPr>
          <p:cNvPr id="7" name="Google Shape;75;p14">
            <a:extLst>
              <a:ext uri="{FF2B5EF4-FFF2-40B4-BE49-F238E27FC236}">
                <a16:creationId xmlns:a16="http://schemas.microsoft.com/office/drawing/2014/main" id="{FD61360A-E09B-41A7-BD50-EFDC1704AADA}"/>
              </a:ext>
            </a:extLst>
          </p:cNvPr>
          <p:cNvSpPr txBox="1"/>
          <p:nvPr/>
        </p:nvSpPr>
        <p:spPr>
          <a:xfrm>
            <a:off x="267480" y="3484123"/>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b="1" dirty="0">
                <a:solidFill>
                  <a:srgbClr val="00FF51"/>
                </a:solidFill>
              </a:rPr>
              <a:t>Understanding :</a:t>
            </a:r>
            <a:endParaRPr sz="2000" dirty="0">
              <a:solidFill>
                <a:srgbClr val="00FF51"/>
              </a:solidFill>
              <a:latin typeface="EB Garamond"/>
              <a:ea typeface="EB Garamond"/>
              <a:cs typeface="EB Garamond"/>
              <a:sym typeface="EB Garamond"/>
            </a:endParaRPr>
          </a:p>
        </p:txBody>
      </p:sp>
      <p:sp>
        <p:nvSpPr>
          <p:cNvPr id="8" name="Google Shape;75;p14">
            <a:extLst>
              <a:ext uri="{FF2B5EF4-FFF2-40B4-BE49-F238E27FC236}">
                <a16:creationId xmlns:a16="http://schemas.microsoft.com/office/drawing/2014/main" id="{4807D3ED-2B2A-6645-9A38-AE63351D548A}"/>
              </a:ext>
            </a:extLst>
          </p:cNvPr>
          <p:cNvSpPr txBox="1"/>
          <p:nvPr/>
        </p:nvSpPr>
        <p:spPr>
          <a:xfrm>
            <a:off x="2275386" y="3496470"/>
            <a:ext cx="9870019" cy="1015632"/>
          </a:xfrm>
          <a:prstGeom prst="rect">
            <a:avLst/>
          </a:prstGeom>
          <a:noFill/>
          <a:ln>
            <a:noFill/>
          </a:ln>
        </p:spPr>
        <p:txBody>
          <a:bodyPr spcFirstLastPara="1" wrap="square" lIns="91425" tIns="91425" rIns="91425" bIns="91425" anchor="t" anchorCtr="0">
            <a:spAutoFit/>
          </a:bodyPr>
          <a:lstStyle/>
          <a:p>
            <a:r>
              <a:rPr lang="en-US" dirty="0"/>
              <a:t>The dataset includes marital status and subscription status information for clients of the bank. </a:t>
            </a:r>
            <a:r>
              <a:rPr lang="en-US" b="1" dirty="0"/>
              <a:t>Marital Status</a:t>
            </a:r>
            <a:r>
              <a:rPr lang="en-US" dirty="0"/>
              <a:t>: Categorical variable indicating the marital status of the client (e.g., married, single, divorced. </a:t>
            </a:r>
          </a:p>
        </p:txBody>
      </p:sp>
      <p:sp>
        <p:nvSpPr>
          <p:cNvPr id="9" name="Google Shape;75;p14">
            <a:extLst>
              <a:ext uri="{FF2B5EF4-FFF2-40B4-BE49-F238E27FC236}">
                <a16:creationId xmlns:a16="http://schemas.microsoft.com/office/drawing/2014/main" id="{4D6CB5C8-A425-A73F-99E3-D01C067B9B9A}"/>
              </a:ext>
            </a:extLst>
          </p:cNvPr>
          <p:cNvSpPr txBox="1"/>
          <p:nvPr/>
        </p:nvSpPr>
        <p:spPr>
          <a:xfrm>
            <a:off x="267823" y="4452019"/>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Approach : </a:t>
            </a:r>
            <a:endParaRPr sz="2000" dirty="0">
              <a:solidFill>
                <a:srgbClr val="00FF51"/>
              </a:solidFill>
              <a:latin typeface="EB Garamond"/>
              <a:ea typeface="EB Garamond"/>
              <a:cs typeface="EB Garamond"/>
              <a:sym typeface="EB Garamond"/>
            </a:endParaRPr>
          </a:p>
        </p:txBody>
      </p:sp>
      <p:sp>
        <p:nvSpPr>
          <p:cNvPr id="10" name="Google Shape;75;p14">
            <a:extLst>
              <a:ext uri="{FF2B5EF4-FFF2-40B4-BE49-F238E27FC236}">
                <a16:creationId xmlns:a16="http://schemas.microsoft.com/office/drawing/2014/main" id="{64D32811-9B2B-140B-C834-5A2513CFB222}"/>
              </a:ext>
            </a:extLst>
          </p:cNvPr>
          <p:cNvSpPr txBox="1"/>
          <p:nvPr/>
        </p:nvSpPr>
        <p:spPr>
          <a:xfrm>
            <a:off x="2213283" y="4480620"/>
            <a:ext cx="9650022" cy="50318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dirty="0"/>
              <a:t>To analyze how marital status impacts subscription decisions and identify trends or patterns.</a:t>
            </a:r>
            <a:endParaRPr dirty="0">
              <a:latin typeface="EB Garamond"/>
              <a:ea typeface="EB Garamond"/>
              <a:cs typeface="EB Garamond"/>
              <a:sym typeface="EB Garamond"/>
            </a:endParaRPr>
          </a:p>
        </p:txBody>
      </p:sp>
      <p:sp>
        <p:nvSpPr>
          <p:cNvPr id="11" name="Google Shape;75;p14">
            <a:extLst>
              <a:ext uri="{FF2B5EF4-FFF2-40B4-BE49-F238E27FC236}">
                <a16:creationId xmlns:a16="http://schemas.microsoft.com/office/drawing/2014/main" id="{B6BC2F54-39C7-9667-D26D-66B3A5721C3B}"/>
              </a:ext>
            </a:extLst>
          </p:cNvPr>
          <p:cNvSpPr txBox="1"/>
          <p:nvPr/>
        </p:nvSpPr>
        <p:spPr>
          <a:xfrm>
            <a:off x="329925" y="5210708"/>
            <a:ext cx="2055532" cy="53857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IN" sz="2000" dirty="0">
                <a:solidFill>
                  <a:srgbClr val="00FF51"/>
                </a:solidFill>
              </a:rPr>
              <a:t>Understanding</a:t>
            </a:r>
            <a:endParaRPr sz="2000" dirty="0">
              <a:solidFill>
                <a:srgbClr val="00FF51"/>
              </a:solidFill>
              <a:latin typeface="EB Garamond"/>
              <a:ea typeface="EB Garamond"/>
              <a:cs typeface="EB Garamond"/>
              <a:sym typeface="EB Garamond"/>
            </a:endParaRPr>
          </a:p>
        </p:txBody>
      </p:sp>
      <p:sp>
        <p:nvSpPr>
          <p:cNvPr id="12" name="Google Shape;75;p14">
            <a:extLst>
              <a:ext uri="{FF2B5EF4-FFF2-40B4-BE49-F238E27FC236}">
                <a16:creationId xmlns:a16="http://schemas.microsoft.com/office/drawing/2014/main" id="{078C1DF1-88DA-1C78-DC27-CB17D59CC6CF}"/>
              </a:ext>
            </a:extLst>
          </p:cNvPr>
          <p:cNvSpPr txBox="1"/>
          <p:nvPr/>
        </p:nvSpPr>
        <p:spPr>
          <a:xfrm>
            <a:off x="2213283" y="5186164"/>
            <a:ext cx="9650022" cy="1292631"/>
          </a:xfrm>
          <a:prstGeom prst="rect">
            <a:avLst/>
          </a:prstGeom>
          <a:noFill/>
          <a:ln>
            <a:noFill/>
          </a:ln>
        </p:spPr>
        <p:txBody>
          <a:bodyPr spcFirstLastPara="1" wrap="square" lIns="91425" tIns="91425" rIns="91425" bIns="91425" anchor="t" anchorCtr="0">
            <a:spAutoFit/>
          </a:bodyPr>
          <a:lstStyle/>
          <a:p>
            <a:r>
              <a:rPr lang="en-US" dirty="0"/>
              <a:t>The clustered column chart allows direct comparison of subscription counts across different marital groups.</a:t>
            </a:r>
          </a:p>
          <a:p>
            <a:pPr marL="285750" indent="-285750">
              <a:buFont typeface="Arial" panose="020B0604020202020204" pitchFamily="34" charset="0"/>
              <a:buChar char="•"/>
            </a:pPr>
            <a:r>
              <a:rPr lang="en-US" dirty="0"/>
              <a:t>Each marital status is represented by separate clusters, making it easy to compare the number of "Yes" and "No" responses side by side.</a:t>
            </a:r>
          </a:p>
        </p:txBody>
      </p:sp>
      <p:sp>
        <p:nvSpPr>
          <p:cNvPr id="13" name="Google Shape;75;p14">
            <a:extLst>
              <a:ext uri="{FF2B5EF4-FFF2-40B4-BE49-F238E27FC236}">
                <a16:creationId xmlns:a16="http://schemas.microsoft.com/office/drawing/2014/main" id="{5A2687EB-28D4-7A5F-BFDE-D10171567761}"/>
              </a:ext>
            </a:extLst>
          </p:cNvPr>
          <p:cNvSpPr txBox="1"/>
          <p:nvPr/>
        </p:nvSpPr>
        <p:spPr>
          <a:xfrm>
            <a:off x="454704" y="303349"/>
            <a:ext cx="4700100" cy="609367"/>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0"/>
              </a:spcBef>
              <a:spcAft>
                <a:spcPts val="0"/>
              </a:spcAft>
              <a:buFont typeface="Arial" panose="020B0604020202020204" pitchFamily="34" charset="0"/>
              <a:buChar char="•"/>
            </a:pPr>
            <a:r>
              <a:rPr lang="en-IN" sz="2400" dirty="0">
                <a:solidFill>
                  <a:srgbClr val="00FF51"/>
                </a:solidFill>
              </a:rPr>
              <a:t>Clustered Column Chart</a:t>
            </a:r>
            <a:endParaRPr sz="2400" b="1" dirty="0">
              <a:solidFill>
                <a:srgbClr val="00FF51"/>
              </a:solidFill>
              <a:latin typeface="EB Garamond"/>
              <a:ea typeface="EB Garamond"/>
              <a:cs typeface="EB Garamond"/>
              <a:sym typeface="EB Garamond"/>
            </a:endParaRPr>
          </a:p>
        </p:txBody>
      </p:sp>
    </p:spTree>
    <p:extLst>
      <p:ext uri="{BB962C8B-B14F-4D97-AF65-F5344CB8AC3E}">
        <p14:creationId xmlns:p14="http://schemas.microsoft.com/office/powerpoint/2010/main" val="3137311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1404</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EB Garamond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Shailesh  Singh</dc:creator>
  <cp:lastModifiedBy>Shailesh  Singh</cp:lastModifiedBy>
  <cp:revision>11</cp:revision>
  <dcterms:created xsi:type="dcterms:W3CDTF">2024-12-20T08:58:06Z</dcterms:created>
  <dcterms:modified xsi:type="dcterms:W3CDTF">2025-01-19T14:10:28Z</dcterms:modified>
</cp:coreProperties>
</file>