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6" r:id="rId6"/>
    <p:sldId id="259" r:id="rId7"/>
    <p:sldId id="260" r:id="rId8"/>
    <p:sldId id="262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2"/>
    <p:restoredTop sz="94611"/>
  </p:normalViewPr>
  <p:slideViewPr>
    <p:cSldViewPr snapToGrid="0" snapToObjects="1">
      <p:cViewPr varScale="1">
        <p:scale>
          <a:sx n="109" d="100"/>
          <a:sy n="109" d="100"/>
        </p:scale>
        <p:origin x="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C2D18-EBA0-A04E-ACED-09C72DF0C4E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20207-C21E-0141-AE42-26313CD1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3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20207-C21E-0141-AE42-26313CD1EE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1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838-93F5-9E42-B5F0-D4104A846C4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D62B1E7-1F95-2F40-B321-75359C033F8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54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838-93F5-9E42-B5F0-D4104A846C4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B1E7-1F95-2F40-B321-75359C033F8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25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838-93F5-9E42-B5F0-D4104A846C4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B1E7-1F95-2F40-B321-75359C033F8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14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838-93F5-9E42-B5F0-D4104A846C4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B1E7-1F95-2F40-B321-75359C033F8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50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838-93F5-9E42-B5F0-D4104A846C4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B1E7-1F95-2F40-B321-75359C033F8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37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838-93F5-9E42-B5F0-D4104A846C4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B1E7-1F95-2F40-B321-75359C033F8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5013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838-93F5-9E42-B5F0-D4104A846C4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B1E7-1F95-2F40-B321-75359C033F8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253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838-93F5-9E42-B5F0-D4104A846C4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B1E7-1F95-2F40-B321-75359C033F8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58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838-93F5-9E42-B5F0-D4104A846C4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B1E7-1F95-2F40-B321-75359C033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0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838-93F5-9E42-B5F0-D4104A846C4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B1E7-1F95-2F40-B321-75359C033F8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4302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E097838-93F5-9E42-B5F0-D4104A846C4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B1E7-1F95-2F40-B321-75359C033F8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09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97838-93F5-9E42-B5F0-D4104A846C4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D62B1E7-1F95-2F40-B321-75359C033F8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87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F1D6-328E-574F-BC2E-1414A811E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1969" y="802298"/>
            <a:ext cx="9952883" cy="32773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Clustering Algorithm Along with </a:t>
            </a:r>
            <a:br>
              <a:rPr lang="en-US"/>
            </a:br>
            <a:r>
              <a:rPr lang="en-US"/>
              <a:t>Lloyd </a:t>
            </a: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k-means 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34A31-A40A-2143-B654-CA8ECC588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0" y="4641273"/>
            <a:ext cx="4009292" cy="188155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Shailesh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Pratap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Singh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00001402507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2270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B59D-451C-A64E-8876-049782E9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6365"/>
            <a:ext cx="9603275" cy="1177635"/>
          </a:xfrm>
        </p:spPr>
        <p:txBody>
          <a:bodyPr>
            <a:normAutofit/>
          </a:bodyPr>
          <a:lstStyle/>
          <a:p>
            <a:pPr algn="ctr"/>
            <a:r>
              <a:rPr lang="en-US" u="sng" dirty="0"/>
              <a:t>Comparison B/w Algorithms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3023234-179A-5249-9E32-FDC90F3BE8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771523"/>
              </p:ext>
            </p:extLst>
          </p:nvPr>
        </p:nvGraphicFramePr>
        <p:xfrm>
          <a:off x="726830" y="1043355"/>
          <a:ext cx="10879014" cy="56909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6338">
                  <a:extLst>
                    <a:ext uri="{9D8B030D-6E8A-4147-A177-3AD203B41FA5}">
                      <a16:colId xmlns:a16="http://schemas.microsoft.com/office/drawing/2014/main" val="367686657"/>
                    </a:ext>
                  </a:extLst>
                </a:gridCol>
                <a:gridCol w="3626338">
                  <a:extLst>
                    <a:ext uri="{9D8B030D-6E8A-4147-A177-3AD203B41FA5}">
                      <a16:colId xmlns:a16="http://schemas.microsoft.com/office/drawing/2014/main" val="2557228623"/>
                    </a:ext>
                  </a:extLst>
                </a:gridCol>
                <a:gridCol w="3626338">
                  <a:extLst>
                    <a:ext uri="{9D8B030D-6E8A-4147-A177-3AD203B41FA5}">
                      <a16:colId xmlns:a16="http://schemas.microsoft.com/office/drawing/2014/main" val="941989776"/>
                    </a:ext>
                  </a:extLst>
                </a:gridCol>
              </a:tblGrid>
              <a:tr h="116049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CLUSTERING </a:t>
                      </a:r>
                    </a:p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sng" dirty="0"/>
                        <a:t>IRIS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sng" dirty="0" err="1"/>
                        <a:t>DataSet</a:t>
                      </a:r>
                      <a:r>
                        <a:rPr lang="en-US" sz="2400" b="1" u="sng" dirty="0"/>
                        <a:t> 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 kern="1200" dirty="0"/>
                        <a:t>BALANCE – SCALE</a:t>
                      </a:r>
                    </a:p>
                    <a:p>
                      <a:pPr algn="ctr"/>
                      <a:r>
                        <a:rPr lang="en-US" sz="2400" b="1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DataSet</a:t>
                      </a:r>
                      <a:endParaRPr lang="en-US" sz="24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17889"/>
                  </a:ext>
                </a:extLst>
              </a:tr>
              <a:tr h="91231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SINGLE LINKAGE </a:t>
                      </a:r>
                    </a:p>
                    <a:p>
                      <a:pPr algn="ctr"/>
                      <a:r>
                        <a:rPr lang="en-US" sz="2000" b="1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0.1744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0.1926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113651"/>
                  </a:ext>
                </a:extLst>
              </a:tr>
              <a:tr h="98195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COMPLETE LINKAGE ALGORITHM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0.0912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0.1641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87961"/>
                  </a:ext>
                </a:extLst>
              </a:tr>
              <a:tr h="10216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AVERAGE LINKAGE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0.0626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0.1334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395571"/>
                  </a:ext>
                </a:extLst>
              </a:tr>
              <a:tr h="78122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LlOYD</a:t>
                      </a:r>
                      <a:r>
                        <a:rPr lang="en-US" sz="2000" b="1" dirty="0"/>
                        <a:t> – </a:t>
                      </a:r>
                    </a:p>
                    <a:p>
                      <a:pPr algn="ctr"/>
                      <a:r>
                        <a:rPr lang="en-US" sz="2000" b="1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0.0781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0.1270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33518"/>
                  </a:ext>
                </a:extLst>
              </a:tr>
              <a:tr h="78122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K – MEANS ++</a:t>
                      </a:r>
                    </a:p>
                    <a:p>
                      <a:pPr algn="ctr"/>
                      <a:r>
                        <a:rPr lang="en-US" sz="2000" b="1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0.0760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0.1246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175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78EA-7538-3943-802F-75D32488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75139"/>
            <a:ext cx="9603275" cy="1478616"/>
          </a:xfrm>
        </p:spPr>
        <p:txBody>
          <a:bodyPr/>
          <a:lstStyle/>
          <a:p>
            <a:pPr algn="ctr"/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Iris – Dataset </a:t>
            </a:r>
            <a:b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Attribute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6EB80-7587-1F44-BAB0-060B76AAA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491" y="1805355"/>
            <a:ext cx="10867293" cy="4841630"/>
          </a:xfrm>
        </p:spPr>
        <p:txBody>
          <a:bodyPr>
            <a:noAutofit/>
          </a:bodyPr>
          <a:lstStyle/>
          <a:p>
            <a:r>
              <a:rPr lang="en-US" dirty="0"/>
              <a:t>IRIS DATASET</a:t>
            </a:r>
          </a:p>
          <a:p>
            <a:pPr>
              <a:buFont typeface="Wingdings" pitchFamily="2" charset="2"/>
              <a:buChar char="q"/>
            </a:pPr>
            <a:r>
              <a:rPr lang="en-US" b="1" dirty="0"/>
              <a:t>Prediction: Class of Iris plant.</a:t>
            </a:r>
            <a:endParaRPr lang="en-US" dirty="0"/>
          </a:p>
          <a:p>
            <a:r>
              <a:rPr lang="en-US" dirty="0"/>
              <a:t>▸ This dataset clusters Iris plant based on the following attributes:</a:t>
            </a:r>
          </a:p>
          <a:p>
            <a:r>
              <a:rPr lang="en-US" dirty="0"/>
              <a:t>▸ Number of Attributes = 4</a:t>
            </a:r>
          </a:p>
          <a:p>
            <a:r>
              <a:rPr lang="en-US" dirty="0"/>
              <a:t>▸ Sepal length in cm</a:t>
            </a:r>
          </a:p>
          <a:p>
            <a:r>
              <a:rPr lang="en-US" dirty="0"/>
              <a:t>▸ Sepal width in cm</a:t>
            </a:r>
          </a:p>
          <a:p>
            <a:r>
              <a:rPr lang="en-US" dirty="0"/>
              <a:t>▸ Petal length in cm</a:t>
            </a:r>
          </a:p>
          <a:p>
            <a:r>
              <a:rPr lang="en-US" dirty="0"/>
              <a:t>▸ Petal width in cm</a:t>
            </a:r>
          </a:p>
          <a:p>
            <a:r>
              <a:rPr lang="en-US" dirty="0"/>
              <a:t>▸ Result (Iris </a:t>
            </a:r>
            <a:r>
              <a:rPr lang="en-US" dirty="0" err="1"/>
              <a:t>Setosa</a:t>
            </a:r>
            <a:r>
              <a:rPr lang="en-US" dirty="0"/>
              <a:t>, Iris </a:t>
            </a:r>
            <a:r>
              <a:rPr lang="en-US" dirty="0" err="1"/>
              <a:t>Versicolour</a:t>
            </a:r>
            <a:r>
              <a:rPr lang="en-US" dirty="0"/>
              <a:t>, Iris </a:t>
            </a:r>
            <a:r>
              <a:rPr lang="en-US" dirty="0" err="1"/>
              <a:t>Virginica</a:t>
            </a:r>
            <a:r>
              <a:rPr lang="en-US" dirty="0"/>
              <a:t>)</a:t>
            </a:r>
          </a:p>
          <a:p>
            <a:r>
              <a:rPr lang="en-US" dirty="0"/>
              <a:t>▸ Number of Instances = 150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51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78EA-7538-3943-802F-75D32488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33755"/>
            <a:ext cx="9603275" cy="1420000"/>
          </a:xfrm>
        </p:spPr>
        <p:txBody>
          <a:bodyPr/>
          <a:lstStyle/>
          <a:p>
            <a:pPr algn="ctr"/>
            <a:r>
              <a:rPr lang="en-US" u="sng" dirty="0"/>
              <a:t>Iris Dataset Values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6BA712-45C4-DE4F-BEDF-F392FD762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344426"/>
              </p:ext>
            </p:extLst>
          </p:nvPr>
        </p:nvGraphicFramePr>
        <p:xfrm>
          <a:off x="914400" y="1383323"/>
          <a:ext cx="10057472" cy="475488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1841940">
                  <a:extLst>
                    <a:ext uri="{9D8B030D-6E8A-4147-A177-3AD203B41FA5}">
                      <a16:colId xmlns:a16="http://schemas.microsoft.com/office/drawing/2014/main" val="1046483442"/>
                    </a:ext>
                  </a:extLst>
                </a:gridCol>
                <a:gridCol w="2053883">
                  <a:extLst>
                    <a:ext uri="{9D8B030D-6E8A-4147-A177-3AD203B41FA5}">
                      <a16:colId xmlns:a16="http://schemas.microsoft.com/office/drawing/2014/main" val="217562940"/>
                    </a:ext>
                  </a:extLst>
                </a:gridCol>
                <a:gridCol w="2053883">
                  <a:extLst>
                    <a:ext uri="{9D8B030D-6E8A-4147-A177-3AD203B41FA5}">
                      <a16:colId xmlns:a16="http://schemas.microsoft.com/office/drawing/2014/main" val="2635132933"/>
                    </a:ext>
                  </a:extLst>
                </a:gridCol>
                <a:gridCol w="2053883">
                  <a:extLst>
                    <a:ext uri="{9D8B030D-6E8A-4147-A177-3AD203B41FA5}">
                      <a16:colId xmlns:a16="http://schemas.microsoft.com/office/drawing/2014/main" val="2242903468"/>
                    </a:ext>
                  </a:extLst>
                </a:gridCol>
                <a:gridCol w="2053883">
                  <a:extLst>
                    <a:ext uri="{9D8B030D-6E8A-4147-A177-3AD203B41FA5}">
                      <a16:colId xmlns:a16="http://schemas.microsoft.com/office/drawing/2014/main" val="3849428985"/>
                    </a:ext>
                  </a:extLst>
                </a:gridCol>
              </a:tblGrid>
              <a:tr h="1556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SEPAL LENGTH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SEPAL WIDTH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PETAL LENGTH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PETAL WIDTH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CLASS (RESULT)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7111" marR="17111" marT="0" marB="0" anchor="ctr"/>
                </a:tc>
                <a:extLst>
                  <a:ext uri="{0D108BD9-81ED-4DB2-BD59-A6C34878D82A}">
                    <a16:rowId xmlns:a16="http://schemas.microsoft.com/office/drawing/2014/main" val="1330636344"/>
                  </a:ext>
                </a:extLst>
              </a:tr>
              <a:tr h="1556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5.1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3.5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1.4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Iris-setosa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extLst>
                  <a:ext uri="{0D108BD9-81ED-4DB2-BD59-A6C34878D82A}">
                    <a16:rowId xmlns:a16="http://schemas.microsoft.com/office/drawing/2014/main" val="4004463824"/>
                  </a:ext>
                </a:extLst>
              </a:tr>
              <a:tr h="15565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4.9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1.4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0.2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Iris-setosa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extLst>
                  <a:ext uri="{0D108BD9-81ED-4DB2-BD59-A6C34878D82A}">
                    <a16:rowId xmlns:a16="http://schemas.microsoft.com/office/drawing/2014/main" val="3523087446"/>
                  </a:ext>
                </a:extLst>
              </a:tr>
              <a:tr h="15565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4.7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3.2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1.3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0.2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Iris-setosa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extLst>
                  <a:ext uri="{0D108BD9-81ED-4DB2-BD59-A6C34878D82A}">
                    <a16:rowId xmlns:a16="http://schemas.microsoft.com/office/drawing/2014/main" val="2567590807"/>
                  </a:ext>
                </a:extLst>
              </a:tr>
              <a:tr h="15565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4.6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3.1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1.5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0.2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Iris-setosa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extLst>
                  <a:ext uri="{0D108BD9-81ED-4DB2-BD59-A6C34878D82A}">
                    <a16:rowId xmlns:a16="http://schemas.microsoft.com/office/drawing/2014/main" val="2625226598"/>
                  </a:ext>
                </a:extLst>
              </a:tr>
              <a:tr h="15565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3.6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1.4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0.2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Iris-setosa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extLst>
                  <a:ext uri="{0D108BD9-81ED-4DB2-BD59-A6C34878D82A}">
                    <a16:rowId xmlns:a16="http://schemas.microsoft.com/office/drawing/2014/main" val="2235636913"/>
                  </a:ext>
                </a:extLst>
              </a:tr>
              <a:tr h="15565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5.4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3.9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1.7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Iris-setosa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extLst>
                  <a:ext uri="{0D108BD9-81ED-4DB2-BD59-A6C34878D82A}">
                    <a16:rowId xmlns:a16="http://schemas.microsoft.com/office/drawing/2014/main" val="3783034956"/>
                  </a:ext>
                </a:extLst>
              </a:tr>
              <a:tr h="15565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4.6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3.4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1.4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0.3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Iris-setosa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extLst>
                  <a:ext uri="{0D108BD9-81ED-4DB2-BD59-A6C34878D82A}">
                    <a16:rowId xmlns:a16="http://schemas.microsoft.com/office/drawing/2014/main" val="3970568658"/>
                  </a:ext>
                </a:extLst>
              </a:tr>
              <a:tr h="1556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3.4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1.5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0.2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Iris-setosa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extLst>
                  <a:ext uri="{0D108BD9-81ED-4DB2-BD59-A6C34878D82A}">
                    <a16:rowId xmlns:a16="http://schemas.microsoft.com/office/drawing/2014/main" val="2105000605"/>
                  </a:ext>
                </a:extLst>
              </a:tr>
              <a:tr h="1556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4.4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2.9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1.4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0.2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Iris-setosa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extLst>
                  <a:ext uri="{0D108BD9-81ED-4DB2-BD59-A6C34878D82A}">
                    <a16:rowId xmlns:a16="http://schemas.microsoft.com/office/drawing/2014/main" val="3400425530"/>
                  </a:ext>
                </a:extLst>
              </a:tr>
              <a:tr h="15565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4.9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3.1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1.5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Iris-setosa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extLst>
                  <a:ext uri="{0D108BD9-81ED-4DB2-BD59-A6C34878D82A}">
                    <a16:rowId xmlns:a16="http://schemas.microsoft.com/office/drawing/2014/main" val="3336940329"/>
                  </a:ext>
                </a:extLst>
              </a:tr>
              <a:tr h="15565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5.4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3.7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1.5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0.2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Iris-setosa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extLst>
                  <a:ext uri="{0D108BD9-81ED-4DB2-BD59-A6C34878D82A}">
                    <a16:rowId xmlns:a16="http://schemas.microsoft.com/office/drawing/2014/main" val="3330747451"/>
                  </a:ext>
                </a:extLst>
              </a:tr>
              <a:tr h="15565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4.8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3.4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1.6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Iris-setosa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extLst>
                  <a:ext uri="{0D108BD9-81ED-4DB2-BD59-A6C34878D82A}">
                    <a16:rowId xmlns:a16="http://schemas.microsoft.com/office/drawing/2014/main" val="1465031229"/>
                  </a:ext>
                </a:extLst>
              </a:tr>
              <a:tr h="15565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4.8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1.4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Iris-setosa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extLst>
                  <a:ext uri="{0D108BD9-81ED-4DB2-BD59-A6C34878D82A}">
                    <a16:rowId xmlns:a16="http://schemas.microsoft.com/office/drawing/2014/main" val="3012422446"/>
                  </a:ext>
                </a:extLst>
              </a:tr>
              <a:tr h="1556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4.3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1.1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Iris-setosa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extLst>
                  <a:ext uri="{0D108BD9-81ED-4DB2-BD59-A6C34878D82A}">
                    <a16:rowId xmlns:a16="http://schemas.microsoft.com/office/drawing/2014/main" val="3205998725"/>
                  </a:ext>
                </a:extLst>
              </a:tr>
              <a:tr h="15565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5.8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1.2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0.2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Iris-setosa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extLst>
                  <a:ext uri="{0D108BD9-81ED-4DB2-BD59-A6C34878D82A}">
                    <a16:rowId xmlns:a16="http://schemas.microsoft.com/office/drawing/2014/main" val="3985375913"/>
                  </a:ext>
                </a:extLst>
              </a:tr>
              <a:tr h="15565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5.7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4.4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1.5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0.4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Iris-setosa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extLst>
                  <a:ext uri="{0D108BD9-81ED-4DB2-BD59-A6C34878D82A}">
                    <a16:rowId xmlns:a16="http://schemas.microsoft.com/office/drawing/2014/main" val="781720061"/>
                  </a:ext>
                </a:extLst>
              </a:tr>
              <a:tr h="15565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5.4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3.9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1.3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0.4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Iris-setosa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extLst>
                  <a:ext uri="{0D108BD9-81ED-4DB2-BD59-A6C34878D82A}">
                    <a16:rowId xmlns:a16="http://schemas.microsoft.com/office/drawing/2014/main" val="423727797"/>
                  </a:ext>
                </a:extLst>
              </a:tr>
              <a:tr h="15565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5.1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3.5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1.4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0.3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Iris-setosa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extLst>
                  <a:ext uri="{0D108BD9-81ED-4DB2-BD59-A6C34878D82A}">
                    <a16:rowId xmlns:a16="http://schemas.microsoft.com/office/drawing/2014/main" val="3378492048"/>
                  </a:ext>
                </a:extLst>
              </a:tr>
              <a:tr h="15565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5.7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3.8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1.7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0.3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Iris-setosa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extLst>
                  <a:ext uri="{0D108BD9-81ED-4DB2-BD59-A6C34878D82A}">
                    <a16:rowId xmlns:a16="http://schemas.microsoft.com/office/drawing/2014/main" val="3131904240"/>
                  </a:ext>
                </a:extLst>
              </a:tr>
              <a:tr h="15565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5.1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3.8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1.5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0.3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Iris-setosa</a:t>
                      </a: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extLst>
                  <a:ext uri="{0D108BD9-81ED-4DB2-BD59-A6C34878D82A}">
                    <a16:rowId xmlns:a16="http://schemas.microsoft.com/office/drawing/2014/main" val="2649782210"/>
                  </a:ext>
                </a:extLst>
              </a:tr>
              <a:tr h="155656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11" marR="17111" marT="0" marB="0" anchor="ctr"/>
                </a:tc>
                <a:extLst>
                  <a:ext uri="{0D108BD9-81ED-4DB2-BD59-A6C34878D82A}">
                    <a16:rowId xmlns:a16="http://schemas.microsoft.com/office/drawing/2014/main" val="2419234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69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EA55-32CB-7542-B0C5-C97A694D8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pPr algn="ctr"/>
            <a:r>
              <a:rPr lang="en-US" u="sng" dirty="0"/>
              <a:t>IRIS – SINGLE - COMPLETE - AVERAGE LINKAGE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815F1F-3BF6-FD40-98F7-48EDC6E7C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5" y="1594339"/>
            <a:ext cx="11148402" cy="4818184"/>
          </a:xfrm>
        </p:spPr>
      </p:pic>
    </p:spTree>
    <p:extLst>
      <p:ext uri="{BB962C8B-B14F-4D97-AF65-F5344CB8AC3E}">
        <p14:creationId xmlns:p14="http://schemas.microsoft.com/office/powerpoint/2010/main" val="208390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EA55-32CB-7542-B0C5-C97A694D8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585" y="201002"/>
            <a:ext cx="10515600" cy="830629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/>
              <a:t>IRIS – Lloyd-</a:t>
            </a:r>
            <a:br>
              <a:rPr lang="en-US" u="sng" dirty="0"/>
            </a:br>
            <a:r>
              <a:rPr lang="en-US" u="sng" dirty="0"/>
              <a:t>/K-Means ++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96A926A-4C3D-FF4B-A68A-9E1031C31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38" y="1125415"/>
            <a:ext cx="11746524" cy="5580185"/>
          </a:xfrm>
        </p:spPr>
      </p:pic>
    </p:spTree>
    <p:extLst>
      <p:ext uri="{BB962C8B-B14F-4D97-AF65-F5344CB8AC3E}">
        <p14:creationId xmlns:p14="http://schemas.microsoft.com/office/powerpoint/2010/main" val="325504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3914-6A51-A24E-8C65-54B6E74AD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11016"/>
            <a:ext cx="9603275" cy="125437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/>
              <a:t>Balance - Scale</a:t>
            </a:r>
            <a:br>
              <a:rPr lang="en-US" u="sng" dirty="0"/>
            </a:br>
            <a:r>
              <a:rPr lang="en-US" u="sng" dirty="0" err="1"/>
              <a:t>DataSet</a:t>
            </a:r>
            <a:r>
              <a:rPr lang="en-US" u="sng" dirty="0"/>
              <a:t> </a:t>
            </a:r>
            <a:br>
              <a:rPr lang="en-US" u="sng" dirty="0"/>
            </a:br>
            <a:r>
              <a:rPr lang="en-US" u="sng" dirty="0"/>
              <a:t>Attribute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13559-6A28-2B4D-8D8B-B6ACE3AC1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54" y="1465386"/>
            <a:ext cx="11312769" cy="53926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ABSTRACT: </a:t>
            </a:r>
            <a:r>
              <a:rPr lang="en-US" dirty="0"/>
              <a:t>---   Balance scale weight &amp; distance database</a:t>
            </a:r>
          </a:p>
          <a:p>
            <a:pPr marL="0" indent="0">
              <a:buNone/>
            </a:pPr>
            <a:r>
              <a:rPr lang="en-US" b="1" dirty="0"/>
              <a:t>Prediction</a:t>
            </a:r>
            <a:r>
              <a:rPr lang="en-US" dirty="0"/>
              <a:t>: Balance scale tip to the right, tip to the left, or be balanced.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Number of Attributes = 5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Number of Instances =196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Left-Weight: 5 (1, 2, 3, 4, 5) 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Left-Distance: 5 (1, 2, 3, 4, 5) 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Right-Weight: 5 (1, 2, 3, 4, 5) 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Right-Distance: 5 (1, 2, 3, 4, 5)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Class Name: 3 (L, B, R) </a:t>
            </a:r>
          </a:p>
          <a:p>
            <a:pPr lvl="1"/>
            <a:r>
              <a:rPr lang="en-US" dirty="0"/>
              <a:t>Class is determined by the  greater value of (left-distance * left-weight) and (right-distance * right-weight). If they are equal, it is balanced.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9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3914-6A51-A24E-8C65-54B6E74AD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3786"/>
            <a:ext cx="9603275" cy="1184030"/>
          </a:xfrm>
        </p:spPr>
        <p:txBody>
          <a:bodyPr/>
          <a:lstStyle/>
          <a:p>
            <a:pPr algn="ctr"/>
            <a:r>
              <a:rPr lang="en-US" u="sng" dirty="0"/>
              <a:t>Balance – Scale Dataset</a:t>
            </a:r>
            <a:br>
              <a:rPr lang="en-US" u="sng" dirty="0"/>
            </a:br>
            <a:r>
              <a:rPr lang="en-US" u="sng" dirty="0"/>
              <a:t> Values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70E5250-FBFB-8F44-AC35-56494677AD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354379"/>
              </p:ext>
            </p:extLst>
          </p:nvPr>
        </p:nvGraphicFramePr>
        <p:xfrm>
          <a:off x="703385" y="1414242"/>
          <a:ext cx="10761785" cy="518291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2152357">
                  <a:extLst>
                    <a:ext uri="{9D8B030D-6E8A-4147-A177-3AD203B41FA5}">
                      <a16:colId xmlns:a16="http://schemas.microsoft.com/office/drawing/2014/main" val="2568501124"/>
                    </a:ext>
                  </a:extLst>
                </a:gridCol>
                <a:gridCol w="2152357">
                  <a:extLst>
                    <a:ext uri="{9D8B030D-6E8A-4147-A177-3AD203B41FA5}">
                      <a16:colId xmlns:a16="http://schemas.microsoft.com/office/drawing/2014/main" val="628271222"/>
                    </a:ext>
                  </a:extLst>
                </a:gridCol>
                <a:gridCol w="2152357">
                  <a:extLst>
                    <a:ext uri="{9D8B030D-6E8A-4147-A177-3AD203B41FA5}">
                      <a16:colId xmlns:a16="http://schemas.microsoft.com/office/drawing/2014/main" val="2520644563"/>
                    </a:ext>
                  </a:extLst>
                </a:gridCol>
                <a:gridCol w="2152357">
                  <a:extLst>
                    <a:ext uri="{9D8B030D-6E8A-4147-A177-3AD203B41FA5}">
                      <a16:colId xmlns:a16="http://schemas.microsoft.com/office/drawing/2014/main" val="3354962441"/>
                    </a:ext>
                  </a:extLst>
                </a:gridCol>
                <a:gridCol w="2152357">
                  <a:extLst>
                    <a:ext uri="{9D8B030D-6E8A-4147-A177-3AD203B41FA5}">
                      <a16:colId xmlns:a16="http://schemas.microsoft.com/office/drawing/2014/main" val="1372002131"/>
                    </a:ext>
                  </a:extLst>
                </a:gridCol>
              </a:tblGrid>
              <a:tr h="453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Left-Weight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Left-Distance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Right-Weight: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Right-Distance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/>
                        <a:t>Class Name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extLst>
                  <a:ext uri="{0D108BD9-81ED-4DB2-BD59-A6C34878D82A}">
                    <a16:rowId xmlns:a16="http://schemas.microsoft.com/office/drawing/2014/main" val="1208935186"/>
                  </a:ext>
                </a:extLst>
              </a:tr>
              <a:tr h="241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extLst>
                  <a:ext uri="{0D108BD9-81ED-4DB2-BD59-A6C34878D82A}">
                    <a16:rowId xmlns:a16="http://schemas.microsoft.com/office/drawing/2014/main" val="2382510743"/>
                  </a:ext>
                </a:extLst>
              </a:tr>
              <a:tr h="241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extLst>
                  <a:ext uri="{0D108BD9-81ED-4DB2-BD59-A6C34878D82A}">
                    <a16:rowId xmlns:a16="http://schemas.microsoft.com/office/drawing/2014/main" val="1728861578"/>
                  </a:ext>
                </a:extLst>
              </a:tr>
              <a:tr h="241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extLst>
                  <a:ext uri="{0D108BD9-81ED-4DB2-BD59-A6C34878D82A}">
                    <a16:rowId xmlns:a16="http://schemas.microsoft.com/office/drawing/2014/main" val="3316750572"/>
                  </a:ext>
                </a:extLst>
              </a:tr>
              <a:tr h="241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extLst>
                  <a:ext uri="{0D108BD9-81ED-4DB2-BD59-A6C34878D82A}">
                    <a16:rowId xmlns:a16="http://schemas.microsoft.com/office/drawing/2014/main" val="2302332303"/>
                  </a:ext>
                </a:extLst>
              </a:tr>
              <a:tr h="241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extLst>
                  <a:ext uri="{0D108BD9-81ED-4DB2-BD59-A6C34878D82A}">
                    <a16:rowId xmlns:a16="http://schemas.microsoft.com/office/drawing/2014/main" val="2716218941"/>
                  </a:ext>
                </a:extLst>
              </a:tr>
              <a:tr h="241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extLst>
                  <a:ext uri="{0D108BD9-81ED-4DB2-BD59-A6C34878D82A}">
                    <a16:rowId xmlns:a16="http://schemas.microsoft.com/office/drawing/2014/main" val="3634287978"/>
                  </a:ext>
                </a:extLst>
              </a:tr>
              <a:tr h="241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extLst>
                  <a:ext uri="{0D108BD9-81ED-4DB2-BD59-A6C34878D82A}">
                    <a16:rowId xmlns:a16="http://schemas.microsoft.com/office/drawing/2014/main" val="1667087990"/>
                  </a:ext>
                </a:extLst>
              </a:tr>
              <a:tr h="241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extLst>
                  <a:ext uri="{0D108BD9-81ED-4DB2-BD59-A6C34878D82A}">
                    <a16:rowId xmlns:a16="http://schemas.microsoft.com/office/drawing/2014/main" val="524740928"/>
                  </a:ext>
                </a:extLst>
              </a:tr>
              <a:tr h="241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extLst>
                  <a:ext uri="{0D108BD9-81ED-4DB2-BD59-A6C34878D82A}">
                    <a16:rowId xmlns:a16="http://schemas.microsoft.com/office/drawing/2014/main" val="2293504591"/>
                  </a:ext>
                </a:extLst>
              </a:tr>
              <a:tr h="241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extLst>
                  <a:ext uri="{0D108BD9-81ED-4DB2-BD59-A6C34878D82A}">
                    <a16:rowId xmlns:a16="http://schemas.microsoft.com/office/drawing/2014/main" val="1550248961"/>
                  </a:ext>
                </a:extLst>
              </a:tr>
              <a:tr h="241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extLst>
                  <a:ext uri="{0D108BD9-81ED-4DB2-BD59-A6C34878D82A}">
                    <a16:rowId xmlns:a16="http://schemas.microsoft.com/office/drawing/2014/main" val="1633363592"/>
                  </a:ext>
                </a:extLst>
              </a:tr>
              <a:tr h="241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extLst>
                  <a:ext uri="{0D108BD9-81ED-4DB2-BD59-A6C34878D82A}">
                    <a16:rowId xmlns:a16="http://schemas.microsoft.com/office/drawing/2014/main" val="3693195003"/>
                  </a:ext>
                </a:extLst>
              </a:tr>
              <a:tr h="241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extLst>
                  <a:ext uri="{0D108BD9-81ED-4DB2-BD59-A6C34878D82A}">
                    <a16:rowId xmlns:a16="http://schemas.microsoft.com/office/drawing/2014/main" val="1471074712"/>
                  </a:ext>
                </a:extLst>
              </a:tr>
              <a:tr h="241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extLst>
                  <a:ext uri="{0D108BD9-81ED-4DB2-BD59-A6C34878D82A}">
                    <a16:rowId xmlns:a16="http://schemas.microsoft.com/office/drawing/2014/main" val="4240590071"/>
                  </a:ext>
                </a:extLst>
              </a:tr>
              <a:tr h="241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extLst>
                  <a:ext uri="{0D108BD9-81ED-4DB2-BD59-A6C34878D82A}">
                    <a16:rowId xmlns:a16="http://schemas.microsoft.com/office/drawing/2014/main" val="2215394240"/>
                  </a:ext>
                </a:extLst>
              </a:tr>
              <a:tr h="241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extLst>
                  <a:ext uri="{0D108BD9-81ED-4DB2-BD59-A6C34878D82A}">
                    <a16:rowId xmlns:a16="http://schemas.microsoft.com/office/drawing/2014/main" val="4242325131"/>
                  </a:ext>
                </a:extLst>
              </a:tr>
              <a:tr h="241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extLst>
                  <a:ext uri="{0D108BD9-81ED-4DB2-BD59-A6C34878D82A}">
                    <a16:rowId xmlns:a16="http://schemas.microsoft.com/office/drawing/2014/main" val="1334452904"/>
                  </a:ext>
                </a:extLst>
              </a:tr>
              <a:tr h="241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extLst>
                  <a:ext uri="{0D108BD9-81ED-4DB2-BD59-A6C34878D82A}">
                    <a16:rowId xmlns:a16="http://schemas.microsoft.com/office/drawing/2014/main" val="3125749969"/>
                  </a:ext>
                </a:extLst>
              </a:tr>
              <a:tr h="241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3" marR="5053" marT="5053" marB="0" anchor="b"/>
                </a:tc>
                <a:extLst>
                  <a:ext uri="{0D108BD9-81ED-4DB2-BD59-A6C34878D82A}">
                    <a16:rowId xmlns:a16="http://schemas.microsoft.com/office/drawing/2014/main" val="3987667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90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B59D-451C-A64E-8876-049782E9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22739"/>
            <a:ext cx="9603275" cy="1301262"/>
          </a:xfrm>
        </p:spPr>
        <p:txBody>
          <a:bodyPr>
            <a:normAutofit/>
          </a:bodyPr>
          <a:lstStyle/>
          <a:p>
            <a:pPr algn="ctr"/>
            <a:r>
              <a:rPr lang="en-US" u="sng" dirty="0"/>
              <a:t>Balance - scale – SINGLE - COMPLETE - AVERAGE LINKAGE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60C595-AAAF-8843-B5E1-3EAEA8D13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69" y="1274763"/>
            <a:ext cx="11558954" cy="51846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9501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B59D-451C-A64E-8876-049782E9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22739"/>
            <a:ext cx="9603275" cy="1066799"/>
          </a:xfrm>
        </p:spPr>
        <p:txBody>
          <a:bodyPr>
            <a:normAutofit/>
          </a:bodyPr>
          <a:lstStyle/>
          <a:p>
            <a:pPr algn="ctr"/>
            <a:r>
              <a:rPr lang="en-US" u="sng" dirty="0"/>
              <a:t>Balance - scale – </a:t>
            </a:r>
            <a:r>
              <a:rPr lang="en-US" u="sng" dirty="0" err="1"/>
              <a:t>lloyd</a:t>
            </a:r>
            <a:br>
              <a:rPr lang="en-US" u="sng" dirty="0"/>
            </a:br>
            <a:r>
              <a:rPr lang="en-US" u="sng" dirty="0"/>
              <a:t>/K-Means ++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297016-734E-E349-8552-0A66C14E7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3" y="1184032"/>
            <a:ext cx="11828585" cy="5509846"/>
          </a:xfrm>
        </p:spPr>
      </p:pic>
    </p:spTree>
    <p:extLst>
      <p:ext uri="{BB962C8B-B14F-4D97-AF65-F5344CB8AC3E}">
        <p14:creationId xmlns:p14="http://schemas.microsoft.com/office/powerpoint/2010/main" val="39785665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{C48B4C76-8A09-EF47-9979-4583CE2A525A}tf10001119</Template>
  <TotalTime>734</TotalTime>
  <Words>420</Words>
  <Application>Microsoft Macintosh PowerPoint</Application>
  <PresentationFormat>Widescreen</PresentationFormat>
  <Paragraphs>272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Times New Roman</vt:lpstr>
      <vt:lpstr>Wingdings</vt:lpstr>
      <vt:lpstr>Gallery</vt:lpstr>
      <vt:lpstr>Clustering Algorithm Along with  Lloyd &amp; k-means ++</vt:lpstr>
      <vt:lpstr>Iris – Dataset  Attribute Information</vt:lpstr>
      <vt:lpstr>Iris Dataset Values</vt:lpstr>
      <vt:lpstr>IRIS – SINGLE - COMPLETE - AVERAGE LINKAGE ALGORITHM</vt:lpstr>
      <vt:lpstr>IRIS – Lloyd- /K-Means ++</vt:lpstr>
      <vt:lpstr>Balance - Scale DataSet  Attribute Information</vt:lpstr>
      <vt:lpstr>Balance – Scale Dataset  Values</vt:lpstr>
      <vt:lpstr>Balance - scale – SINGLE - COMPLETE - AVERAGE LINKAGE ALGORITHM</vt:lpstr>
      <vt:lpstr>Balance - scale – lloyd /K-Means ++</vt:lpstr>
      <vt:lpstr>Comparison B/w Algorithms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 Decision Tree Using ID3 Algorithm</dc:title>
  <dc:creator>Microsoft Office User</dc:creator>
  <cp:lastModifiedBy>Microsoft Office User</cp:lastModifiedBy>
  <cp:revision>77</cp:revision>
  <dcterms:created xsi:type="dcterms:W3CDTF">2018-02-09T17:59:06Z</dcterms:created>
  <dcterms:modified xsi:type="dcterms:W3CDTF">2018-03-12T08:34:37Z</dcterms:modified>
</cp:coreProperties>
</file>