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85" r:id="rId14"/>
    <p:sldId id="280" r:id="rId15"/>
    <p:sldId id="296" r:id="rId16"/>
    <p:sldId id="282" r:id="rId17"/>
    <p:sldId id="281" r:id="rId18"/>
    <p:sldId id="297" r:id="rId19"/>
    <p:sldId id="288" r:id="rId20"/>
    <p:sldId id="295" r:id="rId21"/>
    <p:sldId id="293" r:id="rId22"/>
    <p:sldId id="283" r:id="rId23"/>
    <p:sldId id="284" r:id="rId24"/>
    <p:sldId id="286" r:id="rId25"/>
    <p:sldId id="289" r:id="rId26"/>
    <p:sldId id="287" r:id="rId27"/>
    <p:sldId id="290" r:id="rId28"/>
    <p:sldId id="291" r:id="rId29"/>
    <p:sldId id="292" r:id="rId30"/>
    <p:sldId id="276" r:id="rId31"/>
    <p:sldId id="268" r:id="rId32"/>
    <p:sldId id="270" r:id="rId33"/>
    <p:sldId id="277" r:id="rId34"/>
    <p:sldId id="269" r:id="rId35"/>
    <p:sldId id="298" r:id="rId36"/>
    <p:sldId id="299" r:id="rId37"/>
    <p:sldId id="300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16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01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3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6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1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2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kshal.com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datadictionary.doc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4871" y="1640541"/>
            <a:ext cx="5715000" cy="229944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u="sng" dirty="0" smtClean="0"/>
              <a:t>College </a:t>
            </a:r>
            <a:r>
              <a:rPr lang="en-IN" u="sng" dirty="0" err="1" smtClean="0"/>
              <a:t>erp</a:t>
            </a:r>
            <a:r>
              <a:rPr lang="en-IN" u="sng" dirty="0" smtClean="0"/>
              <a:t> </a:t>
            </a:r>
            <a:r>
              <a:rPr lang="en-IN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931459" y="6212540"/>
            <a:ext cx="652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Present</a:t>
            </a:r>
            <a:r>
              <a:rPr lang="en-US" dirty="0" smtClean="0"/>
              <a:t> at : </a:t>
            </a:r>
            <a:r>
              <a:rPr lang="en-US" dirty="0" err="1" smtClean="0"/>
              <a:t>lokmanya</a:t>
            </a:r>
            <a:r>
              <a:rPr lang="en-US" dirty="0" smtClean="0"/>
              <a:t> college of computer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0" y="568657"/>
            <a:ext cx="3553472" cy="1320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dfd</a:t>
            </a:r>
            <a:r>
              <a:rPr lang="en-US" dirty="0" smtClean="0"/>
              <a:t> level 1</a:t>
            </a:r>
            <a:br>
              <a:rPr lang="en-US" dirty="0" smtClean="0"/>
            </a:br>
            <a:r>
              <a:rPr lang="en-US" dirty="0" smtClean="0"/>
              <a:t>admin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53989" y="209006"/>
            <a:ext cx="145225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09"/>
              </p:ext>
            </p:extLst>
          </p:nvPr>
        </p:nvGraphicFramePr>
        <p:xfrm>
          <a:off x="2664823" y="117566"/>
          <a:ext cx="7027817" cy="65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6705659" imgH="8896264" progId="Visio.Drawing.15">
                  <p:embed/>
                </p:oleObj>
              </mc:Choice>
              <mc:Fallback>
                <p:oleObj name="Visio" r:id="rId3" imgW="6705659" imgH="88962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823" y="117566"/>
                        <a:ext cx="7027817" cy="6544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0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67" y="609600"/>
            <a:ext cx="2816492" cy="1320800"/>
          </a:xfrm>
        </p:spPr>
        <p:txBody>
          <a:bodyPr/>
          <a:lstStyle/>
          <a:p>
            <a:r>
              <a:rPr lang="en-US" sz="2800" dirty="0" smtClean="0"/>
              <a:t>level1(faculty)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24" y="130629"/>
            <a:ext cx="6763151" cy="65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6" y="609600"/>
            <a:ext cx="2952975" cy="1320800"/>
          </a:xfrm>
        </p:spPr>
        <p:txBody>
          <a:bodyPr/>
          <a:lstStyle/>
          <a:p>
            <a:r>
              <a:rPr lang="en-US" sz="2800" dirty="0" smtClean="0"/>
              <a:t> level -1 student</a:t>
            </a:r>
            <a:endParaRPr 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96789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7777"/>
              </p:ext>
            </p:extLst>
          </p:nvPr>
        </p:nvGraphicFramePr>
        <p:xfrm>
          <a:off x="3696789" y="0"/>
          <a:ext cx="5724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6876998" imgH="7867611" progId="Visio.Drawing.15">
                  <p:embed/>
                </p:oleObj>
              </mc:Choice>
              <mc:Fallback>
                <p:oleObj name="Visio" r:id="rId3" imgW="6876998" imgH="78676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789" y="0"/>
                        <a:ext cx="572452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4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294" y="3091543"/>
            <a:ext cx="8596668" cy="1320800"/>
          </a:xfrm>
        </p:spPr>
        <p:txBody>
          <a:bodyPr/>
          <a:lstStyle/>
          <a:p>
            <a:r>
              <a:rPr lang="en-US" dirty="0" smtClean="0"/>
              <a:t>DFD LEVEL -2</a:t>
            </a:r>
            <a:br>
              <a:rPr lang="en-US" dirty="0" smtClean="0"/>
            </a:br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8776" y="1097280"/>
            <a:ext cx="1272823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34488"/>
              </p:ext>
            </p:extLst>
          </p:nvPr>
        </p:nvGraphicFramePr>
        <p:xfrm>
          <a:off x="3278776" y="1097280"/>
          <a:ext cx="5986247" cy="51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7257877" imgH="6000726" progId="Visio.Drawing.15">
                  <p:embed/>
                </p:oleObj>
              </mc:Choice>
              <mc:Fallback>
                <p:oleObj name="Visio" r:id="rId3" imgW="7257877" imgH="60007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76" y="1097280"/>
                        <a:ext cx="5986247" cy="5155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514" y="613954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Dfd</a:t>
            </a:r>
            <a:r>
              <a:rPr lang="en-US" dirty="0" smtClean="0"/>
              <a:t>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94" y="309843"/>
            <a:ext cx="6513379" cy="62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9" y="1287422"/>
            <a:ext cx="6563702" cy="42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00" y="482625"/>
            <a:ext cx="6989799" cy="589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829" y="6400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Dfd</a:t>
            </a:r>
            <a:r>
              <a:rPr lang="en-US" dirty="0" smtClean="0">
                <a:solidFill>
                  <a:schemeClr val="accent1"/>
                </a:solidFill>
              </a:rPr>
              <a:t> level 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9" y="1287422"/>
            <a:ext cx="6563702" cy="5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483" y="3378926"/>
            <a:ext cx="8596668" cy="1320800"/>
          </a:xfrm>
        </p:spPr>
        <p:txBody>
          <a:bodyPr/>
          <a:lstStyle/>
          <a:p>
            <a:r>
              <a:rPr lang="en-US" dirty="0" smtClean="0"/>
              <a:t>DFD LEVEL-2</a:t>
            </a:r>
            <a:br>
              <a:rPr lang="en-US" dirty="0" smtClean="0"/>
            </a:br>
            <a:r>
              <a:rPr lang="en-US" dirty="0" smtClean="0"/>
              <a:t>(faculty)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608" y="277792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Profile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952" y="1237129"/>
            <a:ext cx="65352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000" dirty="0" smtClean="0">
                <a:solidFill>
                  <a:schemeClr val="bg1"/>
                </a:solidFill>
              </a:rPr>
              <a:t>SHARMA SHAILESH MUKESH BHAI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				MANOJ GUPTA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	UTTAM KUMAR SINGH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5707" y="3845092"/>
            <a:ext cx="4504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Internal guide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b="1" dirty="0" err="1" smtClean="0">
                <a:solidFill>
                  <a:srgbClr val="C00000"/>
                </a:solidFill>
              </a:rPr>
              <a:t>karishma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rao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5706" y="5329903"/>
            <a:ext cx="4504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external </a:t>
            </a:r>
            <a:r>
              <a:rPr lang="en-US" sz="2400" dirty="0" smtClean="0"/>
              <a:t>guide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b="1" dirty="0" err="1" smtClean="0">
                <a:solidFill>
                  <a:srgbClr val="C00000"/>
                </a:solidFill>
              </a:rPr>
              <a:t>yash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soni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89" y="522515"/>
            <a:ext cx="7216808" cy="60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61" y="860015"/>
            <a:ext cx="7380775" cy="58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3006"/>
              </p:ext>
            </p:extLst>
          </p:nvPr>
        </p:nvGraphicFramePr>
        <p:xfrm>
          <a:off x="3344091" y="1489166"/>
          <a:ext cx="6283235" cy="489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7038881" imgH="5352916" progId="Visio.Drawing.15">
                  <p:embed/>
                </p:oleObj>
              </mc:Choice>
              <mc:Fallback>
                <p:oleObj name="Visio" r:id="rId3" imgW="7038881" imgH="535291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91" y="1489166"/>
                        <a:ext cx="6283235" cy="4898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99954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07633"/>
              </p:ext>
            </p:extLst>
          </p:nvPr>
        </p:nvGraphicFramePr>
        <p:xfrm>
          <a:off x="2899954" y="914400"/>
          <a:ext cx="572452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7315368" imgH="6572368" progId="Visio.Drawing.15">
                  <p:embed/>
                </p:oleObj>
              </mc:Choice>
              <mc:Fallback>
                <p:oleObj name="Visio" r:id="rId3" imgW="7315368" imgH="657236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954" y="914400"/>
                        <a:ext cx="5724525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5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2389" y="14761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77181"/>
              </p:ext>
            </p:extLst>
          </p:nvPr>
        </p:nvGraphicFramePr>
        <p:xfrm>
          <a:off x="2782388" y="1476102"/>
          <a:ext cx="6240587" cy="426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6886454" imgH="4676826" progId="Visio.Drawing.15">
                  <p:embed/>
                </p:oleObj>
              </mc:Choice>
              <mc:Fallback>
                <p:oleObj name="Visio" r:id="rId3" imgW="6886454" imgH="46768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388" y="1476102"/>
                        <a:ext cx="6240587" cy="4264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0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243" y="2608218"/>
            <a:ext cx="8596668" cy="1320800"/>
          </a:xfrm>
        </p:spPr>
        <p:txBody>
          <a:bodyPr/>
          <a:lstStyle/>
          <a:p>
            <a:r>
              <a:rPr lang="en-US" dirty="0" smtClean="0"/>
              <a:t>DFD LEVEL -2</a:t>
            </a:r>
            <a:br>
              <a:rPr lang="en-US" dirty="0" smtClean="0"/>
            </a:br>
            <a:r>
              <a:rPr lang="en-US" dirty="0" smtClean="0"/>
              <a:t>(student)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0023" y="2030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398551"/>
              </p:ext>
            </p:extLst>
          </p:nvPr>
        </p:nvGraphicFramePr>
        <p:xfrm>
          <a:off x="3550023" y="1290918"/>
          <a:ext cx="5734050" cy="535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7058171" imgH="5352916" progId="Visio.Drawing.15">
                  <p:embed/>
                </p:oleObj>
              </mc:Choice>
              <mc:Fallback>
                <p:oleObj name="Visio" r:id="rId3" imgW="7058171" imgH="53529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023" y="1290918"/>
                        <a:ext cx="5734050" cy="5351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4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2652" y="1541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99710"/>
              </p:ext>
            </p:extLst>
          </p:nvPr>
        </p:nvGraphicFramePr>
        <p:xfrm>
          <a:off x="3252652" y="820271"/>
          <a:ext cx="5734050" cy="563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7191308" imgH="5334063" progId="Visio.Drawing.15">
                  <p:embed/>
                </p:oleObj>
              </mc:Choice>
              <mc:Fallback>
                <p:oleObj name="Visio" r:id="rId3" imgW="7191308" imgH="53340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652" y="820271"/>
                        <a:ext cx="5734050" cy="5634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4823" y="757646"/>
            <a:ext cx="13391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91585"/>
              </p:ext>
            </p:extLst>
          </p:nvPr>
        </p:nvGraphicFramePr>
        <p:xfrm>
          <a:off x="2664822" y="757646"/>
          <a:ext cx="6277471" cy="484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6886454" imgH="4676826" progId="Visio.Drawing.15">
                  <p:embed/>
                </p:oleObj>
              </mc:Choice>
              <mc:Fallback>
                <p:oleObj name="Visio" r:id="rId3" imgW="6886454" imgH="46768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822" y="757646"/>
                        <a:ext cx="6277471" cy="4849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3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39" y="1451109"/>
            <a:ext cx="6346121" cy="48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838" y="428263"/>
            <a:ext cx="550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Company Profile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86193"/>
              </p:ext>
            </p:extLst>
          </p:nvPr>
        </p:nvGraphicFramePr>
        <p:xfrm>
          <a:off x="1059727" y="1481559"/>
          <a:ext cx="8128000" cy="406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9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 Name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Prakshal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IT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academy</a:t>
                      </a:r>
                    </a:p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r>
                        <a:rPr lang="en-IN" baseline="0" dirty="0" smtClean="0"/>
                        <a:t>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2"/>
                        </a:rPr>
                        <a:t>www.prakshal.com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r>
                        <a:rPr lang="en-IN" dirty="0" smtClean="0"/>
                        <a:t>External Guide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Yash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soni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412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2’nd </a:t>
                      </a:r>
                      <a:r>
                        <a:rPr lang="en-IN" dirty="0" err="1" smtClean="0"/>
                        <a:t>floor,om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towes</a:t>
                      </a:r>
                      <a:r>
                        <a:rPr lang="en-IN" baseline="0" dirty="0" smtClean="0"/>
                        <a:t>,</a:t>
                      </a:r>
                    </a:p>
                    <a:p>
                      <a:r>
                        <a:rPr lang="en-IN" dirty="0" err="1" smtClean="0"/>
                        <a:t>Opp</a:t>
                      </a:r>
                      <a:r>
                        <a:rPr lang="en-IN" dirty="0" smtClean="0"/>
                        <a:t> star</a:t>
                      </a:r>
                      <a:r>
                        <a:rPr lang="en-IN" baseline="0" dirty="0" smtClean="0"/>
                        <a:t> bazar ,</a:t>
                      </a:r>
                      <a:r>
                        <a:rPr lang="en-IN" baseline="0" dirty="0" err="1" smtClean="0"/>
                        <a:t>nr</a:t>
                      </a:r>
                      <a:r>
                        <a:rPr lang="en-IN" baseline="0" dirty="0" smtClean="0"/>
                        <a:t> jodhpur cross </a:t>
                      </a:r>
                      <a:r>
                        <a:rPr lang="en-IN" baseline="0" dirty="0" err="1" smtClean="0"/>
                        <a:t>road,Ahmedabad</a:t>
                      </a:r>
                      <a:r>
                        <a:rPr lang="en-IN" baseline="0" dirty="0" smtClean="0"/>
                        <a:t> 380015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7228953264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06477"/>
              </p:ext>
            </p:extLst>
          </p:nvPr>
        </p:nvGraphicFramePr>
        <p:xfrm>
          <a:off x="1946364" y="2063926"/>
          <a:ext cx="7811589" cy="419318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7508">
                  <a:extLst>
                    <a:ext uri="{9D8B030D-6E8A-4147-A177-3AD203B41FA5}">
                      <a16:colId xmlns:a16="http://schemas.microsoft.com/office/drawing/2014/main" val="3419936017"/>
                    </a:ext>
                  </a:extLst>
                </a:gridCol>
                <a:gridCol w="1192455">
                  <a:extLst>
                    <a:ext uri="{9D8B030D-6E8A-4147-A177-3AD203B41FA5}">
                      <a16:colId xmlns:a16="http://schemas.microsoft.com/office/drawing/2014/main" val="4279084861"/>
                    </a:ext>
                  </a:extLst>
                </a:gridCol>
                <a:gridCol w="1293511">
                  <a:extLst>
                    <a:ext uri="{9D8B030D-6E8A-4147-A177-3AD203B41FA5}">
                      <a16:colId xmlns:a16="http://schemas.microsoft.com/office/drawing/2014/main" val="2711344188"/>
                    </a:ext>
                  </a:extLst>
                </a:gridCol>
                <a:gridCol w="1475410">
                  <a:extLst>
                    <a:ext uri="{9D8B030D-6E8A-4147-A177-3AD203B41FA5}">
                      <a16:colId xmlns:a16="http://schemas.microsoft.com/office/drawing/2014/main" val="1282096910"/>
                    </a:ext>
                  </a:extLst>
                </a:gridCol>
                <a:gridCol w="2652705">
                  <a:extLst>
                    <a:ext uri="{9D8B030D-6E8A-4147-A177-3AD203B41FA5}">
                      <a16:colId xmlns:a16="http://schemas.microsoft.com/office/drawing/2014/main" val="335102113"/>
                    </a:ext>
                  </a:extLst>
                </a:gridCol>
              </a:tblGrid>
              <a:tr h="1048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table 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attribute 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constraints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discription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560621"/>
                  </a:ext>
                </a:extLst>
              </a:tr>
              <a:tr h="524148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register_tbl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user_id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int(5)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primary key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 of user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912462"/>
                  </a:ext>
                </a:extLst>
              </a:tr>
              <a:tr h="52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user_name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varchar(50)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 of 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41130"/>
                  </a:ext>
                </a:extLst>
              </a:tr>
              <a:tr h="52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password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varchar(50)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password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451246"/>
                  </a:ext>
                </a:extLst>
              </a:tr>
              <a:tr h="52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email 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varchar(30)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email 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604109"/>
                  </a:ext>
                </a:extLst>
              </a:tr>
              <a:tr h="52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proffesion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varchar(50)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proffesion or skills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519028"/>
                  </a:ext>
                </a:extLst>
              </a:tr>
              <a:tr h="52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varchar(50)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use d to enter user's criteria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2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56" y="-26103"/>
            <a:ext cx="3840075" cy="700585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datadictionary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28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99298" y="5787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57720"/>
              </p:ext>
            </p:extLst>
          </p:nvPr>
        </p:nvGraphicFramePr>
        <p:xfrm>
          <a:off x="1801903" y="1491937"/>
          <a:ext cx="8081685" cy="41282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38913">
                  <a:extLst>
                    <a:ext uri="{9D8B030D-6E8A-4147-A177-3AD203B41FA5}">
                      <a16:colId xmlns:a16="http://schemas.microsoft.com/office/drawing/2014/main" val="1945020825"/>
                    </a:ext>
                  </a:extLst>
                </a:gridCol>
                <a:gridCol w="1262562">
                  <a:extLst>
                    <a:ext uri="{9D8B030D-6E8A-4147-A177-3AD203B41FA5}">
                      <a16:colId xmlns:a16="http://schemas.microsoft.com/office/drawing/2014/main" val="199510339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4162949015"/>
                    </a:ext>
                  </a:extLst>
                </a:gridCol>
                <a:gridCol w="1531738">
                  <a:extLst>
                    <a:ext uri="{9D8B030D-6E8A-4147-A177-3AD203B41FA5}">
                      <a16:colId xmlns:a16="http://schemas.microsoft.com/office/drawing/2014/main" val="2463457265"/>
                    </a:ext>
                  </a:extLst>
                </a:gridCol>
                <a:gridCol w="2744427">
                  <a:extLst>
                    <a:ext uri="{9D8B030D-6E8A-4147-A177-3AD203B41FA5}">
                      <a16:colId xmlns:a16="http://schemas.microsoft.com/office/drawing/2014/main" val="3463788544"/>
                    </a:ext>
                  </a:extLst>
                </a:gridCol>
              </a:tblGrid>
              <a:tr h="1296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table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attribute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constraints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discription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523932"/>
                  </a:ext>
                </a:extLst>
              </a:tr>
              <a:tr h="471882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assign_tbl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int</a:t>
                      </a:r>
                      <a:r>
                        <a:rPr lang="en-US" sz="1600" u="none" strike="noStrike" dirty="0">
                          <a:effectLst/>
                        </a:rPr>
                        <a:t>(5)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primary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 OF ASSIGNMENT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08576"/>
                  </a:ext>
                </a:extLst>
              </a:tr>
              <a:tr h="47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ass_title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TITLe OF ASSIGNMENT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262917"/>
                  </a:ext>
                </a:extLst>
              </a:tr>
              <a:tr h="47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ass_disc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description of ASSIGNMENT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461"/>
                  </a:ext>
                </a:extLst>
              </a:tr>
              <a:tr h="47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Foreign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294060"/>
                  </a:ext>
                </a:extLst>
              </a:tr>
              <a:tr h="47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dstn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FOREIGN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reciever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803219"/>
                  </a:ext>
                </a:extLst>
              </a:tr>
              <a:tr h="47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que_flag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flag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3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457938" cy="673290"/>
          </a:xfrm>
        </p:spPr>
        <p:txBody>
          <a:bodyPr>
            <a:normAutofit/>
          </a:bodyPr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76624"/>
              </p:ext>
            </p:extLst>
          </p:nvPr>
        </p:nvGraphicFramePr>
        <p:xfrm>
          <a:off x="1707775" y="2312895"/>
          <a:ext cx="7826189" cy="438374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9745">
                  <a:extLst>
                    <a:ext uri="{9D8B030D-6E8A-4147-A177-3AD203B41FA5}">
                      <a16:colId xmlns:a16="http://schemas.microsoft.com/office/drawing/2014/main" val="722523120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251048351"/>
                    </a:ext>
                  </a:extLst>
                </a:gridCol>
                <a:gridCol w="1295928">
                  <a:extLst>
                    <a:ext uri="{9D8B030D-6E8A-4147-A177-3AD203B41FA5}">
                      <a16:colId xmlns:a16="http://schemas.microsoft.com/office/drawing/2014/main" val="3070448303"/>
                    </a:ext>
                  </a:extLst>
                </a:gridCol>
                <a:gridCol w="1478168">
                  <a:extLst>
                    <a:ext uri="{9D8B030D-6E8A-4147-A177-3AD203B41FA5}">
                      <a16:colId xmlns:a16="http://schemas.microsoft.com/office/drawing/2014/main" val="4176227493"/>
                    </a:ext>
                  </a:extLst>
                </a:gridCol>
                <a:gridCol w="2657665">
                  <a:extLst>
                    <a:ext uri="{9D8B030D-6E8A-4147-A177-3AD203B41FA5}">
                      <a16:colId xmlns:a16="http://schemas.microsoft.com/office/drawing/2014/main" val="1145663986"/>
                    </a:ext>
                  </a:extLst>
                </a:gridCol>
              </a:tblGrid>
              <a:tr h="1095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table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attribute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constraints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93185"/>
                  </a:ext>
                </a:extLst>
              </a:tr>
              <a:tr h="547968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questiondb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primary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 OF QUESTION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88163"/>
                  </a:ext>
                </a:extLst>
              </a:tr>
              <a:tr h="547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que_tit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TITLe OF QUESTION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74649"/>
                  </a:ext>
                </a:extLst>
              </a:tr>
              <a:tr h="547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que_disc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description of question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197324"/>
                  </a:ext>
                </a:extLst>
              </a:tr>
              <a:tr h="547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FOREIGN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655414"/>
                  </a:ext>
                </a:extLst>
              </a:tr>
              <a:tr h="547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dstn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FOREIGN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reciever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0419422"/>
                  </a:ext>
                </a:extLst>
              </a:tr>
              <a:tr h="547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que_flag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flag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34736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disctionary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70160"/>
              </p:ext>
            </p:extLst>
          </p:nvPr>
        </p:nvGraphicFramePr>
        <p:xfrm>
          <a:off x="2487706" y="2702858"/>
          <a:ext cx="8068235" cy="38593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590341264"/>
                    </a:ext>
                  </a:extLst>
                </a:gridCol>
                <a:gridCol w="1488724">
                  <a:extLst>
                    <a:ext uri="{9D8B030D-6E8A-4147-A177-3AD203B41FA5}">
                      <a16:colId xmlns:a16="http://schemas.microsoft.com/office/drawing/2014/main" val="98434404"/>
                    </a:ext>
                  </a:extLst>
                </a:gridCol>
                <a:gridCol w="1276716">
                  <a:extLst>
                    <a:ext uri="{9D8B030D-6E8A-4147-A177-3AD203B41FA5}">
                      <a16:colId xmlns:a16="http://schemas.microsoft.com/office/drawing/2014/main" val="3403082918"/>
                    </a:ext>
                  </a:extLst>
                </a:gridCol>
                <a:gridCol w="1403428">
                  <a:extLst>
                    <a:ext uri="{9D8B030D-6E8A-4147-A177-3AD203B41FA5}">
                      <a16:colId xmlns:a16="http://schemas.microsoft.com/office/drawing/2014/main" val="3595616296"/>
                    </a:ext>
                  </a:extLst>
                </a:gridCol>
                <a:gridCol w="2662517">
                  <a:extLst>
                    <a:ext uri="{9D8B030D-6E8A-4147-A177-3AD203B41FA5}">
                      <a16:colId xmlns:a16="http://schemas.microsoft.com/office/drawing/2014/main" val="857525921"/>
                    </a:ext>
                  </a:extLst>
                </a:gridCol>
              </a:tblGrid>
              <a:tr h="1133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table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attribute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constraints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459087"/>
                  </a:ext>
                </a:extLst>
              </a:tr>
              <a:tr h="566713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cirq_tbl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noti_id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primary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 OF notification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270506"/>
                  </a:ext>
                </a:extLst>
              </a:tr>
              <a:tr h="566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noti_title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TITLe OF NOTIFICATION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337107"/>
                  </a:ext>
                </a:extLst>
              </a:tr>
              <a:tr h="1025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noti_description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varchar(100)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description of NOTIFICATION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538246"/>
                  </a:ext>
                </a:extLst>
              </a:tr>
              <a:tr h="566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FOREIGN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source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12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716"/>
            <a:ext cx="3057099" cy="5777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diagramme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475" y="204716"/>
            <a:ext cx="5718412" cy="66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24212" y="795020"/>
            <a:ext cx="5743575" cy="52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2" y="1558924"/>
            <a:ext cx="7221901" cy="4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25" y="835614"/>
            <a:ext cx="7569064" cy="47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476655" cy="1320800"/>
          </a:xfrm>
        </p:spPr>
        <p:txBody>
          <a:bodyPr/>
          <a:lstStyle/>
          <a:p>
            <a:r>
              <a:rPr lang="en-US" dirty="0" smtClean="0"/>
              <a:t>Features enhancement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7131" y="1436914"/>
            <a:ext cx="7276017" cy="5066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tabLst>
                <a:tab pos="2865755" algn="ctr"/>
                <a:tab pos="5731510" algn="r"/>
              </a:tabLst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 we developed this system we can add many more as well as simple things,</a:t>
            </a:r>
          </a:p>
          <a:p>
            <a:pPr>
              <a:lnSpc>
                <a:spcPct val="107000"/>
              </a:lnSpc>
              <a:spcBef>
                <a:spcPts val="200"/>
              </a:spcBef>
              <a:tabLst>
                <a:tab pos="2865755" algn="ctr"/>
                <a:tab pos="5731510" algn="r"/>
              </a:tabLs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are as given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add event organizer for students in our system for create their own events and other information, which will be user can add them as personal or public.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integrate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mail_id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to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for better communications.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Faculties can store daily report on this system like presence sheet 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developed this system ,we can add many more things like some notes, reminder,.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develop our website more secure as possible  and  user friendly.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update server and connect those to university’s result source page or website and  indirect that data to the in our database.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given n this project documentation is borrowed from these following sites.</a:t>
            </a:r>
          </a:p>
          <a:p>
            <a:pPr lvl="0"/>
            <a:r>
              <a:rPr lang="en-US" u="sng" dirty="0">
                <a:hlinkClick r:id="rId2"/>
              </a:rPr>
              <a:t>www.google.com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www.wikipedia.com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www.w3school.com</a:t>
            </a:r>
            <a:endParaRPr lang="en-US" dirty="0"/>
          </a:p>
          <a:p>
            <a:pPr lvl="0"/>
            <a:r>
              <a:rPr lang="en-US" dirty="0" smtClean="0">
                <a:solidFill>
                  <a:schemeClr val="accent1"/>
                </a:solidFill>
              </a:rPr>
              <a:t>www.colorlib.com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2719" y="363071"/>
            <a:ext cx="303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Presentation flow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41294" y="1210235"/>
            <a:ext cx="44913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Objectives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Existing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Need for new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System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Features of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Diagrammes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lowchart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DFD </a:t>
            </a:r>
            <a:r>
              <a:rPr lang="en-US" dirty="0" err="1" smtClean="0"/>
              <a:t>evel</a:t>
            </a:r>
            <a:r>
              <a:rPr lang="en-US" dirty="0" smtClean="0"/>
              <a:t> – 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DFD level  -1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DFD level  -2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ER </a:t>
            </a:r>
            <a:r>
              <a:rPr lang="en-US" dirty="0" err="1" smtClean="0"/>
              <a:t>diagramme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 action="ppaction://hlinkfile"/>
                <a:hlinkMouseOver r:id="rId3" action="ppaction://hlinksldjump"/>
              </a:rPr>
              <a:t>Data </a:t>
            </a:r>
            <a:r>
              <a:rPr lang="en-US" dirty="0" err="1" smtClean="0">
                <a:hlinkClick r:id="rId2" action="ppaction://hlinkfile"/>
                <a:hlinkMouseOver r:id="rId3" action="ppaction://hlinksldjump"/>
              </a:rPr>
              <a:t>disctionary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Project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Future enhancement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conclution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00167"/>
            <a:ext cx="3125338" cy="64599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85" y="941695"/>
            <a:ext cx="8596668" cy="53772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400" dirty="0" smtClean="0"/>
              <a:t>This System can manage  the collage data. Which is managed by admin or principle.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This System provide online data validation for student.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student </a:t>
            </a:r>
            <a:r>
              <a:rPr lang="en-IN" sz="2400" dirty="0" smtClean="0"/>
              <a:t>can ask any question to the faculty and faculty can answer that question.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Principle or admin can give notification all of the student and faculty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Student  can share there experience  about their  collage.</a:t>
            </a:r>
          </a:p>
          <a:p>
            <a:pPr marL="0" indent="0">
              <a:buNone/>
            </a:pPr>
            <a:r>
              <a:rPr lang="en-IN" sz="2400" dirty="0" smtClean="0"/>
              <a:t>7. Student can submit </a:t>
            </a:r>
            <a:r>
              <a:rPr lang="en-IN" sz="2400" dirty="0" smtClean="0"/>
              <a:t>their </a:t>
            </a:r>
            <a:r>
              <a:rPr lang="en-IN" sz="2400" dirty="0" smtClean="0"/>
              <a:t>assignment .</a:t>
            </a:r>
          </a:p>
        </p:txBody>
      </p:sp>
    </p:spTree>
    <p:extLst>
      <p:ext uri="{BB962C8B-B14F-4D97-AF65-F5344CB8AC3E}">
        <p14:creationId xmlns:p14="http://schemas.microsoft.com/office/powerpoint/2010/main" val="41811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86033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 smtClean="0"/>
              <a:t>Data can not </a:t>
            </a:r>
            <a:r>
              <a:rPr lang="en-IN" sz="2400" dirty="0" smtClean="0"/>
              <a:t>be </a:t>
            </a:r>
            <a:r>
              <a:rPr lang="en-IN" sz="2400" dirty="0" smtClean="0"/>
              <a:t>stored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>
              <a:buFont typeface="+mj-lt"/>
              <a:buAutoNum type="arabicPeriod"/>
            </a:pPr>
            <a:r>
              <a:rPr lang="en-IN" sz="2400" dirty="0" smtClean="0"/>
              <a:t>Can not be view student performance</a:t>
            </a:r>
            <a:r>
              <a:rPr lang="en-IN" sz="2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Student’s progress can not be detect .</a:t>
            </a:r>
            <a:endParaRPr lang="en-IN" sz="2400" dirty="0" smtClean="0"/>
          </a:p>
          <a:p>
            <a:pPr>
              <a:buFont typeface="+mj-lt"/>
              <a:buAutoNum type="arabicPeriod"/>
            </a:pPr>
            <a:r>
              <a:rPr lang="en-IN" sz="2400" dirty="0" smtClean="0"/>
              <a:t>Danger to losing important files in some cases.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Certain required report is not available.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Current </a:t>
            </a:r>
            <a:r>
              <a:rPr lang="en-IN" sz="2400" dirty="0" smtClean="0"/>
              <a:t>system is not user friendly .</a:t>
            </a:r>
          </a:p>
        </p:txBody>
      </p:sp>
    </p:spTree>
    <p:extLst>
      <p:ext uri="{BB962C8B-B14F-4D97-AF65-F5344CB8AC3E}">
        <p14:creationId xmlns:p14="http://schemas.microsoft.com/office/powerpoint/2010/main" val="3852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/>
              <a:t>Need for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2400" dirty="0" smtClean="0"/>
              <a:t>It is a online web based system.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Easy to use and user friendly system.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Easy to generate payroll.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Easy to upload daily work progress 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Student  can ask a many question to faculty.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Student  can give their feedback to collage environment.</a:t>
            </a:r>
          </a:p>
          <a:p>
            <a:pPr>
              <a:buFont typeface="+mj-lt"/>
              <a:buAutoNum type="arabicPeriod"/>
            </a:pPr>
            <a:endParaRPr lang="en-IN" sz="2400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7012"/>
            <a:ext cx="8596668" cy="515460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Admin</a:t>
            </a:r>
          </a:p>
          <a:p>
            <a:r>
              <a:rPr lang="en-US" sz="2800" dirty="0" smtClean="0"/>
              <a:t>A</a:t>
            </a:r>
            <a:r>
              <a:rPr lang="en-US" dirty="0" smtClean="0"/>
              <a:t>dd student ,faculty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cirquellar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Show que and </a:t>
            </a:r>
            <a:r>
              <a:rPr lang="en-US" dirty="0" err="1" smtClean="0">
                <a:solidFill>
                  <a:schemeClr val="tx1"/>
                </a:solidFill>
              </a:rPr>
              <a:t>ans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 profile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Student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Asking question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To submit  Assignment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Get  Notification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modified profile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Faculty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student</a:t>
            </a:r>
          </a:p>
          <a:p>
            <a:r>
              <a:rPr lang="en-US" dirty="0" smtClean="0"/>
              <a:t>Give and check</a:t>
            </a:r>
            <a:r>
              <a:rPr lang="en-US" dirty="0" smtClean="0">
                <a:solidFill>
                  <a:schemeClr val="tx1"/>
                </a:solidFill>
              </a:rPr>
              <a:t> assignment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Get notification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Answer the </a:t>
            </a:r>
            <a:r>
              <a:rPr lang="en-US" dirty="0" smtClean="0">
                <a:solidFill>
                  <a:schemeClr val="tx1"/>
                </a:solidFill>
              </a:rPr>
              <a:t>question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Update profile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213682"/>
            <a:ext cx="5400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module</a:t>
            </a:r>
            <a:endParaRPr lang="en-US" sz="54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9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993914" cy="820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6249" y="2782011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Dfd</a:t>
            </a:r>
            <a:r>
              <a:rPr lang="en-US" dirty="0" smtClean="0"/>
              <a:t> –level 0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20287"/>
              </p:ext>
            </p:extLst>
          </p:nvPr>
        </p:nvGraphicFramePr>
        <p:xfrm>
          <a:off x="3370217" y="0"/>
          <a:ext cx="7262949" cy="659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7400848" imgH="7591594" progId="Visio.Drawing.15">
                  <p:embed/>
                </p:oleObj>
              </mc:Choice>
              <mc:Fallback>
                <p:oleObj name="Visio" r:id="rId3" imgW="7400848" imgH="75915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17" y="0"/>
                        <a:ext cx="7262949" cy="6596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8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6234</TotalTime>
  <Words>579</Words>
  <Application>Microsoft Office PowerPoint</Application>
  <PresentationFormat>Widescreen</PresentationFormat>
  <Paragraphs>223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Microsoft Visio Drawing</vt:lpstr>
      <vt:lpstr>College erp system</vt:lpstr>
      <vt:lpstr>PowerPoint Presentation</vt:lpstr>
      <vt:lpstr>PowerPoint Presentation</vt:lpstr>
      <vt:lpstr>PowerPoint Presentation</vt:lpstr>
      <vt:lpstr>Objective</vt:lpstr>
      <vt:lpstr>Existing System</vt:lpstr>
      <vt:lpstr>Need for new System</vt:lpstr>
      <vt:lpstr>PowerPoint Presentation</vt:lpstr>
      <vt:lpstr>Data flow diagram</vt:lpstr>
      <vt:lpstr>dfd level 1 admin </vt:lpstr>
      <vt:lpstr>level1(faculty)</vt:lpstr>
      <vt:lpstr> level -1 student</vt:lpstr>
      <vt:lpstr>DFD LEVEL -2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DFD LEVEL-2 (faculty)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DFD LEVEL -2 (student)</vt:lpstr>
      <vt:lpstr>PowerPoint Presentation</vt:lpstr>
      <vt:lpstr>PowerPoint Presentation</vt:lpstr>
      <vt:lpstr>PowerPoint Presentation</vt:lpstr>
      <vt:lpstr>PowerPoint Presentation</vt:lpstr>
      <vt:lpstr>Data dictionary </vt:lpstr>
      <vt:lpstr>datadictionary</vt:lpstr>
      <vt:lpstr>Data dictionary</vt:lpstr>
      <vt:lpstr>Data disctionary </vt:lpstr>
      <vt:lpstr>Er diagramme</vt:lpstr>
      <vt:lpstr>PowerPoint Presentation</vt:lpstr>
      <vt:lpstr>PowerPoint Presentation</vt:lpstr>
      <vt:lpstr>PowerPoint Presentation</vt:lpstr>
      <vt:lpstr>Features enhancement</vt:lpstr>
      <vt:lpstr>biblography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System</dc:title>
  <dc:creator>nitinsathvara25@hotmail.com</dc:creator>
  <cp:lastModifiedBy>shailesh sharma</cp:lastModifiedBy>
  <cp:revision>61</cp:revision>
  <dcterms:created xsi:type="dcterms:W3CDTF">2018-08-13T10:11:53Z</dcterms:created>
  <dcterms:modified xsi:type="dcterms:W3CDTF">2018-09-22T21:57:47Z</dcterms:modified>
</cp:coreProperties>
</file>