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7" r:id="rId5"/>
    <p:sldId id="259" r:id="rId6"/>
    <p:sldId id="260" r:id="rId7"/>
    <p:sldId id="261" r:id="rId8"/>
    <p:sldId id="262" r:id="rId9"/>
    <p:sldId id="263" r:id="rId10"/>
    <p:sldId id="268" r:id="rId11"/>
    <p:sldId id="264" r:id="rId12"/>
    <p:sldId id="265" r:id="rId13"/>
    <p:sldId id="269" r:id="rId14"/>
    <p:sldId id="266"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50BC8-EBB3-476F-93BB-ED60D045F21F}" v="55" dt="2024-02-13T09:51:48.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6" autoAdjust="0"/>
    <p:restoredTop sz="93969" autoAdjust="0"/>
  </p:normalViewPr>
  <p:slideViewPr>
    <p:cSldViewPr snapToGrid="0">
      <p:cViewPr varScale="1">
        <p:scale>
          <a:sx n="69" d="100"/>
          <a:sy n="69" d="100"/>
        </p:scale>
        <p:origin x="750" y="60"/>
      </p:cViewPr>
      <p:guideLst/>
    </p:cSldViewPr>
  </p:slideViewPr>
  <p:outlineViewPr>
    <p:cViewPr>
      <p:scale>
        <a:sx n="33" d="100"/>
        <a:sy n="33" d="100"/>
      </p:scale>
      <p:origin x="0" y="-132"/>
    </p:cViewPr>
  </p:outlineViewPr>
  <p:notesTextViewPr>
    <p:cViewPr>
      <p:scale>
        <a:sx n="1" d="1"/>
        <a:sy n="1" d="1"/>
      </p:scale>
      <p:origin x="0" y="0"/>
    </p:cViewPr>
  </p:notesTextViewPr>
  <p:sorterViewPr>
    <p:cViewPr>
      <p:scale>
        <a:sx n="100" d="100"/>
        <a:sy n="100" d="100"/>
      </p:scale>
      <p:origin x="0" y="-40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77E81-ADBD-402C-A9CF-743ADED308C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24BBE6A-C753-44A1-BE0E-5236275F3786}">
      <dgm:prSet/>
      <dgm:spPr/>
      <dgm:t>
        <a:bodyPr/>
        <a:lstStyle/>
        <a:p>
          <a:r>
            <a:rPr lang="en-US" b="1" i="0" dirty="0"/>
            <a:t>Considered Models:</a:t>
          </a:r>
          <a:r>
            <a:rPr lang="en-US" b="0" i="0" dirty="0"/>
            <a:t> Linear Regression, Decision Trees, Random Forest</a:t>
          </a:r>
          <a:endParaRPr lang="en-US" dirty="0"/>
        </a:p>
      </dgm:t>
    </dgm:pt>
    <dgm:pt modelId="{AC7F1046-259E-4204-A158-40B56BCD9D7A}" type="parTrans" cxnId="{F6E870D5-97DA-4B54-8A51-AA5544F70DBD}">
      <dgm:prSet/>
      <dgm:spPr/>
      <dgm:t>
        <a:bodyPr/>
        <a:lstStyle/>
        <a:p>
          <a:endParaRPr lang="en-US"/>
        </a:p>
      </dgm:t>
    </dgm:pt>
    <dgm:pt modelId="{C605BC07-A674-4487-BA9B-F4DD8B720DCB}" type="sibTrans" cxnId="{F6E870D5-97DA-4B54-8A51-AA5544F70DBD}">
      <dgm:prSet/>
      <dgm:spPr/>
      <dgm:t>
        <a:bodyPr/>
        <a:lstStyle/>
        <a:p>
          <a:endParaRPr lang="en-US"/>
        </a:p>
      </dgm:t>
    </dgm:pt>
    <dgm:pt modelId="{1529339F-CF71-4FE1-94E5-35F1C14FAD67}">
      <dgm:prSet/>
      <dgm:spPr/>
      <dgm:t>
        <a:bodyPr/>
        <a:lstStyle/>
        <a:p>
          <a:r>
            <a:rPr lang="en-US" b="1" i="0" dirty="0"/>
            <a:t>Criteria for Selection:</a:t>
          </a:r>
          <a:r>
            <a:rPr lang="en-US" b="0" i="0" dirty="0"/>
            <a:t> Accuracy, Complexity, Scalability, Robustness</a:t>
          </a:r>
          <a:endParaRPr lang="en-US" dirty="0"/>
        </a:p>
      </dgm:t>
    </dgm:pt>
    <dgm:pt modelId="{CF8293ED-35B9-44D7-B255-EE5F1D083D2C}" type="parTrans" cxnId="{F7EA1830-BC3B-44A2-A00D-26BC7E2F3E89}">
      <dgm:prSet/>
      <dgm:spPr/>
      <dgm:t>
        <a:bodyPr/>
        <a:lstStyle/>
        <a:p>
          <a:endParaRPr lang="en-US"/>
        </a:p>
      </dgm:t>
    </dgm:pt>
    <dgm:pt modelId="{66B2E43F-9D72-4173-812F-0CA051783D11}" type="sibTrans" cxnId="{F7EA1830-BC3B-44A2-A00D-26BC7E2F3E89}">
      <dgm:prSet/>
      <dgm:spPr/>
      <dgm:t>
        <a:bodyPr/>
        <a:lstStyle/>
        <a:p>
          <a:endParaRPr lang="en-US"/>
        </a:p>
      </dgm:t>
    </dgm:pt>
    <dgm:pt modelId="{F63FCF90-EB08-46AE-A3D4-5EA6874CBA30}">
      <dgm:prSet/>
      <dgm:spPr/>
      <dgm:t>
        <a:bodyPr/>
        <a:lstStyle/>
        <a:p>
          <a:r>
            <a:rPr lang="en-US" b="1" i="0" dirty="0"/>
            <a:t>Selected Model:</a:t>
          </a:r>
          <a:r>
            <a:rPr lang="en-US" b="0" i="0" dirty="0"/>
            <a:t> Random Forest</a:t>
          </a:r>
          <a:endParaRPr lang="en-US" dirty="0"/>
        </a:p>
      </dgm:t>
    </dgm:pt>
    <dgm:pt modelId="{0ABDCD5B-4535-493D-BD17-14E5DB2D999B}" type="parTrans" cxnId="{8DA8EE61-19E2-4CEA-8E57-25B231AB0817}">
      <dgm:prSet/>
      <dgm:spPr/>
      <dgm:t>
        <a:bodyPr/>
        <a:lstStyle/>
        <a:p>
          <a:endParaRPr lang="en-US"/>
        </a:p>
      </dgm:t>
    </dgm:pt>
    <dgm:pt modelId="{A6033B3F-56E5-4E3D-9452-DCF39738E326}" type="sibTrans" cxnId="{8DA8EE61-19E2-4CEA-8E57-25B231AB0817}">
      <dgm:prSet/>
      <dgm:spPr/>
      <dgm:t>
        <a:bodyPr/>
        <a:lstStyle/>
        <a:p>
          <a:endParaRPr lang="en-US"/>
        </a:p>
      </dgm:t>
    </dgm:pt>
    <dgm:pt modelId="{88AC6416-E764-4D61-A102-0A186CBA9391}" type="pres">
      <dgm:prSet presAssocID="{B6877E81-ADBD-402C-A9CF-743ADED308C4}" presName="root" presStyleCnt="0">
        <dgm:presLayoutVars>
          <dgm:dir/>
          <dgm:resizeHandles val="exact"/>
        </dgm:presLayoutVars>
      </dgm:prSet>
      <dgm:spPr/>
    </dgm:pt>
    <dgm:pt modelId="{840E2953-E9BD-4393-95BD-8E5935A94613}" type="pres">
      <dgm:prSet presAssocID="{524BBE6A-C753-44A1-BE0E-5236275F3786}" presName="compNode" presStyleCnt="0"/>
      <dgm:spPr/>
    </dgm:pt>
    <dgm:pt modelId="{080CBF75-3D85-4E87-8CF4-2FE3A53BCEFE}" type="pres">
      <dgm:prSet presAssocID="{524BBE6A-C753-44A1-BE0E-5236275F3786}" presName="bgRect" presStyleLbl="bgShp" presStyleIdx="0" presStyleCnt="3"/>
      <dgm:spPr/>
    </dgm:pt>
    <dgm:pt modelId="{FBBAE7F1-7E31-45AA-A961-01FAF068696B}" type="pres">
      <dgm:prSet presAssocID="{524BBE6A-C753-44A1-BE0E-5236275F37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 tree"/>
        </a:ext>
      </dgm:extLst>
    </dgm:pt>
    <dgm:pt modelId="{FB9C9E49-46AE-427D-98F4-67FC3FD5CFAA}" type="pres">
      <dgm:prSet presAssocID="{524BBE6A-C753-44A1-BE0E-5236275F3786}" presName="spaceRect" presStyleCnt="0"/>
      <dgm:spPr/>
    </dgm:pt>
    <dgm:pt modelId="{014655DA-37F0-4478-9DBD-4973AE695712}" type="pres">
      <dgm:prSet presAssocID="{524BBE6A-C753-44A1-BE0E-5236275F3786}" presName="parTx" presStyleLbl="revTx" presStyleIdx="0" presStyleCnt="3">
        <dgm:presLayoutVars>
          <dgm:chMax val="0"/>
          <dgm:chPref val="0"/>
        </dgm:presLayoutVars>
      </dgm:prSet>
      <dgm:spPr/>
    </dgm:pt>
    <dgm:pt modelId="{80128C1E-A090-48D3-8E3A-5956D30D1191}" type="pres">
      <dgm:prSet presAssocID="{C605BC07-A674-4487-BA9B-F4DD8B720DCB}" presName="sibTrans" presStyleCnt="0"/>
      <dgm:spPr/>
    </dgm:pt>
    <dgm:pt modelId="{35E40C07-779E-4A43-A953-5EF16B7BBDDE}" type="pres">
      <dgm:prSet presAssocID="{1529339F-CF71-4FE1-94E5-35F1C14FAD67}" presName="compNode" presStyleCnt="0"/>
      <dgm:spPr/>
    </dgm:pt>
    <dgm:pt modelId="{ADA62573-4B73-464B-9862-5B010575B362}" type="pres">
      <dgm:prSet presAssocID="{1529339F-CF71-4FE1-94E5-35F1C14FAD67}" presName="bgRect" presStyleLbl="bgShp" presStyleIdx="1" presStyleCnt="3" custLinFactNeighborX="39215" custLinFactNeighborY="-12779"/>
      <dgm:spPr/>
    </dgm:pt>
    <dgm:pt modelId="{D0E268C8-B483-40F1-B47B-349691E016D8}" type="pres">
      <dgm:prSet presAssocID="{1529339F-CF71-4FE1-94E5-35F1C14FAD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C324D242-B43D-40E0-8855-1430F168C4E8}" type="pres">
      <dgm:prSet presAssocID="{1529339F-CF71-4FE1-94E5-35F1C14FAD67}" presName="spaceRect" presStyleCnt="0"/>
      <dgm:spPr/>
    </dgm:pt>
    <dgm:pt modelId="{B741CA72-79EC-4A45-83B9-7F744580957B}" type="pres">
      <dgm:prSet presAssocID="{1529339F-CF71-4FE1-94E5-35F1C14FAD67}" presName="parTx" presStyleLbl="revTx" presStyleIdx="1" presStyleCnt="3">
        <dgm:presLayoutVars>
          <dgm:chMax val="0"/>
          <dgm:chPref val="0"/>
        </dgm:presLayoutVars>
      </dgm:prSet>
      <dgm:spPr/>
    </dgm:pt>
    <dgm:pt modelId="{F7488326-464A-4987-92DC-7CE3F70DE3AB}" type="pres">
      <dgm:prSet presAssocID="{66B2E43F-9D72-4173-812F-0CA051783D11}" presName="sibTrans" presStyleCnt="0"/>
      <dgm:spPr/>
    </dgm:pt>
    <dgm:pt modelId="{2821A99C-463A-4CA3-83F7-9B5AEAB2BC98}" type="pres">
      <dgm:prSet presAssocID="{F63FCF90-EB08-46AE-A3D4-5EA6874CBA30}" presName="compNode" presStyleCnt="0"/>
      <dgm:spPr/>
    </dgm:pt>
    <dgm:pt modelId="{3AD06D6F-8E9E-49F3-BD5D-D1B9B98F17D0}" type="pres">
      <dgm:prSet presAssocID="{F63FCF90-EB08-46AE-A3D4-5EA6874CBA30}" presName="bgRect" presStyleLbl="bgShp" presStyleIdx="2" presStyleCnt="3" custLinFactNeighborY="-17477"/>
      <dgm:spPr/>
    </dgm:pt>
    <dgm:pt modelId="{45FBEA24-E559-4546-869A-BC7826DA3F16}" type="pres">
      <dgm:prSet presAssocID="{F63FCF90-EB08-46AE-A3D4-5EA6874CBA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2E1CB90B-4D2D-49BD-8B40-67928E84B276}" type="pres">
      <dgm:prSet presAssocID="{F63FCF90-EB08-46AE-A3D4-5EA6874CBA30}" presName="spaceRect" presStyleCnt="0"/>
      <dgm:spPr/>
    </dgm:pt>
    <dgm:pt modelId="{95CBAA8F-0441-4BE4-9578-1B56248460FC}" type="pres">
      <dgm:prSet presAssocID="{F63FCF90-EB08-46AE-A3D4-5EA6874CBA30}" presName="parTx" presStyleLbl="revTx" presStyleIdx="2" presStyleCnt="3">
        <dgm:presLayoutVars>
          <dgm:chMax val="0"/>
          <dgm:chPref val="0"/>
        </dgm:presLayoutVars>
      </dgm:prSet>
      <dgm:spPr/>
    </dgm:pt>
  </dgm:ptLst>
  <dgm:cxnLst>
    <dgm:cxn modelId="{F7EA1830-BC3B-44A2-A00D-26BC7E2F3E89}" srcId="{B6877E81-ADBD-402C-A9CF-743ADED308C4}" destId="{1529339F-CF71-4FE1-94E5-35F1C14FAD67}" srcOrd="1" destOrd="0" parTransId="{CF8293ED-35B9-44D7-B255-EE5F1D083D2C}" sibTransId="{66B2E43F-9D72-4173-812F-0CA051783D11}"/>
    <dgm:cxn modelId="{23A85A5F-260E-41F7-8FB2-BB8F526A95FA}" type="presOf" srcId="{B6877E81-ADBD-402C-A9CF-743ADED308C4}" destId="{88AC6416-E764-4D61-A102-0A186CBA9391}" srcOrd="0" destOrd="0" presId="urn:microsoft.com/office/officeart/2018/2/layout/IconVerticalSolidList"/>
    <dgm:cxn modelId="{8DA8EE61-19E2-4CEA-8E57-25B231AB0817}" srcId="{B6877E81-ADBD-402C-A9CF-743ADED308C4}" destId="{F63FCF90-EB08-46AE-A3D4-5EA6874CBA30}" srcOrd="2" destOrd="0" parTransId="{0ABDCD5B-4535-493D-BD17-14E5DB2D999B}" sibTransId="{A6033B3F-56E5-4E3D-9452-DCF39738E326}"/>
    <dgm:cxn modelId="{E7B66F9F-DCAD-4A55-A8DE-B5A6E5A9B0F6}" type="presOf" srcId="{F63FCF90-EB08-46AE-A3D4-5EA6874CBA30}" destId="{95CBAA8F-0441-4BE4-9578-1B56248460FC}" srcOrd="0" destOrd="0" presId="urn:microsoft.com/office/officeart/2018/2/layout/IconVerticalSolidList"/>
    <dgm:cxn modelId="{404D17A3-4A7D-4CC2-AD34-255A9D1F6FF0}" type="presOf" srcId="{1529339F-CF71-4FE1-94E5-35F1C14FAD67}" destId="{B741CA72-79EC-4A45-83B9-7F744580957B}" srcOrd="0" destOrd="0" presId="urn:microsoft.com/office/officeart/2018/2/layout/IconVerticalSolidList"/>
    <dgm:cxn modelId="{70A059B8-27E9-4C32-B89F-C9886D62D1D3}" type="presOf" srcId="{524BBE6A-C753-44A1-BE0E-5236275F3786}" destId="{014655DA-37F0-4478-9DBD-4973AE695712}" srcOrd="0" destOrd="0" presId="urn:microsoft.com/office/officeart/2018/2/layout/IconVerticalSolidList"/>
    <dgm:cxn modelId="{F6E870D5-97DA-4B54-8A51-AA5544F70DBD}" srcId="{B6877E81-ADBD-402C-A9CF-743ADED308C4}" destId="{524BBE6A-C753-44A1-BE0E-5236275F3786}" srcOrd="0" destOrd="0" parTransId="{AC7F1046-259E-4204-A158-40B56BCD9D7A}" sibTransId="{C605BC07-A674-4487-BA9B-F4DD8B720DCB}"/>
    <dgm:cxn modelId="{71AA1109-86A6-4E52-8EFD-88D48AE75DE9}" type="presParOf" srcId="{88AC6416-E764-4D61-A102-0A186CBA9391}" destId="{840E2953-E9BD-4393-95BD-8E5935A94613}" srcOrd="0" destOrd="0" presId="urn:microsoft.com/office/officeart/2018/2/layout/IconVerticalSolidList"/>
    <dgm:cxn modelId="{A52A38D2-F271-4850-A0B1-3C5AF586F36F}" type="presParOf" srcId="{840E2953-E9BD-4393-95BD-8E5935A94613}" destId="{080CBF75-3D85-4E87-8CF4-2FE3A53BCEFE}" srcOrd="0" destOrd="0" presId="urn:microsoft.com/office/officeart/2018/2/layout/IconVerticalSolidList"/>
    <dgm:cxn modelId="{08B864AA-6A95-4489-A540-507621586C68}" type="presParOf" srcId="{840E2953-E9BD-4393-95BD-8E5935A94613}" destId="{FBBAE7F1-7E31-45AA-A961-01FAF068696B}" srcOrd="1" destOrd="0" presId="urn:microsoft.com/office/officeart/2018/2/layout/IconVerticalSolidList"/>
    <dgm:cxn modelId="{4F170F8B-506F-4A34-B294-5F43E8B8FFBA}" type="presParOf" srcId="{840E2953-E9BD-4393-95BD-8E5935A94613}" destId="{FB9C9E49-46AE-427D-98F4-67FC3FD5CFAA}" srcOrd="2" destOrd="0" presId="urn:microsoft.com/office/officeart/2018/2/layout/IconVerticalSolidList"/>
    <dgm:cxn modelId="{75707377-DAAE-4F68-893A-B8FC76CFDC4A}" type="presParOf" srcId="{840E2953-E9BD-4393-95BD-8E5935A94613}" destId="{014655DA-37F0-4478-9DBD-4973AE695712}" srcOrd="3" destOrd="0" presId="urn:microsoft.com/office/officeart/2018/2/layout/IconVerticalSolidList"/>
    <dgm:cxn modelId="{C58F10B6-5B8D-4059-922A-D3425FCD8D90}" type="presParOf" srcId="{88AC6416-E764-4D61-A102-0A186CBA9391}" destId="{80128C1E-A090-48D3-8E3A-5956D30D1191}" srcOrd="1" destOrd="0" presId="urn:microsoft.com/office/officeart/2018/2/layout/IconVerticalSolidList"/>
    <dgm:cxn modelId="{44259252-CBF6-40C5-9A6D-FFA218608C93}" type="presParOf" srcId="{88AC6416-E764-4D61-A102-0A186CBA9391}" destId="{35E40C07-779E-4A43-A953-5EF16B7BBDDE}" srcOrd="2" destOrd="0" presId="urn:microsoft.com/office/officeart/2018/2/layout/IconVerticalSolidList"/>
    <dgm:cxn modelId="{6012B430-9ABE-4ACA-A450-A6F5E7EB824C}" type="presParOf" srcId="{35E40C07-779E-4A43-A953-5EF16B7BBDDE}" destId="{ADA62573-4B73-464B-9862-5B010575B362}" srcOrd="0" destOrd="0" presId="urn:microsoft.com/office/officeart/2018/2/layout/IconVerticalSolidList"/>
    <dgm:cxn modelId="{996021EE-AE2D-4951-B56C-CD89B420BDDD}" type="presParOf" srcId="{35E40C07-779E-4A43-A953-5EF16B7BBDDE}" destId="{D0E268C8-B483-40F1-B47B-349691E016D8}" srcOrd="1" destOrd="0" presId="urn:microsoft.com/office/officeart/2018/2/layout/IconVerticalSolidList"/>
    <dgm:cxn modelId="{92F15982-3879-41B8-B8A4-83128BB1796E}" type="presParOf" srcId="{35E40C07-779E-4A43-A953-5EF16B7BBDDE}" destId="{C324D242-B43D-40E0-8855-1430F168C4E8}" srcOrd="2" destOrd="0" presId="urn:microsoft.com/office/officeart/2018/2/layout/IconVerticalSolidList"/>
    <dgm:cxn modelId="{20B45F8A-90AB-41D2-998D-18FB61005779}" type="presParOf" srcId="{35E40C07-779E-4A43-A953-5EF16B7BBDDE}" destId="{B741CA72-79EC-4A45-83B9-7F744580957B}" srcOrd="3" destOrd="0" presId="urn:microsoft.com/office/officeart/2018/2/layout/IconVerticalSolidList"/>
    <dgm:cxn modelId="{C81EE149-B8AF-4AE2-AFFB-5A5622941599}" type="presParOf" srcId="{88AC6416-E764-4D61-A102-0A186CBA9391}" destId="{F7488326-464A-4987-92DC-7CE3F70DE3AB}" srcOrd="3" destOrd="0" presId="urn:microsoft.com/office/officeart/2018/2/layout/IconVerticalSolidList"/>
    <dgm:cxn modelId="{E9CA415B-2283-44DC-8248-10D68E95B08C}" type="presParOf" srcId="{88AC6416-E764-4D61-A102-0A186CBA9391}" destId="{2821A99C-463A-4CA3-83F7-9B5AEAB2BC98}" srcOrd="4" destOrd="0" presId="urn:microsoft.com/office/officeart/2018/2/layout/IconVerticalSolidList"/>
    <dgm:cxn modelId="{63C4A432-6F3D-4E80-AB9F-4731F41114A2}" type="presParOf" srcId="{2821A99C-463A-4CA3-83F7-9B5AEAB2BC98}" destId="{3AD06D6F-8E9E-49F3-BD5D-D1B9B98F17D0}" srcOrd="0" destOrd="0" presId="urn:microsoft.com/office/officeart/2018/2/layout/IconVerticalSolidList"/>
    <dgm:cxn modelId="{642B7769-685E-4742-B65F-3CD0F75CBF48}" type="presParOf" srcId="{2821A99C-463A-4CA3-83F7-9B5AEAB2BC98}" destId="{45FBEA24-E559-4546-869A-BC7826DA3F16}" srcOrd="1" destOrd="0" presId="urn:microsoft.com/office/officeart/2018/2/layout/IconVerticalSolidList"/>
    <dgm:cxn modelId="{CFD3E139-7362-4EB8-A3B2-8527D8F0FA81}" type="presParOf" srcId="{2821A99C-463A-4CA3-83F7-9B5AEAB2BC98}" destId="{2E1CB90B-4D2D-49BD-8B40-67928E84B276}" srcOrd="2" destOrd="0" presId="urn:microsoft.com/office/officeart/2018/2/layout/IconVerticalSolidList"/>
    <dgm:cxn modelId="{91EBE3F4-5F0C-4C44-ADD8-45785DAA0D25}" type="presParOf" srcId="{2821A99C-463A-4CA3-83F7-9B5AEAB2BC98}" destId="{95CBAA8F-0441-4BE4-9578-1B56248460F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CBF75-3D85-4E87-8CF4-2FE3A53BCEFE}">
      <dsp:nvSpPr>
        <dsp:cNvPr id="0" name=""/>
        <dsp:cNvSpPr/>
      </dsp:nvSpPr>
      <dsp:spPr>
        <a:xfrm>
          <a:off x="0" y="651"/>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AE7F1-7E31-45AA-A961-01FAF068696B}">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4655DA-37F0-4478-9DBD-4973AE695712}">
      <dsp:nvSpPr>
        <dsp:cNvPr id="0" name=""/>
        <dsp:cNvSpPr/>
      </dsp:nvSpPr>
      <dsp:spPr>
        <a:xfrm>
          <a:off x="1761361" y="651"/>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b="1" i="0" kern="1200" dirty="0"/>
            <a:t>Considered Models:</a:t>
          </a:r>
          <a:r>
            <a:rPr lang="en-US" sz="2500" b="0" i="0" kern="1200" dirty="0"/>
            <a:t> Linear Regression, Decision Trees, Random Forest</a:t>
          </a:r>
          <a:endParaRPr lang="en-US" sz="2500" kern="1200" dirty="0"/>
        </a:p>
      </dsp:txBody>
      <dsp:txXfrm>
        <a:off x="1761361" y="651"/>
        <a:ext cx="4889891" cy="1524988"/>
      </dsp:txXfrm>
    </dsp:sp>
    <dsp:sp modelId="{ADA62573-4B73-464B-9862-5B010575B362}">
      <dsp:nvSpPr>
        <dsp:cNvPr id="0" name=""/>
        <dsp:cNvSpPr/>
      </dsp:nvSpPr>
      <dsp:spPr>
        <a:xfrm>
          <a:off x="0" y="1712009"/>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268C8-B483-40F1-B47B-349691E016D8}">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41CA72-79EC-4A45-83B9-7F744580957B}">
      <dsp:nvSpPr>
        <dsp:cNvPr id="0" name=""/>
        <dsp:cNvSpPr/>
      </dsp:nvSpPr>
      <dsp:spPr>
        <a:xfrm>
          <a:off x="1761361" y="1906887"/>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b="1" i="0" kern="1200" dirty="0"/>
            <a:t>Criteria for Selection:</a:t>
          </a:r>
          <a:r>
            <a:rPr lang="en-US" sz="2500" b="0" i="0" kern="1200" dirty="0"/>
            <a:t> Accuracy, Complexity, Scalability, Robustness</a:t>
          </a:r>
          <a:endParaRPr lang="en-US" sz="2500" kern="1200" dirty="0"/>
        </a:p>
      </dsp:txBody>
      <dsp:txXfrm>
        <a:off x="1761361" y="1906887"/>
        <a:ext cx="4889891" cy="1524988"/>
      </dsp:txXfrm>
    </dsp:sp>
    <dsp:sp modelId="{3AD06D6F-8E9E-49F3-BD5D-D1B9B98F17D0}">
      <dsp:nvSpPr>
        <dsp:cNvPr id="0" name=""/>
        <dsp:cNvSpPr/>
      </dsp:nvSpPr>
      <dsp:spPr>
        <a:xfrm>
          <a:off x="0" y="3546601"/>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FBEA24-E559-4546-869A-BC7826DA3F16}">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CBAA8F-0441-4BE4-9578-1B56248460FC}">
      <dsp:nvSpPr>
        <dsp:cNvPr id="0" name=""/>
        <dsp:cNvSpPr/>
      </dsp:nvSpPr>
      <dsp:spPr>
        <a:xfrm>
          <a:off x="1761361" y="3813123"/>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b="1" i="0" kern="1200" dirty="0"/>
            <a:t>Selected Model:</a:t>
          </a:r>
          <a:r>
            <a:rPr lang="en-US" sz="2500" b="0" i="0" kern="1200" dirty="0"/>
            <a:t> Random Forest</a:t>
          </a:r>
          <a:endParaRPr lang="en-US" sz="2500" kern="1200" dirty="0"/>
        </a:p>
      </dsp:txBody>
      <dsp:txXfrm>
        <a:off x="1761361" y="3813123"/>
        <a:ext cx="4889891" cy="15249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087F5-83C0-4D1A-8D89-4F088EA359AD}" type="datetimeFigureOut">
              <a:rPr lang="en-IN" smtClean="0"/>
              <a:t>15-02-2024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7C205-FD5F-4233-97FE-BF1B33069810}" type="slidenum">
              <a:rPr lang="en-IN" smtClean="0"/>
              <a:t>‹#›</a:t>
            </a:fld>
            <a:endParaRPr lang="en-IN"/>
          </a:p>
        </p:txBody>
      </p:sp>
    </p:spTree>
    <p:extLst>
      <p:ext uri="{BB962C8B-B14F-4D97-AF65-F5344CB8AC3E}">
        <p14:creationId xmlns:p14="http://schemas.microsoft.com/office/powerpoint/2010/main" val="55543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557C205-FD5F-4233-97FE-BF1B33069810}" type="slidenum">
              <a:rPr lang="en-IN" smtClean="0"/>
              <a:t>4</a:t>
            </a:fld>
            <a:endParaRPr lang="en-IN"/>
          </a:p>
        </p:txBody>
      </p:sp>
    </p:spTree>
    <p:extLst>
      <p:ext uri="{BB962C8B-B14F-4D97-AF65-F5344CB8AC3E}">
        <p14:creationId xmlns:p14="http://schemas.microsoft.com/office/powerpoint/2010/main" val="2808727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57C205-FD5F-4233-97FE-BF1B33069810}" type="slidenum">
              <a:rPr lang="en-IN" smtClean="0"/>
              <a:t>12</a:t>
            </a:fld>
            <a:endParaRPr lang="en-IN"/>
          </a:p>
        </p:txBody>
      </p:sp>
    </p:spTree>
    <p:extLst>
      <p:ext uri="{BB962C8B-B14F-4D97-AF65-F5344CB8AC3E}">
        <p14:creationId xmlns:p14="http://schemas.microsoft.com/office/powerpoint/2010/main" val="388694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4708-3A81-BF39-D30A-31FE9D7797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B7C1BE-D6FD-8083-D44B-C81EC8BFF7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7EB765-914D-976A-9B9B-719977D0103C}"/>
              </a:ext>
            </a:extLst>
          </p:cNvPr>
          <p:cNvSpPr>
            <a:spLocks noGrp="1"/>
          </p:cNvSpPr>
          <p:nvPr>
            <p:ph type="dt" sz="half" idx="10"/>
          </p:nvPr>
        </p:nvSpPr>
        <p:spPr/>
        <p:txBody>
          <a:bodyPr/>
          <a:lstStyle/>
          <a:p>
            <a:fld id="{8575AE60-CF4F-4907-9FF1-F12116CF1A10}" type="datetimeFigureOut">
              <a:rPr lang="en-IN" smtClean="0"/>
              <a:t>15-02-2024</a:t>
            </a:fld>
            <a:endParaRPr lang="en-IN"/>
          </a:p>
        </p:txBody>
      </p:sp>
      <p:sp>
        <p:nvSpPr>
          <p:cNvPr id="5" name="Footer Placeholder 4">
            <a:extLst>
              <a:ext uri="{FF2B5EF4-FFF2-40B4-BE49-F238E27FC236}">
                <a16:creationId xmlns:a16="http://schemas.microsoft.com/office/drawing/2014/main" id="{BBA6CC5F-5206-12B6-042B-1678168AE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2FB869-B792-880E-CF0F-DFBC4409F650}"/>
              </a:ext>
            </a:extLst>
          </p:cNvPr>
          <p:cNvSpPr>
            <a:spLocks noGrp="1"/>
          </p:cNvSpPr>
          <p:nvPr>
            <p:ph type="sldNum" sz="quarter" idx="12"/>
          </p:nvPr>
        </p:nvSpPr>
        <p:spPr/>
        <p:txBody>
          <a:bodyPr/>
          <a:lstStyle/>
          <a:p>
            <a:fld id="{0CB10301-592E-4583-9756-1BCC368DE5D6}" type="slidenum">
              <a:rPr lang="en-IN" smtClean="0"/>
              <a:t>‹#›</a:t>
            </a:fld>
            <a:endParaRPr lang="en-IN"/>
          </a:p>
        </p:txBody>
      </p:sp>
    </p:spTree>
    <p:extLst>
      <p:ext uri="{BB962C8B-B14F-4D97-AF65-F5344CB8AC3E}">
        <p14:creationId xmlns:p14="http://schemas.microsoft.com/office/powerpoint/2010/main" val="2319794986"/>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0F6F-B579-786E-FA31-14210BDEF9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6E1AF2-7EB7-0B6C-4360-3BBB32316C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DD91C-A5A1-7A07-03CC-B3B5FB93C418}"/>
              </a:ext>
            </a:extLst>
          </p:cNvPr>
          <p:cNvSpPr>
            <a:spLocks noGrp="1"/>
          </p:cNvSpPr>
          <p:nvPr>
            <p:ph type="dt" sz="half" idx="10"/>
          </p:nvPr>
        </p:nvSpPr>
        <p:spPr/>
        <p:txBody>
          <a:bodyPr/>
          <a:lstStyle/>
          <a:p>
            <a:fld id="{8575AE60-CF4F-4907-9FF1-F12116CF1A10}" type="datetimeFigureOut">
              <a:rPr lang="en-IN" smtClean="0"/>
              <a:t>15-02-2024</a:t>
            </a:fld>
            <a:endParaRPr lang="en-IN"/>
          </a:p>
        </p:txBody>
      </p:sp>
      <p:sp>
        <p:nvSpPr>
          <p:cNvPr id="5" name="Footer Placeholder 4">
            <a:extLst>
              <a:ext uri="{FF2B5EF4-FFF2-40B4-BE49-F238E27FC236}">
                <a16:creationId xmlns:a16="http://schemas.microsoft.com/office/drawing/2014/main" id="{3CB86C04-2D59-2E48-357E-A91963C96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A5C151-033D-3D2F-1165-5C4B0C1EAFDB}"/>
              </a:ext>
            </a:extLst>
          </p:cNvPr>
          <p:cNvSpPr>
            <a:spLocks noGrp="1"/>
          </p:cNvSpPr>
          <p:nvPr>
            <p:ph type="sldNum" sz="quarter" idx="12"/>
          </p:nvPr>
        </p:nvSpPr>
        <p:spPr/>
        <p:txBody>
          <a:bodyPr/>
          <a:lstStyle/>
          <a:p>
            <a:fld id="{0CB10301-592E-4583-9756-1BCC368DE5D6}" type="slidenum">
              <a:rPr lang="en-IN" smtClean="0"/>
              <a:t>‹#›</a:t>
            </a:fld>
            <a:endParaRPr lang="en-IN"/>
          </a:p>
        </p:txBody>
      </p:sp>
    </p:spTree>
    <p:extLst>
      <p:ext uri="{BB962C8B-B14F-4D97-AF65-F5344CB8AC3E}">
        <p14:creationId xmlns:p14="http://schemas.microsoft.com/office/powerpoint/2010/main" val="1714282162"/>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692232-10A2-8B43-867C-E74AE52046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DC7776-62FA-CB97-C613-BA72B3D76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47CC7-A30F-F94C-9B17-214AFE91EE20}"/>
              </a:ext>
            </a:extLst>
          </p:cNvPr>
          <p:cNvSpPr>
            <a:spLocks noGrp="1"/>
          </p:cNvSpPr>
          <p:nvPr>
            <p:ph type="dt" sz="half" idx="10"/>
          </p:nvPr>
        </p:nvSpPr>
        <p:spPr/>
        <p:txBody>
          <a:bodyPr/>
          <a:lstStyle/>
          <a:p>
            <a:fld id="{8575AE60-CF4F-4907-9FF1-F12116CF1A10}" type="datetimeFigureOut">
              <a:rPr lang="en-IN" smtClean="0"/>
              <a:t>15-02-2024</a:t>
            </a:fld>
            <a:endParaRPr lang="en-IN"/>
          </a:p>
        </p:txBody>
      </p:sp>
      <p:sp>
        <p:nvSpPr>
          <p:cNvPr id="5" name="Footer Placeholder 4">
            <a:extLst>
              <a:ext uri="{FF2B5EF4-FFF2-40B4-BE49-F238E27FC236}">
                <a16:creationId xmlns:a16="http://schemas.microsoft.com/office/drawing/2014/main" id="{2670AFD4-F93E-994E-5FAB-28739D2D66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F3C15B-58C0-B9EC-BEC6-A1A212DBE891}"/>
              </a:ext>
            </a:extLst>
          </p:cNvPr>
          <p:cNvSpPr>
            <a:spLocks noGrp="1"/>
          </p:cNvSpPr>
          <p:nvPr>
            <p:ph type="sldNum" sz="quarter" idx="12"/>
          </p:nvPr>
        </p:nvSpPr>
        <p:spPr/>
        <p:txBody>
          <a:bodyPr/>
          <a:lstStyle/>
          <a:p>
            <a:fld id="{0CB10301-592E-4583-9756-1BCC368DE5D6}" type="slidenum">
              <a:rPr lang="en-IN" smtClean="0"/>
              <a:t>‹#›</a:t>
            </a:fld>
            <a:endParaRPr lang="en-IN"/>
          </a:p>
        </p:txBody>
      </p:sp>
    </p:spTree>
    <p:extLst>
      <p:ext uri="{BB962C8B-B14F-4D97-AF65-F5344CB8AC3E}">
        <p14:creationId xmlns:p14="http://schemas.microsoft.com/office/powerpoint/2010/main" val="2964145604"/>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839E-3198-0CC8-B7D5-FAACECCD9226}"/>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F11BEB-18A5-0347-4AA1-2B45A17B7A6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6805A7-ABB3-1082-405C-119275033A8A}"/>
              </a:ext>
            </a:extLst>
          </p:cNvPr>
          <p:cNvSpPr>
            <a:spLocks noGrp="1"/>
          </p:cNvSpPr>
          <p:nvPr>
            <p:ph type="dt" sz="half" idx="10"/>
          </p:nvPr>
        </p:nvSpPr>
        <p:spPr/>
        <p:txBody>
          <a:bodyPr/>
          <a:lstStyle/>
          <a:p>
            <a:fld id="{8575AE60-CF4F-4907-9FF1-F12116CF1A10}" type="datetimeFigureOut">
              <a:rPr lang="en-IN" smtClean="0"/>
              <a:t>15-02-2024</a:t>
            </a:fld>
            <a:endParaRPr lang="en-IN"/>
          </a:p>
        </p:txBody>
      </p:sp>
      <p:sp>
        <p:nvSpPr>
          <p:cNvPr id="5" name="Footer Placeholder 4">
            <a:extLst>
              <a:ext uri="{FF2B5EF4-FFF2-40B4-BE49-F238E27FC236}">
                <a16:creationId xmlns:a16="http://schemas.microsoft.com/office/drawing/2014/main" id="{6DD9D832-439C-A8AF-5FDE-DC9625191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FDA80-7B61-834E-8C61-EC2E2C9EACDF}"/>
              </a:ext>
            </a:extLst>
          </p:cNvPr>
          <p:cNvSpPr>
            <a:spLocks noGrp="1"/>
          </p:cNvSpPr>
          <p:nvPr>
            <p:ph type="sldNum" sz="quarter" idx="12"/>
          </p:nvPr>
        </p:nvSpPr>
        <p:spPr/>
        <p:txBody>
          <a:bodyPr/>
          <a:lstStyle/>
          <a:p>
            <a:fld id="{0CB10301-592E-4583-9756-1BCC368DE5D6}" type="slidenum">
              <a:rPr lang="en-IN" smtClean="0"/>
              <a:t>‹#›</a:t>
            </a:fld>
            <a:endParaRPr lang="en-IN"/>
          </a:p>
        </p:txBody>
      </p:sp>
    </p:spTree>
    <p:extLst>
      <p:ext uri="{BB962C8B-B14F-4D97-AF65-F5344CB8AC3E}">
        <p14:creationId xmlns:p14="http://schemas.microsoft.com/office/powerpoint/2010/main" val="2277721470"/>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A7CD-18A3-A383-09FA-DD955ADF6E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8735BB-4FF9-83E8-04BB-2DB52ACF1E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4B616C-C0DF-2FC0-0BB0-2539D040BEB4}"/>
              </a:ext>
            </a:extLst>
          </p:cNvPr>
          <p:cNvSpPr>
            <a:spLocks noGrp="1"/>
          </p:cNvSpPr>
          <p:nvPr>
            <p:ph type="dt" sz="half" idx="10"/>
          </p:nvPr>
        </p:nvSpPr>
        <p:spPr/>
        <p:txBody>
          <a:bodyPr/>
          <a:lstStyle/>
          <a:p>
            <a:fld id="{8575AE60-CF4F-4907-9FF1-F12116CF1A10}" type="datetimeFigureOut">
              <a:rPr lang="en-IN" smtClean="0"/>
              <a:t>15-02-2024</a:t>
            </a:fld>
            <a:endParaRPr lang="en-IN"/>
          </a:p>
        </p:txBody>
      </p:sp>
      <p:sp>
        <p:nvSpPr>
          <p:cNvPr id="5" name="Footer Placeholder 4">
            <a:extLst>
              <a:ext uri="{FF2B5EF4-FFF2-40B4-BE49-F238E27FC236}">
                <a16:creationId xmlns:a16="http://schemas.microsoft.com/office/drawing/2014/main" id="{1DF73CC2-C717-D164-E804-C31666AD9A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2C96FC-E2B9-CEC2-9467-65B83F120C42}"/>
              </a:ext>
            </a:extLst>
          </p:cNvPr>
          <p:cNvSpPr>
            <a:spLocks noGrp="1"/>
          </p:cNvSpPr>
          <p:nvPr>
            <p:ph type="sldNum" sz="quarter" idx="12"/>
          </p:nvPr>
        </p:nvSpPr>
        <p:spPr/>
        <p:txBody>
          <a:bodyPr/>
          <a:lstStyle/>
          <a:p>
            <a:fld id="{0CB10301-592E-4583-9756-1BCC368DE5D6}" type="slidenum">
              <a:rPr lang="en-IN" smtClean="0"/>
              <a:t>‹#›</a:t>
            </a:fld>
            <a:endParaRPr lang="en-IN"/>
          </a:p>
        </p:txBody>
      </p:sp>
    </p:spTree>
    <p:extLst>
      <p:ext uri="{BB962C8B-B14F-4D97-AF65-F5344CB8AC3E}">
        <p14:creationId xmlns:p14="http://schemas.microsoft.com/office/powerpoint/2010/main" val="17234394"/>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0130-C7B1-0DED-536C-B30620C389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A01D58-EB96-0530-621C-E014E393D5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B20F32-45A5-2AB2-8E35-0F0A0B0C0C5D}"/>
              </a:ext>
            </a:extLst>
          </p:cNvPr>
          <p:cNvSpPr>
            <a:spLocks noGrp="1"/>
          </p:cNvSpPr>
          <p:nvPr>
            <p:ph type="dt" sz="half" idx="10"/>
          </p:nvPr>
        </p:nvSpPr>
        <p:spPr/>
        <p:txBody>
          <a:bodyPr/>
          <a:lstStyle/>
          <a:p>
            <a:fld id="{8575AE60-CF4F-4907-9FF1-F12116CF1A10}" type="datetimeFigureOut">
              <a:rPr lang="en-IN" smtClean="0"/>
              <a:t>15-02-2024</a:t>
            </a:fld>
            <a:endParaRPr lang="en-IN"/>
          </a:p>
        </p:txBody>
      </p:sp>
      <p:sp>
        <p:nvSpPr>
          <p:cNvPr id="5" name="Footer Placeholder 4">
            <a:extLst>
              <a:ext uri="{FF2B5EF4-FFF2-40B4-BE49-F238E27FC236}">
                <a16:creationId xmlns:a16="http://schemas.microsoft.com/office/drawing/2014/main" id="{A0D44905-ACE8-5CC7-61B3-C7A02B2629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D928B-962A-A323-F76F-41418C08EEEA}"/>
              </a:ext>
            </a:extLst>
          </p:cNvPr>
          <p:cNvSpPr>
            <a:spLocks noGrp="1"/>
          </p:cNvSpPr>
          <p:nvPr>
            <p:ph type="sldNum" sz="quarter" idx="12"/>
          </p:nvPr>
        </p:nvSpPr>
        <p:spPr/>
        <p:txBody>
          <a:bodyPr/>
          <a:lstStyle/>
          <a:p>
            <a:fld id="{0CB10301-592E-4583-9756-1BCC368DE5D6}" type="slidenum">
              <a:rPr lang="en-IN" smtClean="0"/>
              <a:t>‹#›</a:t>
            </a:fld>
            <a:endParaRPr lang="en-IN"/>
          </a:p>
        </p:txBody>
      </p:sp>
    </p:spTree>
    <p:extLst>
      <p:ext uri="{BB962C8B-B14F-4D97-AF65-F5344CB8AC3E}">
        <p14:creationId xmlns:p14="http://schemas.microsoft.com/office/powerpoint/2010/main" val="2943634885"/>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E351-4964-19A6-8985-12B85B7B9B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E40538-DE60-CE8E-AD61-555B442CEE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A7363F-E74F-74ED-AC3D-D5ED6DEE33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24A4D6-F612-8754-3510-1466BD50E093}"/>
              </a:ext>
            </a:extLst>
          </p:cNvPr>
          <p:cNvSpPr>
            <a:spLocks noGrp="1"/>
          </p:cNvSpPr>
          <p:nvPr>
            <p:ph type="dt" sz="half" idx="10"/>
          </p:nvPr>
        </p:nvSpPr>
        <p:spPr/>
        <p:txBody>
          <a:bodyPr/>
          <a:lstStyle/>
          <a:p>
            <a:fld id="{8575AE60-CF4F-4907-9FF1-F12116CF1A10}" type="datetimeFigureOut">
              <a:rPr lang="en-IN" smtClean="0"/>
              <a:t>15-02-2024</a:t>
            </a:fld>
            <a:endParaRPr lang="en-IN"/>
          </a:p>
        </p:txBody>
      </p:sp>
      <p:sp>
        <p:nvSpPr>
          <p:cNvPr id="6" name="Footer Placeholder 5">
            <a:extLst>
              <a:ext uri="{FF2B5EF4-FFF2-40B4-BE49-F238E27FC236}">
                <a16:creationId xmlns:a16="http://schemas.microsoft.com/office/drawing/2014/main" id="{7E704386-5A6F-21E1-13DC-80260EA9EB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A00441-352A-BEE7-FE10-BA7FAAEAE239}"/>
              </a:ext>
            </a:extLst>
          </p:cNvPr>
          <p:cNvSpPr>
            <a:spLocks noGrp="1"/>
          </p:cNvSpPr>
          <p:nvPr>
            <p:ph type="sldNum" sz="quarter" idx="12"/>
          </p:nvPr>
        </p:nvSpPr>
        <p:spPr/>
        <p:txBody>
          <a:bodyPr/>
          <a:lstStyle/>
          <a:p>
            <a:fld id="{0CB10301-592E-4583-9756-1BCC368DE5D6}" type="slidenum">
              <a:rPr lang="en-IN" smtClean="0"/>
              <a:t>‹#›</a:t>
            </a:fld>
            <a:endParaRPr lang="en-IN"/>
          </a:p>
        </p:txBody>
      </p:sp>
    </p:spTree>
    <p:extLst>
      <p:ext uri="{BB962C8B-B14F-4D97-AF65-F5344CB8AC3E}">
        <p14:creationId xmlns:p14="http://schemas.microsoft.com/office/powerpoint/2010/main" val="2490766383"/>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B9D7-6C80-5A7A-98D8-C0061705C5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89991E-9507-137A-D85E-6DCB55A4E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764B63-3DA3-8922-1AEA-13FA5F517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9F5E90-0646-8AF0-63A7-5A7B6CE85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D0A1D1-7436-61A5-1FC4-6C486510C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0A46EF-DCA9-7FF4-C574-D9B13FF04885}"/>
              </a:ext>
            </a:extLst>
          </p:cNvPr>
          <p:cNvSpPr>
            <a:spLocks noGrp="1"/>
          </p:cNvSpPr>
          <p:nvPr>
            <p:ph type="dt" sz="half" idx="10"/>
          </p:nvPr>
        </p:nvSpPr>
        <p:spPr/>
        <p:txBody>
          <a:bodyPr/>
          <a:lstStyle/>
          <a:p>
            <a:fld id="{8575AE60-CF4F-4907-9FF1-F12116CF1A10}" type="datetimeFigureOut">
              <a:rPr lang="en-IN" smtClean="0"/>
              <a:t>15-02-2024</a:t>
            </a:fld>
            <a:endParaRPr lang="en-IN"/>
          </a:p>
        </p:txBody>
      </p:sp>
      <p:sp>
        <p:nvSpPr>
          <p:cNvPr id="8" name="Footer Placeholder 7">
            <a:extLst>
              <a:ext uri="{FF2B5EF4-FFF2-40B4-BE49-F238E27FC236}">
                <a16:creationId xmlns:a16="http://schemas.microsoft.com/office/drawing/2014/main" id="{5B928AE5-0533-79D8-9321-D26415503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60512A-E6E5-6020-DF87-B1C4EE45E127}"/>
              </a:ext>
            </a:extLst>
          </p:cNvPr>
          <p:cNvSpPr>
            <a:spLocks noGrp="1"/>
          </p:cNvSpPr>
          <p:nvPr>
            <p:ph type="sldNum" sz="quarter" idx="12"/>
          </p:nvPr>
        </p:nvSpPr>
        <p:spPr/>
        <p:txBody>
          <a:bodyPr/>
          <a:lstStyle/>
          <a:p>
            <a:fld id="{0CB10301-592E-4583-9756-1BCC368DE5D6}" type="slidenum">
              <a:rPr lang="en-IN" smtClean="0"/>
              <a:t>‹#›</a:t>
            </a:fld>
            <a:endParaRPr lang="en-IN"/>
          </a:p>
        </p:txBody>
      </p:sp>
    </p:spTree>
    <p:extLst>
      <p:ext uri="{BB962C8B-B14F-4D97-AF65-F5344CB8AC3E}">
        <p14:creationId xmlns:p14="http://schemas.microsoft.com/office/powerpoint/2010/main" val="4177795903"/>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862E-35BB-A052-1012-EC6A5632DB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04F135-8E91-52B3-8BE2-EAEC1E2C7B6B}"/>
              </a:ext>
            </a:extLst>
          </p:cNvPr>
          <p:cNvSpPr>
            <a:spLocks noGrp="1"/>
          </p:cNvSpPr>
          <p:nvPr>
            <p:ph type="dt" sz="half" idx="10"/>
          </p:nvPr>
        </p:nvSpPr>
        <p:spPr/>
        <p:txBody>
          <a:bodyPr/>
          <a:lstStyle/>
          <a:p>
            <a:fld id="{8575AE60-CF4F-4907-9FF1-F12116CF1A10}" type="datetimeFigureOut">
              <a:rPr lang="en-IN" smtClean="0"/>
              <a:t>15-02-2024</a:t>
            </a:fld>
            <a:endParaRPr lang="en-IN"/>
          </a:p>
        </p:txBody>
      </p:sp>
      <p:sp>
        <p:nvSpPr>
          <p:cNvPr id="4" name="Footer Placeholder 3">
            <a:extLst>
              <a:ext uri="{FF2B5EF4-FFF2-40B4-BE49-F238E27FC236}">
                <a16:creationId xmlns:a16="http://schemas.microsoft.com/office/drawing/2014/main" id="{7B320920-6382-D2CC-772D-3A7F0E926A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1D795F-09D6-FDC8-2E80-FED84BDBD1DA}"/>
              </a:ext>
            </a:extLst>
          </p:cNvPr>
          <p:cNvSpPr>
            <a:spLocks noGrp="1"/>
          </p:cNvSpPr>
          <p:nvPr>
            <p:ph type="sldNum" sz="quarter" idx="12"/>
          </p:nvPr>
        </p:nvSpPr>
        <p:spPr/>
        <p:txBody>
          <a:bodyPr/>
          <a:lstStyle/>
          <a:p>
            <a:fld id="{0CB10301-592E-4583-9756-1BCC368DE5D6}" type="slidenum">
              <a:rPr lang="en-IN" smtClean="0"/>
              <a:t>‹#›</a:t>
            </a:fld>
            <a:endParaRPr lang="en-IN"/>
          </a:p>
        </p:txBody>
      </p:sp>
    </p:spTree>
    <p:extLst>
      <p:ext uri="{BB962C8B-B14F-4D97-AF65-F5344CB8AC3E}">
        <p14:creationId xmlns:p14="http://schemas.microsoft.com/office/powerpoint/2010/main" val="1696170294"/>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4FEB3-811E-0428-6290-3D70E830500B}"/>
              </a:ext>
            </a:extLst>
          </p:cNvPr>
          <p:cNvSpPr>
            <a:spLocks noGrp="1"/>
          </p:cNvSpPr>
          <p:nvPr>
            <p:ph type="dt" sz="half" idx="10"/>
          </p:nvPr>
        </p:nvSpPr>
        <p:spPr/>
        <p:txBody>
          <a:bodyPr/>
          <a:lstStyle/>
          <a:p>
            <a:fld id="{8575AE60-CF4F-4907-9FF1-F12116CF1A10}" type="datetimeFigureOut">
              <a:rPr lang="en-IN" smtClean="0"/>
              <a:t>15-02-2024</a:t>
            </a:fld>
            <a:endParaRPr lang="en-IN"/>
          </a:p>
        </p:txBody>
      </p:sp>
      <p:sp>
        <p:nvSpPr>
          <p:cNvPr id="3" name="Footer Placeholder 2">
            <a:extLst>
              <a:ext uri="{FF2B5EF4-FFF2-40B4-BE49-F238E27FC236}">
                <a16:creationId xmlns:a16="http://schemas.microsoft.com/office/drawing/2014/main" id="{2D7E91A2-2290-B03C-EA0E-855952574B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5E118B-9DAE-2D2C-B63A-DB76832173FB}"/>
              </a:ext>
            </a:extLst>
          </p:cNvPr>
          <p:cNvSpPr>
            <a:spLocks noGrp="1"/>
          </p:cNvSpPr>
          <p:nvPr>
            <p:ph type="sldNum" sz="quarter" idx="12"/>
          </p:nvPr>
        </p:nvSpPr>
        <p:spPr/>
        <p:txBody>
          <a:bodyPr/>
          <a:lstStyle/>
          <a:p>
            <a:fld id="{0CB10301-592E-4583-9756-1BCC368DE5D6}" type="slidenum">
              <a:rPr lang="en-IN" smtClean="0"/>
              <a:t>‹#›</a:t>
            </a:fld>
            <a:endParaRPr lang="en-IN"/>
          </a:p>
        </p:txBody>
      </p:sp>
    </p:spTree>
    <p:extLst>
      <p:ext uri="{BB962C8B-B14F-4D97-AF65-F5344CB8AC3E}">
        <p14:creationId xmlns:p14="http://schemas.microsoft.com/office/powerpoint/2010/main" val="3858918587"/>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A938-980F-9A82-60BD-C9E92773C0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D2CD7E-EBC4-688A-C44E-3BDDBD2A4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65D4BE-7A11-8A08-1CBD-D2D0F5103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AD299-D306-4374-454C-3D3223E692D7}"/>
              </a:ext>
            </a:extLst>
          </p:cNvPr>
          <p:cNvSpPr>
            <a:spLocks noGrp="1"/>
          </p:cNvSpPr>
          <p:nvPr>
            <p:ph type="dt" sz="half" idx="10"/>
          </p:nvPr>
        </p:nvSpPr>
        <p:spPr/>
        <p:txBody>
          <a:bodyPr/>
          <a:lstStyle/>
          <a:p>
            <a:fld id="{8575AE60-CF4F-4907-9FF1-F12116CF1A10}" type="datetimeFigureOut">
              <a:rPr lang="en-IN" smtClean="0"/>
              <a:t>15-02-2024</a:t>
            </a:fld>
            <a:endParaRPr lang="en-IN"/>
          </a:p>
        </p:txBody>
      </p:sp>
      <p:sp>
        <p:nvSpPr>
          <p:cNvPr id="6" name="Footer Placeholder 5">
            <a:extLst>
              <a:ext uri="{FF2B5EF4-FFF2-40B4-BE49-F238E27FC236}">
                <a16:creationId xmlns:a16="http://schemas.microsoft.com/office/drawing/2014/main" id="{CF08D912-5E4D-57C7-8C5A-6F156F4DD1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CBF6DB-D6A1-59C2-BC56-57B2E1D5A66A}"/>
              </a:ext>
            </a:extLst>
          </p:cNvPr>
          <p:cNvSpPr>
            <a:spLocks noGrp="1"/>
          </p:cNvSpPr>
          <p:nvPr>
            <p:ph type="sldNum" sz="quarter" idx="12"/>
          </p:nvPr>
        </p:nvSpPr>
        <p:spPr/>
        <p:txBody>
          <a:bodyPr/>
          <a:lstStyle/>
          <a:p>
            <a:fld id="{0CB10301-592E-4583-9756-1BCC368DE5D6}" type="slidenum">
              <a:rPr lang="en-IN" smtClean="0"/>
              <a:t>‹#›</a:t>
            </a:fld>
            <a:endParaRPr lang="en-IN"/>
          </a:p>
        </p:txBody>
      </p:sp>
    </p:spTree>
    <p:extLst>
      <p:ext uri="{BB962C8B-B14F-4D97-AF65-F5344CB8AC3E}">
        <p14:creationId xmlns:p14="http://schemas.microsoft.com/office/powerpoint/2010/main" val="3555509677"/>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2163-05B3-F75D-E290-8643520C1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5865BF-9906-C434-EBEB-4CA987A4F9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3B74DA-56CF-E661-8E7B-3055E91B0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AD761-295F-7145-5B44-7AA4A5951B45}"/>
              </a:ext>
            </a:extLst>
          </p:cNvPr>
          <p:cNvSpPr>
            <a:spLocks noGrp="1"/>
          </p:cNvSpPr>
          <p:nvPr>
            <p:ph type="dt" sz="half" idx="10"/>
          </p:nvPr>
        </p:nvSpPr>
        <p:spPr/>
        <p:txBody>
          <a:bodyPr/>
          <a:lstStyle/>
          <a:p>
            <a:fld id="{8575AE60-CF4F-4907-9FF1-F12116CF1A10}" type="datetimeFigureOut">
              <a:rPr lang="en-IN" smtClean="0"/>
              <a:t>15-02-2024</a:t>
            </a:fld>
            <a:endParaRPr lang="en-IN"/>
          </a:p>
        </p:txBody>
      </p:sp>
      <p:sp>
        <p:nvSpPr>
          <p:cNvPr id="6" name="Footer Placeholder 5">
            <a:extLst>
              <a:ext uri="{FF2B5EF4-FFF2-40B4-BE49-F238E27FC236}">
                <a16:creationId xmlns:a16="http://schemas.microsoft.com/office/drawing/2014/main" id="{6701A17D-D044-FF22-694C-27CE12120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5D317-E808-41F6-D0A9-14E06B283A88}"/>
              </a:ext>
            </a:extLst>
          </p:cNvPr>
          <p:cNvSpPr>
            <a:spLocks noGrp="1"/>
          </p:cNvSpPr>
          <p:nvPr>
            <p:ph type="sldNum" sz="quarter" idx="12"/>
          </p:nvPr>
        </p:nvSpPr>
        <p:spPr/>
        <p:txBody>
          <a:bodyPr/>
          <a:lstStyle/>
          <a:p>
            <a:fld id="{0CB10301-592E-4583-9756-1BCC368DE5D6}" type="slidenum">
              <a:rPr lang="en-IN" smtClean="0"/>
              <a:t>‹#›</a:t>
            </a:fld>
            <a:endParaRPr lang="en-IN"/>
          </a:p>
        </p:txBody>
      </p:sp>
    </p:spTree>
    <p:extLst>
      <p:ext uri="{BB962C8B-B14F-4D97-AF65-F5344CB8AC3E}">
        <p14:creationId xmlns:p14="http://schemas.microsoft.com/office/powerpoint/2010/main" val="2268198892"/>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33CDD-3BAF-FC86-D076-E449DB47E3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4FE513-015E-B8CA-5623-95FA328DA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9173E-9B5B-AC39-F0D6-56D908C6D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5AE60-CF4F-4907-9FF1-F12116CF1A10}" type="datetimeFigureOut">
              <a:rPr lang="en-IN" smtClean="0"/>
              <a:t>15-02-2024</a:t>
            </a:fld>
            <a:endParaRPr lang="en-IN"/>
          </a:p>
        </p:txBody>
      </p:sp>
      <p:sp>
        <p:nvSpPr>
          <p:cNvPr id="5" name="Footer Placeholder 4">
            <a:extLst>
              <a:ext uri="{FF2B5EF4-FFF2-40B4-BE49-F238E27FC236}">
                <a16:creationId xmlns:a16="http://schemas.microsoft.com/office/drawing/2014/main" id="{A98B6B9D-5556-6B11-EA4B-0F33F7D2E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9DFD28-B399-3975-F4A1-C7A99E085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10301-592E-4583-9756-1BCC368DE5D6}" type="slidenum">
              <a:rPr lang="en-IN" smtClean="0"/>
              <a:t>‹#›</a:t>
            </a:fld>
            <a:endParaRPr lang="en-IN"/>
          </a:p>
        </p:txBody>
      </p:sp>
    </p:spTree>
    <p:extLst>
      <p:ext uri="{BB962C8B-B14F-4D97-AF65-F5344CB8AC3E}">
        <p14:creationId xmlns:p14="http://schemas.microsoft.com/office/powerpoint/2010/main" val="1946751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pxhere.com/en/photo/1376465" TargetMode="External"/><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link" TargetMode="External"/><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0D3FD-2BDD-F02E-E3A3-2115993008DC}"/>
              </a:ext>
            </a:extLst>
          </p:cNvPr>
          <p:cNvSpPr>
            <a:spLocks noGrp="1"/>
          </p:cNvSpPr>
          <p:nvPr>
            <p:ph type="ctrTitle"/>
          </p:nvPr>
        </p:nvSpPr>
        <p:spPr>
          <a:xfrm>
            <a:off x="643468" y="643467"/>
            <a:ext cx="4620584" cy="4567137"/>
          </a:xfrm>
        </p:spPr>
        <p:txBody>
          <a:bodyPr>
            <a:normAutofit/>
          </a:bodyPr>
          <a:lstStyle/>
          <a:p>
            <a:pPr algn="l"/>
            <a:r>
              <a:rPr lang="en-US" sz="4400" b="1" dirty="0">
                <a:latin typeface="+mn-lt"/>
              </a:rPr>
              <a:t>Wheat Price Prediction in India</a:t>
            </a:r>
            <a:r>
              <a:rPr lang="en-US" sz="4400" dirty="0">
                <a:latin typeface="+mn-lt"/>
              </a:rPr>
              <a:t> </a:t>
            </a:r>
            <a:endParaRPr lang="en-IN" sz="4400" dirty="0">
              <a:latin typeface="+mn-lt"/>
            </a:endParaRPr>
          </a:p>
        </p:txBody>
      </p:sp>
      <p:sp>
        <p:nvSpPr>
          <p:cNvPr id="3" name="Subtitle 2">
            <a:extLst>
              <a:ext uri="{FF2B5EF4-FFF2-40B4-BE49-F238E27FC236}">
                <a16:creationId xmlns:a16="http://schemas.microsoft.com/office/drawing/2014/main" id="{A5C8DDB7-9388-0F90-C9C6-884D047982D8}"/>
              </a:ext>
            </a:extLst>
          </p:cNvPr>
          <p:cNvSpPr>
            <a:spLocks noGrp="1"/>
          </p:cNvSpPr>
          <p:nvPr>
            <p:ph type="subTitle" idx="1"/>
          </p:nvPr>
        </p:nvSpPr>
        <p:spPr>
          <a:xfrm>
            <a:off x="643467" y="5277684"/>
            <a:ext cx="4620584" cy="775494"/>
          </a:xfrm>
        </p:spPr>
        <p:txBody>
          <a:bodyPr>
            <a:normAutofit/>
          </a:bodyPr>
          <a:lstStyle/>
          <a:p>
            <a:pPr algn="l"/>
            <a:r>
              <a:rPr lang="en-IN" b="1" dirty="0">
                <a:solidFill>
                  <a:schemeClr val="accent6"/>
                </a:solidFill>
              </a:rPr>
              <a:t>A Machine Learning Project by Shailesh Gaddam</a:t>
            </a:r>
          </a:p>
        </p:txBody>
      </p:sp>
      <p:pic>
        <p:nvPicPr>
          <p:cNvPr id="17" name="Picture 16" descr="Wheat field">
            <a:extLst>
              <a:ext uri="{FF2B5EF4-FFF2-40B4-BE49-F238E27FC236}">
                <a16:creationId xmlns:a16="http://schemas.microsoft.com/office/drawing/2014/main" id="{C9206007-3AE6-C434-169D-7E7E49FEC3F3}"/>
              </a:ext>
            </a:extLst>
          </p:cNvPr>
          <p:cNvPicPr>
            <a:picLocks noChangeAspect="1"/>
          </p:cNvPicPr>
          <p:nvPr/>
        </p:nvPicPr>
        <p:blipFill rotWithShape="1">
          <a:blip r:embed="rId2"/>
          <a:srcRect l="20982" r="2098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902909992"/>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BBCAF-52DA-B249-DA10-1CE0A0B23CE7}"/>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600" b="1" kern="1200" dirty="0">
                <a:solidFill>
                  <a:schemeClr val="accent6"/>
                </a:solidFill>
                <a:latin typeface="+mn-lt"/>
                <a:ea typeface="+mj-ea"/>
                <a:cs typeface="+mj-cs"/>
              </a:rPr>
              <a:t>Data Cleaning</a:t>
            </a:r>
          </a:p>
        </p:txBody>
      </p:sp>
      <p:pic>
        <p:nvPicPr>
          <p:cNvPr id="7" name="Graphic 6" descr="Database">
            <a:extLst>
              <a:ext uri="{FF2B5EF4-FFF2-40B4-BE49-F238E27FC236}">
                <a16:creationId xmlns:a16="http://schemas.microsoft.com/office/drawing/2014/main" id="{88D94AD1-A7FF-7288-4C39-DB2DF3CA95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Text Placeholder 2">
            <a:extLst>
              <a:ext uri="{FF2B5EF4-FFF2-40B4-BE49-F238E27FC236}">
                <a16:creationId xmlns:a16="http://schemas.microsoft.com/office/drawing/2014/main" id="{F63D5FBB-C571-4EF4-84E2-B112FD2D9F42}"/>
              </a:ext>
            </a:extLst>
          </p:cNvPr>
          <p:cNvSpPr>
            <a:spLocks noGrp="1"/>
          </p:cNvSpPr>
          <p:nvPr>
            <p:ph type="body" idx="1"/>
          </p:nvPr>
        </p:nvSpPr>
        <p:spPr>
          <a:xfrm>
            <a:off x="6090574" y="2421682"/>
            <a:ext cx="4977578" cy="3639289"/>
          </a:xfrm>
        </p:spPr>
        <p:txBody>
          <a:bodyPr vert="horz" lIns="91440" tIns="45720" rIns="91440" bIns="45720" rtlCol="0" anchor="ctr">
            <a:normAutofit/>
          </a:bodyPr>
          <a:lstStyle/>
          <a:p>
            <a:r>
              <a:rPr lang="en-US" sz="2400" dirty="0">
                <a:solidFill>
                  <a:schemeClr val="tx2"/>
                </a:solidFill>
              </a:rPr>
              <a:t>Convert Categorical Features into Numerical Features</a:t>
            </a:r>
          </a:p>
          <a:p>
            <a:r>
              <a:rPr lang="en-US" sz="2400" dirty="0">
                <a:solidFill>
                  <a:schemeClr val="tx2"/>
                </a:solidFill>
              </a:rPr>
              <a:t>Handing Missing Values</a:t>
            </a:r>
          </a:p>
          <a:p>
            <a:r>
              <a:rPr lang="en-US" sz="2400" dirty="0">
                <a:solidFill>
                  <a:schemeClr val="tx2"/>
                </a:solidFill>
              </a:rPr>
              <a:t>Transforming Data using Scaling Method</a:t>
            </a:r>
          </a:p>
          <a:p>
            <a:r>
              <a:rPr lang="en-US" sz="2400" dirty="0">
                <a:solidFill>
                  <a:schemeClr val="tx2"/>
                </a:solidFill>
              </a:rPr>
              <a:t>Removing Unnecessary Column</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0432423"/>
      </p:ext>
    </p:extLst>
  </p:cSld>
  <p:clrMapOvr>
    <a:masterClrMapping/>
  </p:clrMapOvr>
  <mc:AlternateContent xmlns:mc="http://schemas.openxmlformats.org/markup-compatibility/2006" xmlns:p14="http://schemas.microsoft.com/office/powerpoint/2010/main">
    <mc:Choice Requires="p14">
      <p:transition spd="slow" p14:dur="1500" advClick="0">
        <p:split orient="vert"/>
        <p:sndAc>
          <p:endSnd/>
        </p:sndAc>
      </p:transition>
    </mc:Choice>
    <mc:Fallback xmlns="">
      <p:transition spd="slow" advClick="0">
        <p:split orient="vert"/>
        <p:sndAc>
          <p:end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BA801E7-F310-18F6-D3FD-656377EE3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2" y="1707194"/>
            <a:ext cx="6039464" cy="31485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64F8BC3-AAE3-3D85-207B-9859157B1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537" y="1707193"/>
            <a:ext cx="5374711" cy="31485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D04515-34E4-59DE-CE9D-2A3ACE8A8061}"/>
              </a:ext>
            </a:extLst>
          </p:cNvPr>
          <p:cNvSpPr txBox="1"/>
          <p:nvPr/>
        </p:nvSpPr>
        <p:spPr>
          <a:xfrm>
            <a:off x="381002" y="5150803"/>
            <a:ext cx="4454013" cy="1200329"/>
          </a:xfrm>
          <a:prstGeom prst="rect">
            <a:avLst/>
          </a:prstGeom>
          <a:noFill/>
        </p:spPr>
        <p:txBody>
          <a:bodyPr wrap="square" rtlCol="0">
            <a:spAutoFit/>
          </a:bodyPr>
          <a:lstStyle/>
          <a:p>
            <a:r>
              <a:rPr lang="en-IN" dirty="0"/>
              <a:t>From the above diagram we can see that we have many outliers in our data before handling the outliers in feature engineering part.</a:t>
            </a:r>
          </a:p>
        </p:txBody>
      </p:sp>
      <p:sp>
        <p:nvSpPr>
          <p:cNvPr id="6" name="TextBox 5">
            <a:extLst>
              <a:ext uri="{FF2B5EF4-FFF2-40B4-BE49-F238E27FC236}">
                <a16:creationId xmlns:a16="http://schemas.microsoft.com/office/drawing/2014/main" id="{0322D1E4-5518-7B59-4666-F2AEB57C0613}"/>
              </a:ext>
            </a:extLst>
          </p:cNvPr>
          <p:cNvSpPr txBox="1"/>
          <p:nvPr/>
        </p:nvSpPr>
        <p:spPr>
          <a:xfrm>
            <a:off x="6899786" y="5150803"/>
            <a:ext cx="4454013" cy="646331"/>
          </a:xfrm>
          <a:prstGeom prst="rect">
            <a:avLst/>
          </a:prstGeom>
          <a:noFill/>
        </p:spPr>
        <p:txBody>
          <a:bodyPr wrap="square" rtlCol="0">
            <a:spAutoFit/>
          </a:bodyPr>
          <a:lstStyle/>
          <a:p>
            <a:r>
              <a:rPr lang="en-IN" dirty="0"/>
              <a:t>From the above diagram we can see that we have removed outliers </a:t>
            </a:r>
          </a:p>
        </p:txBody>
      </p:sp>
      <p:sp>
        <p:nvSpPr>
          <p:cNvPr id="8" name="Title 7">
            <a:extLst>
              <a:ext uri="{FF2B5EF4-FFF2-40B4-BE49-F238E27FC236}">
                <a16:creationId xmlns:a16="http://schemas.microsoft.com/office/drawing/2014/main" id="{CBED247A-3F6B-4CE0-2DFD-24DD81476247}"/>
              </a:ext>
            </a:extLst>
          </p:cNvPr>
          <p:cNvSpPr>
            <a:spLocks noGrp="1"/>
          </p:cNvSpPr>
          <p:nvPr>
            <p:ph type="title"/>
          </p:nvPr>
        </p:nvSpPr>
        <p:spPr>
          <a:xfrm>
            <a:off x="6572867" y="724429"/>
            <a:ext cx="5928854" cy="982765"/>
          </a:xfrm>
        </p:spPr>
        <p:txBody>
          <a:bodyPr>
            <a:normAutofit/>
          </a:bodyPr>
          <a:lstStyle/>
          <a:p>
            <a:r>
              <a:rPr lang="en-IN" sz="2800" b="1" dirty="0">
                <a:solidFill>
                  <a:schemeClr val="accent6"/>
                </a:solidFill>
                <a:latin typeface="+mn-lt"/>
              </a:rPr>
              <a:t>  After handling outliers</a:t>
            </a:r>
          </a:p>
        </p:txBody>
      </p:sp>
      <p:sp>
        <p:nvSpPr>
          <p:cNvPr id="9" name="Title 7">
            <a:extLst>
              <a:ext uri="{FF2B5EF4-FFF2-40B4-BE49-F238E27FC236}">
                <a16:creationId xmlns:a16="http://schemas.microsoft.com/office/drawing/2014/main" id="{D2CC559D-FF5A-2DE8-4DD8-46F09E7076EF}"/>
              </a:ext>
            </a:extLst>
          </p:cNvPr>
          <p:cNvSpPr txBox="1">
            <a:spLocks/>
          </p:cNvSpPr>
          <p:nvPr/>
        </p:nvSpPr>
        <p:spPr>
          <a:xfrm>
            <a:off x="381002" y="724429"/>
            <a:ext cx="5928854" cy="9827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accent6"/>
                </a:solidFill>
                <a:latin typeface="+mn-lt"/>
              </a:rPr>
              <a:t>Before handling outliers</a:t>
            </a:r>
          </a:p>
        </p:txBody>
      </p:sp>
    </p:spTree>
    <p:extLst>
      <p:ext uri="{BB962C8B-B14F-4D97-AF65-F5344CB8AC3E}">
        <p14:creationId xmlns:p14="http://schemas.microsoft.com/office/powerpoint/2010/main" val="33492203"/>
      </p:ext>
    </p:extLst>
  </p:cSld>
  <p:clrMapOvr>
    <a:masterClrMapping/>
  </p:clrMapOvr>
  <mc:AlternateContent xmlns:mc="http://schemas.openxmlformats.org/markup-compatibility/2006" xmlns:p14="http://schemas.microsoft.com/office/powerpoint/2010/main">
    <mc:Choice Requires="p14">
      <p:transition spd="slow" p14:dur="1500" advClick="0">
        <p:split orient="vert"/>
        <p:sndAc>
          <p:endSnd/>
        </p:sndAc>
      </p:transition>
    </mc:Choice>
    <mc:Fallback xmlns="">
      <p:transition spd="slow" advClick="0">
        <p:split orient="vert"/>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2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2"/>
                            </p:stCondLst>
                            <p:childTnLst>
                              <p:par>
                                <p:cTn id="9" presetID="10" presetClass="entr" presetSubtype="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500"/>
                                        <p:tgtEl>
                                          <p:spTgt spid="4098"/>
                                        </p:tgtEl>
                                      </p:cBhvr>
                                    </p:animEffect>
                                  </p:childTnLst>
                                </p:cTn>
                              </p:par>
                            </p:childTnLst>
                          </p:cTn>
                        </p:par>
                        <p:par>
                          <p:cTn id="12" fill="hold">
                            <p:stCondLst>
                              <p:cond delay="1002"/>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2"/>
                            </p:stCondLst>
                            <p:childTnLst>
                              <p:par>
                                <p:cTn id="17" presetID="10" presetClass="entr" presetSubtype="0" fill="hold" grpId="0" nodeType="afterEffect">
                                  <p:stCondLst>
                                    <p:cond delay="1500"/>
                                  </p:stCondLst>
                                  <p:iterate type="wd">
                                    <p:tmPct val="200"/>
                                  </p:iterate>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3505"/>
                            </p:stCondLst>
                            <p:childTnLst>
                              <p:par>
                                <p:cTn id="21" presetID="10" presetClass="entr" presetSubtype="0" fill="hold" nodeType="after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fade">
                                      <p:cBhvr>
                                        <p:cTn id="23" dur="500"/>
                                        <p:tgtEl>
                                          <p:spTgt spid="4100"/>
                                        </p:tgtEl>
                                      </p:cBhvr>
                                    </p:animEffect>
                                  </p:childTnLst>
                                </p:cTn>
                              </p:par>
                            </p:childTnLst>
                          </p:cTn>
                        </p:par>
                        <p:par>
                          <p:cTn id="24" fill="hold">
                            <p:stCondLst>
                              <p:cond delay="4005"/>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69D65F2-7CCB-9647-7184-EE93D9014382}"/>
              </a:ext>
            </a:extLst>
          </p:cNvPr>
          <p:cNvSpPr>
            <a:spLocks noGrp="1"/>
          </p:cNvSpPr>
          <p:nvPr>
            <p:ph type="title"/>
          </p:nvPr>
        </p:nvSpPr>
        <p:spPr>
          <a:xfrm>
            <a:off x="970961" y="985604"/>
            <a:ext cx="3494859" cy="5491162"/>
          </a:xfrm>
        </p:spPr>
        <p:txBody>
          <a:bodyPr vert="horz" lIns="91440" tIns="45720" rIns="91440" bIns="45720" rtlCol="0" anchor="ctr">
            <a:normAutofit/>
          </a:bodyPr>
          <a:lstStyle/>
          <a:p>
            <a:r>
              <a:rPr lang="en-US" b="1" kern="1200" dirty="0">
                <a:latin typeface="+mn-lt"/>
                <a:ea typeface="+mj-ea"/>
                <a:cs typeface="+mj-cs"/>
              </a:rPr>
              <a:t>Model Building and Evaluation</a:t>
            </a:r>
            <a:br>
              <a:rPr lang="en-US" b="1" kern="1200" dirty="0">
                <a:solidFill>
                  <a:schemeClr val="tx1"/>
                </a:solidFill>
                <a:latin typeface="+mj-lt"/>
                <a:ea typeface="+mj-ea"/>
                <a:cs typeface="+mj-cs"/>
              </a:rPr>
            </a:br>
            <a:endParaRPr lang="en-US" b="1" kern="1200" dirty="0">
              <a:solidFill>
                <a:schemeClr val="tx1"/>
              </a:solidFill>
              <a:latin typeface="+mj-lt"/>
              <a:ea typeface="+mj-ea"/>
              <a:cs typeface="+mj-cs"/>
            </a:endParaRPr>
          </a:p>
        </p:txBody>
      </p:sp>
      <p:graphicFrame>
        <p:nvGraphicFramePr>
          <p:cNvPr id="7" name="Text Placeholder 2">
            <a:extLst>
              <a:ext uri="{FF2B5EF4-FFF2-40B4-BE49-F238E27FC236}">
                <a16:creationId xmlns:a16="http://schemas.microsoft.com/office/drawing/2014/main" id="{E0AAEF35-F1B0-32F0-DEA4-A4A2F8C47DE1}"/>
              </a:ext>
            </a:extLst>
          </p:cNvPr>
          <p:cNvGraphicFramePr/>
          <p:nvPr>
            <p:extLst>
              <p:ext uri="{D42A27DB-BD31-4B8C-83A1-F6EECF244321}">
                <p14:modId xmlns:p14="http://schemas.microsoft.com/office/powerpoint/2010/main" val="2426683251"/>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8610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sndAc>
          <p:endSnd/>
        </p:sndAc>
      </p:transition>
    </mc:Choice>
    <mc:Fallback xmlns="">
      <p:transition spd="slow" advClick="0">
        <p:fade/>
        <p:sndAc>
          <p:end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8E8E9D3F-8FFC-44B7-BFB9-B2888CCB5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8A6E1-9525-FD8A-42A8-34D6845BF016}"/>
              </a:ext>
            </a:extLst>
          </p:cNvPr>
          <p:cNvSpPr>
            <a:spLocks noGrp="1"/>
          </p:cNvSpPr>
          <p:nvPr>
            <p:ph type="title"/>
          </p:nvPr>
        </p:nvSpPr>
        <p:spPr>
          <a:xfrm>
            <a:off x="625715" y="1122363"/>
            <a:ext cx="3512532" cy="3200400"/>
          </a:xfrm>
        </p:spPr>
        <p:txBody>
          <a:bodyPr vert="horz" lIns="91440" tIns="45720" rIns="91440" bIns="45720" rtlCol="0" anchor="b">
            <a:normAutofit/>
          </a:bodyPr>
          <a:lstStyle/>
          <a:p>
            <a:r>
              <a:rPr lang="en-US" b="1" dirty="0">
                <a:solidFill>
                  <a:schemeClr val="accent6"/>
                </a:solidFill>
                <a:latin typeface="+mn-lt"/>
              </a:rPr>
              <a:t>Deployment</a:t>
            </a:r>
          </a:p>
        </p:txBody>
      </p:sp>
      <p:sp>
        <p:nvSpPr>
          <p:cNvPr id="1037" name="Rectangle 1036">
            <a:extLst>
              <a:ext uri="{FF2B5EF4-FFF2-40B4-BE49-F238E27FC236}">
                <a16:creationId xmlns:a16="http://schemas.microsoft.com/office/drawing/2014/main" id="{96A4C419-5959-41E1-8F5D-4385DE6B3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665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E32EF69B-14BB-9A70-EE6A-367908CC8F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1793" y="234695"/>
            <a:ext cx="6053253" cy="3362919"/>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DF923961-7523-4DA3-A6B8-16492042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758" y="4546920"/>
            <a:ext cx="351253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79906ABF-D0B6-0F87-7875-EDABA357512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49621" y="3755712"/>
            <a:ext cx="1498232" cy="21101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of a website&#10;&#10;Description automatically generated">
            <a:extLst>
              <a:ext uri="{FF2B5EF4-FFF2-40B4-BE49-F238E27FC236}">
                <a16:creationId xmlns:a16="http://schemas.microsoft.com/office/drawing/2014/main" id="{F692B4FA-56CF-26CF-4575-F208CCD87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0666" y="3697690"/>
            <a:ext cx="2108914" cy="2108914"/>
          </a:xfrm>
          <a:prstGeom prst="rect">
            <a:avLst/>
          </a:prstGeom>
        </p:spPr>
      </p:pic>
      <p:pic>
        <p:nvPicPr>
          <p:cNvPr id="10" name="Picture 9" descr="A black and white logo&#10;&#10;Description automatically generated">
            <a:extLst>
              <a:ext uri="{FF2B5EF4-FFF2-40B4-BE49-F238E27FC236}">
                <a16:creationId xmlns:a16="http://schemas.microsoft.com/office/drawing/2014/main" id="{C3DFC61F-2F81-B91D-DDDE-8279BA2F9B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3082" y="4198889"/>
            <a:ext cx="2185416" cy="1223832"/>
          </a:xfrm>
          <a:prstGeom prst="rect">
            <a:avLst/>
          </a:prstGeom>
        </p:spPr>
      </p:pic>
    </p:spTree>
    <p:extLst>
      <p:ext uri="{BB962C8B-B14F-4D97-AF65-F5344CB8AC3E}">
        <p14:creationId xmlns:p14="http://schemas.microsoft.com/office/powerpoint/2010/main" val="2841333060"/>
      </p:ext>
    </p:extLst>
  </p:cSld>
  <p:clrMapOvr>
    <a:masterClrMapping/>
  </p:clrMapOvr>
  <mc:AlternateContent xmlns:mc="http://schemas.openxmlformats.org/markup-compatibility/2006" xmlns:p14="http://schemas.microsoft.com/office/powerpoint/2010/main">
    <mc:Choice Requires="p14">
      <p:transition spd="slow" p14:dur="1500" advClick="0">
        <p:split orient="vert"/>
        <p:sndAc>
          <p:endSnd/>
        </p:sndAc>
      </p:transition>
    </mc:Choice>
    <mc:Fallback xmlns="">
      <p:transition spd="slow" advClick="0">
        <p:split orient="vert"/>
        <p:sndAc>
          <p:end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Plants in a field">
            <a:extLst>
              <a:ext uri="{FF2B5EF4-FFF2-40B4-BE49-F238E27FC236}">
                <a16:creationId xmlns:a16="http://schemas.microsoft.com/office/drawing/2014/main" id="{24A06141-664C-C3DE-0988-C5BE7C4A4A33}"/>
              </a:ext>
            </a:extLst>
          </p:cNvPr>
          <p:cNvPicPr>
            <a:picLocks noChangeAspect="1"/>
          </p:cNvPicPr>
          <p:nvPr/>
        </p:nvPicPr>
        <p:blipFill rotWithShape="1">
          <a:blip r:embed="rId2"/>
          <a:srcRect l="26353" r="32535"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869D65F2-7CCB-9647-7184-EE93D9014382}"/>
              </a:ext>
            </a:extLst>
          </p:cNvPr>
          <p:cNvSpPr>
            <a:spLocks noGrp="1"/>
          </p:cNvSpPr>
          <p:nvPr>
            <p:ph type="title"/>
          </p:nvPr>
        </p:nvSpPr>
        <p:spPr>
          <a:xfrm>
            <a:off x="1137034" y="609600"/>
            <a:ext cx="6831188" cy="1322887"/>
          </a:xfrm>
        </p:spPr>
        <p:txBody>
          <a:bodyPr vert="horz" lIns="91440" tIns="45720" rIns="91440" bIns="45720" rtlCol="0" anchor="ctr">
            <a:normAutofit/>
          </a:bodyPr>
          <a:lstStyle/>
          <a:p>
            <a:r>
              <a:rPr lang="en-US" b="1" dirty="0">
                <a:solidFill>
                  <a:schemeClr val="accent6"/>
                </a:solidFill>
                <a:latin typeface="+mn-lt"/>
              </a:rPr>
              <a:t>Conclusion</a:t>
            </a:r>
          </a:p>
        </p:txBody>
      </p:sp>
      <p:sp>
        <p:nvSpPr>
          <p:cNvPr id="3" name="Text Placeholder 2">
            <a:extLst>
              <a:ext uri="{FF2B5EF4-FFF2-40B4-BE49-F238E27FC236}">
                <a16:creationId xmlns:a16="http://schemas.microsoft.com/office/drawing/2014/main" id="{184C789A-B356-1CD4-38D4-11AB7B301837}"/>
              </a:ext>
            </a:extLst>
          </p:cNvPr>
          <p:cNvSpPr>
            <a:spLocks noGrp="1"/>
          </p:cNvSpPr>
          <p:nvPr>
            <p:ph type="body" idx="1"/>
          </p:nvPr>
        </p:nvSpPr>
        <p:spPr>
          <a:xfrm>
            <a:off x="1137035" y="2194102"/>
            <a:ext cx="6516216" cy="3908585"/>
          </a:xfrm>
        </p:spPr>
        <p:txBody>
          <a:bodyPr vert="horz" lIns="91440" tIns="45720" rIns="91440" bIns="45720" rtlCol="0">
            <a:normAutofit/>
          </a:bodyPr>
          <a:lstStyle/>
          <a:p>
            <a:r>
              <a:rPr lang="en-US" sz="2000" dirty="0"/>
              <a:t> Karnataka have the highest price of wheat crop</a:t>
            </a:r>
          </a:p>
          <a:p>
            <a:r>
              <a:rPr lang="en-US" sz="2000" dirty="0"/>
              <a:t> Super Fine quality is the most expensive variety crop type</a:t>
            </a:r>
          </a:p>
          <a:p>
            <a:r>
              <a:rPr lang="en-US" sz="2000" dirty="0"/>
              <a:t> Dara Varity of wheat is the most selling </a:t>
            </a:r>
          </a:p>
          <a:p>
            <a:r>
              <a:rPr lang="en-US" sz="2000" dirty="0"/>
              <a:t> Uttar Pradesh , Maharashtra and Madhya </a:t>
            </a:r>
            <a:r>
              <a:rPr lang="en-US" sz="2000"/>
              <a:t>Pradesh have the </a:t>
            </a:r>
            <a:r>
              <a:rPr lang="en-US" sz="2000" dirty="0"/>
              <a:t>highest frequency of the distribution</a:t>
            </a:r>
          </a:p>
          <a:p>
            <a:r>
              <a:rPr lang="en-US" sz="2000" b="0" i="0" dirty="0">
                <a:solidFill>
                  <a:srgbClr val="0D0D0D"/>
                </a:solidFill>
                <a:effectLst/>
              </a:rPr>
              <a:t>We have successfully developed a machine learning model capable of predicting wheat prices with good accuracy.</a:t>
            </a:r>
            <a:endParaRPr lang="en-US" sz="2000" dirty="0"/>
          </a:p>
        </p:txBody>
      </p:sp>
    </p:spTree>
    <p:extLst>
      <p:ext uri="{BB962C8B-B14F-4D97-AF65-F5344CB8AC3E}">
        <p14:creationId xmlns:p14="http://schemas.microsoft.com/office/powerpoint/2010/main" val="2367070209"/>
      </p:ext>
    </p:extLst>
  </p:cSld>
  <p:clrMapOvr>
    <a:masterClrMapping/>
  </p:clrMapOvr>
  <mc:AlternateContent xmlns:mc="http://schemas.openxmlformats.org/markup-compatibility/2006" xmlns:p14="http://schemas.microsoft.com/office/powerpoint/2010/main">
    <mc:Choice Requires="p14">
      <p:transition spd="slow" p14:dur="1500" advClick="0">
        <p:split orient="vert"/>
        <p:sndAc>
          <p:endSnd/>
        </p:sndAc>
      </p:transition>
    </mc:Choice>
    <mc:Fallback xmlns="">
      <p:transition spd="slow" advClick="0">
        <p:split orient="vert"/>
        <p:sndAc>
          <p:end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0EC3-B3B4-8F0C-C1A4-54B28DC06A8D}"/>
              </a:ext>
            </a:extLst>
          </p:cNvPr>
          <p:cNvSpPr>
            <a:spLocks noGrp="1"/>
          </p:cNvSpPr>
          <p:nvPr>
            <p:ph type="title"/>
          </p:nvPr>
        </p:nvSpPr>
        <p:spPr/>
        <p:txBody>
          <a:bodyPr/>
          <a:lstStyle/>
          <a:p>
            <a:r>
              <a:rPr lang="en-US" b="1" dirty="0">
                <a:solidFill>
                  <a:schemeClr val="accent6"/>
                </a:solidFill>
                <a:latin typeface="+mn-lt"/>
              </a:rPr>
              <a:t>Future Work :</a:t>
            </a:r>
            <a:endParaRPr lang="en-IN" b="1" dirty="0">
              <a:solidFill>
                <a:schemeClr val="accent6"/>
              </a:solidFill>
              <a:latin typeface="+mn-lt"/>
            </a:endParaRPr>
          </a:p>
        </p:txBody>
      </p:sp>
      <p:sp>
        <p:nvSpPr>
          <p:cNvPr id="3" name="Text Placeholder 2">
            <a:extLst>
              <a:ext uri="{FF2B5EF4-FFF2-40B4-BE49-F238E27FC236}">
                <a16:creationId xmlns:a16="http://schemas.microsoft.com/office/drawing/2014/main" id="{25C34654-B650-490B-4D02-B1D66AA476D0}"/>
              </a:ext>
            </a:extLst>
          </p:cNvPr>
          <p:cNvSpPr>
            <a:spLocks noGrp="1"/>
          </p:cNvSpPr>
          <p:nvPr>
            <p:ph type="body" idx="1"/>
          </p:nvPr>
        </p:nvSpPr>
        <p:spPr>
          <a:xfrm>
            <a:off x="838200" y="1439056"/>
            <a:ext cx="10515600" cy="5053819"/>
          </a:xfrm>
        </p:spPr>
        <p:txBody>
          <a:bodyPr>
            <a:normAutofit/>
          </a:bodyPr>
          <a:lstStyle/>
          <a:p>
            <a:r>
              <a:rPr lang="en-IN" sz="2400" b="1" i="0" dirty="0">
                <a:solidFill>
                  <a:srgbClr val="0D0D0D"/>
                </a:solidFill>
                <a:effectLst/>
                <a:latin typeface="Söhne"/>
              </a:rPr>
              <a:t>Additional Data Sources: </a:t>
            </a:r>
            <a:r>
              <a:rPr lang="en-US" sz="2400" b="0" i="0" dirty="0">
                <a:solidFill>
                  <a:srgbClr val="0D0D0D"/>
                </a:solidFill>
                <a:effectLst/>
                <a:latin typeface="Söhne"/>
              </a:rPr>
              <a:t>Integration of additional data sources such as crop yield data, and geopolitical factors to enrich the predictive model and enhance its robustness.</a:t>
            </a:r>
          </a:p>
          <a:p>
            <a:r>
              <a:rPr lang="en-US" sz="2400" b="1" i="0" dirty="0">
                <a:solidFill>
                  <a:srgbClr val="0D0D0D"/>
                </a:solidFill>
                <a:effectLst/>
                <a:latin typeface="Söhne"/>
              </a:rPr>
              <a:t>Enhancement of Model Interpretability: </a:t>
            </a:r>
            <a:r>
              <a:rPr lang="en-US" sz="2400" i="0" dirty="0">
                <a:solidFill>
                  <a:srgbClr val="0D0D0D"/>
                </a:solidFill>
                <a:effectLst/>
                <a:latin typeface="Söhne"/>
              </a:rPr>
              <a:t>Implementation</a:t>
            </a:r>
            <a:r>
              <a:rPr lang="en-US" sz="2400" b="0" i="0" dirty="0">
                <a:solidFill>
                  <a:srgbClr val="0D0D0D"/>
                </a:solidFill>
                <a:effectLst/>
                <a:latin typeface="Söhne"/>
              </a:rPr>
              <a:t> of techniques to enhance model interpretability, such as feature importance analysis and model visualization, to provide deeper insights into the factors influencing wheat price fluctuations.</a:t>
            </a:r>
          </a:p>
          <a:p>
            <a:r>
              <a:rPr lang="en-US" sz="2400" b="1" i="0" dirty="0">
                <a:solidFill>
                  <a:srgbClr val="0D0D0D"/>
                </a:solidFill>
                <a:effectLst/>
                <a:latin typeface="Söhne"/>
              </a:rPr>
              <a:t>Refinement of Model: </a:t>
            </a:r>
            <a:r>
              <a:rPr lang="en-US" sz="2400" i="0" dirty="0">
                <a:solidFill>
                  <a:srgbClr val="0D0D0D"/>
                </a:solidFill>
                <a:effectLst/>
                <a:latin typeface="Söhne"/>
              </a:rPr>
              <a:t>Continual</a:t>
            </a:r>
            <a:r>
              <a:rPr lang="en-US" sz="2400" b="0" i="0" dirty="0">
                <a:solidFill>
                  <a:srgbClr val="0D0D0D"/>
                </a:solidFill>
                <a:effectLst/>
                <a:latin typeface="Söhne"/>
              </a:rPr>
              <a:t> refinement of the Random Forest model through hyperparameter tuning and feature engineering to improve predictive performance.</a:t>
            </a:r>
          </a:p>
          <a:p>
            <a:r>
              <a:rPr lang="en-US" sz="2400" b="1" i="0" dirty="0">
                <a:solidFill>
                  <a:srgbClr val="0D0D0D"/>
                </a:solidFill>
                <a:effectLst/>
                <a:latin typeface="Söhne"/>
              </a:rPr>
              <a:t>Deployment of Predictive Tools:  </a:t>
            </a:r>
            <a:r>
              <a:rPr lang="en-US" sz="2400" i="0" dirty="0">
                <a:solidFill>
                  <a:srgbClr val="0D0D0D"/>
                </a:solidFill>
                <a:effectLst/>
                <a:latin typeface="Söhne"/>
              </a:rPr>
              <a:t>Improve the </a:t>
            </a:r>
            <a:r>
              <a:rPr lang="en-US" sz="2400" b="0" i="0" dirty="0">
                <a:solidFill>
                  <a:srgbClr val="0D0D0D"/>
                </a:solidFill>
                <a:effectLst/>
                <a:latin typeface="Söhne"/>
              </a:rPr>
              <a:t>user-friendly predictive tools or applications that provide real-time or near-real-time wheat price predictions, catering to the needs of farmers, traders, and policymakers.</a:t>
            </a:r>
          </a:p>
          <a:p>
            <a:endParaRPr lang="en-IN" dirty="0"/>
          </a:p>
        </p:txBody>
      </p:sp>
    </p:spTree>
    <p:extLst>
      <p:ext uri="{BB962C8B-B14F-4D97-AF65-F5344CB8AC3E}">
        <p14:creationId xmlns:p14="http://schemas.microsoft.com/office/powerpoint/2010/main" val="3818388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sndAc>
          <p:endSnd/>
        </p:sndAc>
      </p:transition>
    </mc:Choice>
    <mc:Fallback xmlns="">
      <p:transition spd="slow" advClick="0">
        <p:fade/>
        <p:sndAc>
          <p:end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robot with blue eyes&#10;&#10;Description automatically generated">
            <a:extLst>
              <a:ext uri="{FF2B5EF4-FFF2-40B4-BE49-F238E27FC236}">
                <a16:creationId xmlns:a16="http://schemas.microsoft.com/office/drawing/2014/main" id="{A006EB78-5BD3-4CDA-21E9-2684BCD0722C}"/>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23332"/>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31" name="Group 30">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13" name="Freeform: Shape 12">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0E53EA1B-8E13-5DA5-D7F1-9C38CB0EC213}"/>
              </a:ext>
            </a:extLst>
          </p:cNvPr>
          <p:cNvSpPr>
            <a:spLocks noGrp="1"/>
          </p:cNvSpPr>
          <p:nvPr>
            <p:ph type="body" idx="1"/>
          </p:nvPr>
        </p:nvSpPr>
        <p:spPr>
          <a:xfrm>
            <a:off x="5321509" y="960594"/>
            <a:ext cx="6490740" cy="5100378"/>
          </a:xfrm>
        </p:spPr>
        <p:txBody>
          <a:bodyPr vert="horz" lIns="91440" tIns="45720" rIns="91440" bIns="45720" rtlCol="0" anchor="ctr">
            <a:normAutofit/>
          </a:bodyPr>
          <a:lstStyle/>
          <a:p>
            <a:pPr marL="0" indent="0">
              <a:buNone/>
            </a:pPr>
            <a:r>
              <a:rPr lang="en-US" sz="5400" b="1" dirty="0">
                <a:solidFill>
                  <a:schemeClr val="accent6"/>
                </a:solidFill>
              </a:rPr>
              <a:t>Thank you!</a:t>
            </a:r>
          </a:p>
        </p:txBody>
      </p:sp>
    </p:spTree>
    <p:extLst>
      <p:ext uri="{BB962C8B-B14F-4D97-AF65-F5344CB8AC3E}">
        <p14:creationId xmlns:p14="http://schemas.microsoft.com/office/powerpoint/2010/main" val="3926113716"/>
      </p:ext>
    </p:extLst>
  </p:cSld>
  <p:clrMapOvr>
    <a:masterClrMapping/>
  </p:clrMapOvr>
  <p:transition spd="slow" advClick="0">
    <p:wipe/>
    <p:sndAc>
      <p:endSnd/>
    </p:sndAc>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D203E-E149-1F23-0ACD-6247D1DA5EEB}"/>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b="1" kern="1200" dirty="0">
                <a:solidFill>
                  <a:schemeClr val="accent6"/>
                </a:solidFill>
                <a:latin typeface="+mn-lt"/>
                <a:ea typeface="+mj-ea"/>
                <a:cs typeface="+mj-cs"/>
              </a:rPr>
              <a:t>Introduction</a:t>
            </a:r>
            <a:r>
              <a:rPr lang="en-US" b="1" kern="1200" dirty="0">
                <a:solidFill>
                  <a:schemeClr val="accent6"/>
                </a:solidFill>
                <a:latin typeface="+mj-lt"/>
                <a:ea typeface="+mj-ea"/>
                <a:cs typeface="+mj-cs"/>
              </a:rPr>
              <a:t> :</a:t>
            </a:r>
          </a:p>
        </p:txBody>
      </p:sp>
      <p:sp>
        <p:nvSpPr>
          <p:cNvPr id="3" name="Text Placeholder 2">
            <a:extLst>
              <a:ext uri="{FF2B5EF4-FFF2-40B4-BE49-F238E27FC236}">
                <a16:creationId xmlns:a16="http://schemas.microsoft.com/office/drawing/2014/main" id="{02E6CF08-0433-6B73-06DE-9127AE73A447}"/>
              </a:ext>
            </a:extLst>
          </p:cNvPr>
          <p:cNvSpPr>
            <a:spLocks noGrp="1"/>
          </p:cNvSpPr>
          <p:nvPr>
            <p:ph type="body" idx="1"/>
          </p:nvPr>
        </p:nvSpPr>
        <p:spPr>
          <a:xfrm>
            <a:off x="838201" y="2623381"/>
            <a:ext cx="3888528" cy="3553581"/>
          </a:xfrm>
        </p:spPr>
        <p:txBody>
          <a:bodyPr vert="horz" lIns="91440" tIns="45720" rIns="91440" bIns="45720" rtlCol="0">
            <a:normAutofit/>
          </a:bodyPr>
          <a:lstStyle/>
          <a:p>
            <a:r>
              <a:rPr lang="en-US" sz="2400" dirty="0"/>
              <a:t>Wheat plays a crucial role in India's agriculture. This project focuses on predicting wheat prices using machine learning techniques across different states, districts, markets, and varieties of wheat.</a:t>
            </a:r>
          </a:p>
          <a:p>
            <a:pPr marL="0"/>
            <a:endParaRPr lang="en-US" sz="2000" dirty="0"/>
          </a:p>
        </p:txBody>
      </p:sp>
      <p:pic>
        <p:nvPicPr>
          <p:cNvPr id="5" name="Picture 4" descr="A field of wheat with a few stalks&#10;&#10;Description automatically generated with medium confidence">
            <a:extLst>
              <a:ext uri="{FF2B5EF4-FFF2-40B4-BE49-F238E27FC236}">
                <a16:creationId xmlns:a16="http://schemas.microsoft.com/office/drawing/2014/main" id="{C51F1367-6EBB-A7E2-1E9D-5E5826C4E032}"/>
              </a:ext>
            </a:extLst>
          </p:cNvPr>
          <p:cNvPicPr>
            <a:picLocks noChangeAspect="1"/>
          </p:cNvPicPr>
          <p:nvPr/>
        </p:nvPicPr>
        <p:blipFill rotWithShape="1">
          <a:blip r:embed="rId2"/>
          <a:srcRect l="30886" r="18949" b="-445"/>
          <a:stretch/>
        </p:blipFill>
        <p:spPr>
          <a:xfrm>
            <a:off x="6800986" y="769618"/>
            <a:ext cx="4747547" cy="5347108"/>
          </a:xfrm>
          <a:prstGeom prst="rect">
            <a:avLst/>
          </a:prstGeom>
        </p:spPr>
      </p:pic>
    </p:spTree>
    <p:extLst>
      <p:ext uri="{BB962C8B-B14F-4D97-AF65-F5344CB8AC3E}">
        <p14:creationId xmlns:p14="http://schemas.microsoft.com/office/powerpoint/2010/main" val="935706426"/>
      </p:ext>
    </p:extLst>
  </p:cSld>
  <p:clrMapOvr>
    <a:masterClrMapping/>
  </p:clrMapOvr>
  <p:transition spd="slow" advClick="0">
    <p:wipe/>
    <p:sndAc>
      <p:endSnd/>
    </p:sndAc>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282FD29-C100-43B0-DEAC-00F45B2E2CB2}"/>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b="1" dirty="0">
                <a:solidFill>
                  <a:schemeClr val="accent6"/>
                </a:solidFill>
                <a:latin typeface="+mn-lt"/>
              </a:rPr>
              <a:t>Objective : </a:t>
            </a:r>
          </a:p>
        </p:txBody>
      </p:sp>
      <p:sp>
        <p:nvSpPr>
          <p:cNvPr id="3" name="Text Placeholder 2">
            <a:extLst>
              <a:ext uri="{FF2B5EF4-FFF2-40B4-BE49-F238E27FC236}">
                <a16:creationId xmlns:a16="http://schemas.microsoft.com/office/drawing/2014/main" id="{E124FE58-1AB6-658B-F5CE-B155765AC440}"/>
              </a:ext>
            </a:extLst>
          </p:cNvPr>
          <p:cNvSpPr>
            <a:spLocks noGrp="1"/>
          </p:cNvSpPr>
          <p:nvPr>
            <p:ph type="body" idx="1"/>
          </p:nvPr>
        </p:nvSpPr>
        <p:spPr>
          <a:xfrm>
            <a:off x="838200" y="1825625"/>
            <a:ext cx="5393361" cy="4351338"/>
          </a:xfrm>
        </p:spPr>
        <p:txBody>
          <a:bodyPr vert="horz" lIns="91440" tIns="45720" rIns="91440" bIns="45720" rtlCol="0">
            <a:normAutofit/>
          </a:bodyPr>
          <a:lstStyle/>
          <a:p>
            <a:r>
              <a:rPr lang="en-US" dirty="0"/>
              <a:t>The primary objective is to develop a machine learning model that accurately predicts wheat prices, considering various factors such as geographical location (states and districts), market conditions, and the type of wheat variety.</a:t>
            </a:r>
          </a:p>
        </p:txBody>
      </p:sp>
      <p:pic>
        <p:nvPicPr>
          <p:cNvPr id="5" name="Picture 4">
            <a:extLst>
              <a:ext uri="{FF2B5EF4-FFF2-40B4-BE49-F238E27FC236}">
                <a16:creationId xmlns:a16="http://schemas.microsoft.com/office/drawing/2014/main" id="{46BF98DE-8393-BDBD-6115-4FC037AEDCDE}"/>
              </a:ext>
            </a:extLst>
          </p:cNvPr>
          <p:cNvPicPr>
            <a:picLocks noChangeAspect="1"/>
          </p:cNvPicPr>
          <p:nvPr/>
        </p:nvPicPr>
        <p:blipFill rotWithShape="1">
          <a:blip r:embed="rId2"/>
          <a:srcRect l="24445" r="19306"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6"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2971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sndAc>
          <p:endSnd/>
        </p:sndAc>
      </p:transition>
    </mc:Choice>
    <mc:Fallback xmlns="">
      <p:transition spd="slow" advClick="0">
        <p:fade/>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282FD29-C100-43B0-DEAC-00F45B2E2CB2}"/>
              </a:ext>
            </a:extLst>
          </p:cNvPr>
          <p:cNvSpPr>
            <a:spLocks noGrp="1"/>
          </p:cNvSpPr>
          <p:nvPr>
            <p:ph type="title"/>
          </p:nvPr>
        </p:nvSpPr>
        <p:spPr>
          <a:xfrm>
            <a:off x="838200" y="365125"/>
            <a:ext cx="10515600" cy="930275"/>
          </a:xfrm>
        </p:spPr>
        <p:txBody>
          <a:bodyPr vert="horz" lIns="91440" tIns="45720" rIns="91440" bIns="45720" rtlCol="0" anchor="ctr">
            <a:normAutofit/>
          </a:bodyPr>
          <a:lstStyle/>
          <a:p>
            <a:r>
              <a:rPr lang="en-US" b="1" kern="1200" dirty="0">
                <a:solidFill>
                  <a:schemeClr val="accent6"/>
                </a:solidFill>
                <a:latin typeface="+mn-lt"/>
                <a:ea typeface="+mj-ea"/>
                <a:cs typeface="+mj-cs"/>
              </a:rPr>
              <a:t>Project Workflow :</a:t>
            </a:r>
          </a:p>
        </p:txBody>
      </p:sp>
      <p:sp>
        <p:nvSpPr>
          <p:cNvPr id="27" name="AutoShape 10" descr="Wheat PNG Transparent Images | PNG All">
            <a:extLst>
              <a:ext uri="{FF2B5EF4-FFF2-40B4-BE49-F238E27FC236}">
                <a16:creationId xmlns:a16="http://schemas.microsoft.com/office/drawing/2014/main" id="{F14D5D41-B07C-CCEF-CC3F-2EA0D987C2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Flowchart: Process 8">
            <a:extLst>
              <a:ext uri="{FF2B5EF4-FFF2-40B4-BE49-F238E27FC236}">
                <a16:creationId xmlns:a16="http://schemas.microsoft.com/office/drawing/2014/main" id="{AA7DDCAD-8C39-F8ED-1122-C45A4A7ED3BD}"/>
              </a:ext>
            </a:extLst>
          </p:cNvPr>
          <p:cNvSpPr/>
          <p:nvPr/>
        </p:nvSpPr>
        <p:spPr>
          <a:xfrm>
            <a:off x="1923770" y="5596999"/>
            <a:ext cx="1717501" cy="575201"/>
          </a:xfrm>
          <a:prstGeom prst="flowChartProcess">
            <a:avLst/>
          </a:prstGeom>
          <a:solidFill>
            <a:schemeClr val="accent1"/>
          </a:solidFill>
          <a:ln>
            <a:extLst>
              <a:ext uri="{C807C97D-BFC1-408E-A445-0C87EB9F89A2}">
                <ask:lineSketchStyleProps xmlns:ask="http://schemas.microsoft.com/office/drawing/2018/sketchyshapes">
                  <ask:type>
                    <ask:lineSketchNone/>
                  </ask:type>
                </ask:lineSketchStyleProps>
              </a:ext>
            </a:extLst>
          </a:ln>
          <a:effectLst>
            <a:outerShdw blurRad="381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22376">
              <a:spcAft>
                <a:spcPts val="600"/>
              </a:spcAft>
            </a:pPr>
            <a:r>
              <a:rPr lang="en-IN" sz="1600" b="1" kern="1200" dirty="0">
                <a:solidFill>
                  <a:schemeClr val="tx1">
                    <a:lumMod val="85000"/>
                    <a:lumOff val="15000"/>
                  </a:schemeClr>
                </a:solidFill>
              </a:rPr>
              <a:t>Data Collection</a:t>
            </a:r>
            <a:endParaRPr lang="en-IN" sz="1600" b="1" dirty="0">
              <a:solidFill>
                <a:schemeClr val="tx1">
                  <a:lumMod val="85000"/>
                  <a:lumOff val="15000"/>
                </a:schemeClr>
              </a:solidFill>
            </a:endParaRPr>
          </a:p>
        </p:txBody>
      </p:sp>
      <p:sp>
        <p:nvSpPr>
          <p:cNvPr id="10" name="Flowchart: Process 9">
            <a:extLst>
              <a:ext uri="{FF2B5EF4-FFF2-40B4-BE49-F238E27FC236}">
                <a16:creationId xmlns:a16="http://schemas.microsoft.com/office/drawing/2014/main" id="{4349F0B2-F91C-DABD-BA48-5028D05200AD}"/>
              </a:ext>
            </a:extLst>
          </p:cNvPr>
          <p:cNvSpPr/>
          <p:nvPr/>
        </p:nvSpPr>
        <p:spPr>
          <a:xfrm>
            <a:off x="3155185" y="4867872"/>
            <a:ext cx="1717501" cy="575201"/>
          </a:xfrm>
          <a:prstGeom prst="flowChartProcess">
            <a:avLst/>
          </a:prstGeom>
          <a:solidFill>
            <a:schemeClr val="accent1"/>
          </a:solidFill>
          <a:ln>
            <a:extLst>
              <a:ext uri="{C807C97D-BFC1-408E-A445-0C87EB9F89A2}">
                <ask:lineSketchStyleProps xmlns:ask="http://schemas.microsoft.com/office/drawing/2018/sketchyshapes">
                  <ask:type>
                    <ask:lineSketchNone/>
                  </ask:type>
                </ask:lineSketchStyleProps>
              </a:ext>
            </a:extLst>
          </a:ln>
          <a:effectLst>
            <a:outerShdw blurRad="381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22376">
              <a:spcAft>
                <a:spcPts val="600"/>
              </a:spcAft>
            </a:pPr>
            <a:r>
              <a:rPr lang="en-IN" sz="1600" b="1" kern="1200" dirty="0">
                <a:solidFill>
                  <a:schemeClr val="tx1">
                    <a:lumMod val="85000"/>
                    <a:lumOff val="15000"/>
                  </a:schemeClr>
                </a:solidFill>
              </a:rPr>
              <a:t>EDA</a:t>
            </a:r>
            <a:endParaRPr lang="en-IN" sz="1600" b="1" dirty="0">
              <a:solidFill>
                <a:schemeClr val="tx1">
                  <a:lumMod val="85000"/>
                  <a:lumOff val="15000"/>
                </a:schemeClr>
              </a:solidFill>
            </a:endParaRPr>
          </a:p>
        </p:txBody>
      </p:sp>
      <p:sp>
        <p:nvSpPr>
          <p:cNvPr id="11" name="Flowchart: Process 10">
            <a:extLst>
              <a:ext uri="{FF2B5EF4-FFF2-40B4-BE49-F238E27FC236}">
                <a16:creationId xmlns:a16="http://schemas.microsoft.com/office/drawing/2014/main" id="{2BEB4C4B-09D6-7847-7259-75A9DB17FE4D}"/>
              </a:ext>
            </a:extLst>
          </p:cNvPr>
          <p:cNvSpPr/>
          <p:nvPr/>
        </p:nvSpPr>
        <p:spPr>
          <a:xfrm>
            <a:off x="4313688" y="4126592"/>
            <a:ext cx="1717501" cy="575201"/>
          </a:xfrm>
          <a:prstGeom prst="flowChartProcess">
            <a:avLst/>
          </a:prstGeom>
          <a:solidFill>
            <a:schemeClr val="accent1"/>
          </a:solidFill>
          <a:ln>
            <a:extLst>
              <a:ext uri="{C807C97D-BFC1-408E-A445-0C87EB9F89A2}">
                <ask:lineSketchStyleProps xmlns:ask="http://schemas.microsoft.com/office/drawing/2018/sketchyshapes">
                  <ask:type>
                    <ask:lineSketchNone/>
                  </ask:type>
                </ask:lineSketchStyleProps>
              </a:ext>
            </a:extLst>
          </a:ln>
          <a:effectLst>
            <a:outerShdw blurRad="381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22376">
              <a:spcAft>
                <a:spcPts val="600"/>
              </a:spcAft>
            </a:pPr>
            <a:r>
              <a:rPr lang="en-IN" sz="1600" b="1" kern="1200" dirty="0">
                <a:solidFill>
                  <a:schemeClr val="tx1">
                    <a:lumMod val="85000"/>
                    <a:lumOff val="15000"/>
                  </a:schemeClr>
                </a:solidFill>
              </a:rPr>
              <a:t>Data Cleaning</a:t>
            </a:r>
            <a:endParaRPr lang="en-IN" sz="1600" b="1" dirty="0">
              <a:solidFill>
                <a:schemeClr val="tx1">
                  <a:lumMod val="85000"/>
                  <a:lumOff val="15000"/>
                </a:schemeClr>
              </a:solidFill>
            </a:endParaRPr>
          </a:p>
        </p:txBody>
      </p:sp>
      <p:sp>
        <p:nvSpPr>
          <p:cNvPr id="12" name="Flowchart: Process 11">
            <a:extLst>
              <a:ext uri="{FF2B5EF4-FFF2-40B4-BE49-F238E27FC236}">
                <a16:creationId xmlns:a16="http://schemas.microsoft.com/office/drawing/2014/main" id="{F78F4BA4-144E-17BB-4687-8EC7BB018746}"/>
              </a:ext>
            </a:extLst>
          </p:cNvPr>
          <p:cNvSpPr/>
          <p:nvPr/>
        </p:nvSpPr>
        <p:spPr>
          <a:xfrm>
            <a:off x="7691979" y="2011363"/>
            <a:ext cx="1717501" cy="575201"/>
          </a:xfrm>
          <a:prstGeom prst="flowChartProcess">
            <a:avLst/>
          </a:prstGeom>
          <a:solidFill>
            <a:schemeClr val="accent1"/>
          </a:solidFill>
          <a:ln>
            <a:extLst>
              <a:ext uri="{C807C97D-BFC1-408E-A445-0C87EB9F89A2}">
                <ask:lineSketchStyleProps xmlns:ask="http://schemas.microsoft.com/office/drawing/2018/sketchyshapes">
                  <ask:type>
                    <ask:lineSketchNone/>
                  </ask:type>
                </ask:lineSketchStyleProps>
              </a:ext>
            </a:extLst>
          </a:ln>
          <a:effectLst>
            <a:outerShdw blurRad="381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22376">
              <a:spcAft>
                <a:spcPts val="600"/>
              </a:spcAft>
            </a:pPr>
            <a:r>
              <a:rPr lang="en-IN" sz="1600" b="1" kern="1200" dirty="0">
                <a:solidFill>
                  <a:schemeClr val="tx1">
                    <a:lumMod val="85000"/>
                    <a:lumOff val="15000"/>
                  </a:schemeClr>
                </a:solidFill>
              </a:rPr>
              <a:t>Deployment</a:t>
            </a:r>
            <a:endParaRPr lang="en-IN" sz="1600" b="1" dirty="0">
              <a:solidFill>
                <a:schemeClr val="tx1">
                  <a:lumMod val="85000"/>
                  <a:lumOff val="15000"/>
                </a:schemeClr>
              </a:solidFill>
            </a:endParaRPr>
          </a:p>
        </p:txBody>
      </p:sp>
      <p:sp>
        <p:nvSpPr>
          <p:cNvPr id="13" name="Flowchart: Process 12">
            <a:extLst>
              <a:ext uri="{FF2B5EF4-FFF2-40B4-BE49-F238E27FC236}">
                <a16:creationId xmlns:a16="http://schemas.microsoft.com/office/drawing/2014/main" id="{816D503B-57F7-1AA0-5EE7-1A1BEB96DA1D}"/>
              </a:ext>
            </a:extLst>
          </p:cNvPr>
          <p:cNvSpPr/>
          <p:nvPr/>
        </p:nvSpPr>
        <p:spPr>
          <a:xfrm>
            <a:off x="6565882" y="2710490"/>
            <a:ext cx="1717501" cy="575201"/>
          </a:xfrm>
          <a:prstGeom prst="flowChartProcess">
            <a:avLst/>
          </a:prstGeom>
          <a:solidFill>
            <a:schemeClr val="accent1"/>
          </a:solidFill>
          <a:ln>
            <a:extLst>
              <a:ext uri="{C807C97D-BFC1-408E-A445-0C87EB9F89A2}">
                <ask:lineSketchStyleProps xmlns:ask="http://schemas.microsoft.com/office/drawing/2018/sketchyshapes">
                  <ask:type>
                    <ask:lineSketchNone/>
                  </ask:type>
                </ask:lineSketchStyleProps>
              </a:ext>
            </a:extLst>
          </a:ln>
          <a:effectLst>
            <a:outerShdw blurRad="381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22376">
              <a:spcAft>
                <a:spcPts val="600"/>
              </a:spcAft>
            </a:pPr>
            <a:r>
              <a:rPr lang="en-IN" sz="1600" b="1" kern="1200" dirty="0">
                <a:solidFill>
                  <a:schemeClr val="tx1">
                    <a:lumMod val="85000"/>
                    <a:lumOff val="15000"/>
                  </a:schemeClr>
                </a:solidFill>
              </a:rPr>
              <a:t>Model Evaluation</a:t>
            </a:r>
            <a:endParaRPr lang="en-IN" sz="1600" b="1" dirty="0">
              <a:solidFill>
                <a:schemeClr val="tx1">
                  <a:lumMod val="85000"/>
                  <a:lumOff val="15000"/>
                </a:schemeClr>
              </a:solidFill>
            </a:endParaRPr>
          </a:p>
        </p:txBody>
      </p:sp>
      <p:sp>
        <p:nvSpPr>
          <p:cNvPr id="14" name="Flowchart: Process 13">
            <a:extLst>
              <a:ext uri="{FF2B5EF4-FFF2-40B4-BE49-F238E27FC236}">
                <a16:creationId xmlns:a16="http://schemas.microsoft.com/office/drawing/2014/main" id="{B91B77FF-4173-5D58-A229-B4F15D9AC55B}"/>
              </a:ext>
            </a:extLst>
          </p:cNvPr>
          <p:cNvSpPr/>
          <p:nvPr/>
        </p:nvSpPr>
        <p:spPr>
          <a:xfrm>
            <a:off x="5472191" y="3397465"/>
            <a:ext cx="1717501" cy="575201"/>
          </a:xfrm>
          <a:prstGeom prst="flowChartProcess">
            <a:avLst/>
          </a:prstGeom>
          <a:solidFill>
            <a:schemeClr val="accent1"/>
          </a:solidFill>
          <a:ln>
            <a:extLst>
              <a:ext uri="{C807C97D-BFC1-408E-A445-0C87EB9F89A2}">
                <ask:lineSketchStyleProps xmlns:ask="http://schemas.microsoft.com/office/drawing/2018/sketchyshapes">
                  <ask:type>
                    <ask:lineSketchNone/>
                  </ask:type>
                </ask:lineSketchStyleProps>
              </a:ext>
            </a:extLst>
          </a:ln>
          <a:effectLst>
            <a:outerShdw blurRad="381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22376">
              <a:spcAft>
                <a:spcPts val="600"/>
              </a:spcAft>
            </a:pPr>
            <a:r>
              <a:rPr lang="en-IN" sz="1600" b="1" kern="1200" dirty="0">
                <a:solidFill>
                  <a:schemeClr val="tx1">
                    <a:lumMod val="85000"/>
                    <a:lumOff val="15000"/>
                  </a:schemeClr>
                </a:solidFill>
              </a:rPr>
              <a:t>Model Building</a:t>
            </a:r>
            <a:endParaRPr lang="en-IN" sz="1600" b="1" dirty="0">
              <a:solidFill>
                <a:schemeClr val="tx1">
                  <a:lumMod val="85000"/>
                  <a:lumOff val="15000"/>
                </a:schemeClr>
              </a:solidFill>
            </a:endParaRPr>
          </a:p>
        </p:txBody>
      </p:sp>
      <p:sp>
        <p:nvSpPr>
          <p:cNvPr id="15" name="Flowchart: Process 14">
            <a:extLst>
              <a:ext uri="{FF2B5EF4-FFF2-40B4-BE49-F238E27FC236}">
                <a16:creationId xmlns:a16="http://schemas.microsoft.com/office/drawing/2014/main" id="{9F65A4D4-A647-1489-4689-8DDA2B65EA8C}"/>
              </a:ext>
            </a:extLst>
          </p:cNvPr>
          <p:cNvSpPr/>
          <p:nvPr/>
        </p:nvSpPr>
        <p:spPr>
          <a:xfrm>
            <a:off x="3803299" y="5596999"/>
            <a:ext cx="688620" cy="575201"/>
          </a:xfrm>
          <a:prstGeom prst="flowChartProcess">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22376">
              <a:spcAft>
                <a:spcPts val="600"/>
              </a:spcAft>
            </a:pPr>
            <a:r>
              <a:rPr lang="en-IN" sz="2528" b="1" kern="1200">
                <a:solidFill>
                  <a:schemeClr val="tx1"/>
                </a:solidFill>
                <a:latin typeface="+mn-lt"/>
                <a:ea typeface="+mn-ea"/>
                <a:cs typeface="+mn-cs"/>
              </a:rPr>
              <a:t>1</a:t>
            </a:r>
            <a:endParaRPr lang="en-IN" sz="3200" b="1">
              <a:solidFill>
                <a:schemeClr val="tx1"/>
              </a:solidFill>
            </a:endParaRPr>
          </a:p>
        </p:txBody>
      </p:sp>
      <p:sp>
        <p:nvSpPr>
          <p:cNvPr id="17" name="Flowchart: Process 16">
            <a:extLst>
              <a:ext uri="{FF2B5EF4-FFF2-40B4-BE49-F238E27FC236}">
                <a16:creationId xmlns:a16="http://schemas.microsoft.com/office/drawing/2014/main" id="{E44FC5C8-D3C1-A23A-F66C-999635D1C86D}"/>
              </a:ext>
            </a:extLst>
          </p:cNvPr>
          <p:cNvSpPr/>
          <p:nvPr/>
        </p:nvSpPr>
        <p:spPr>
          <a:xfrm>
            <a:off x="9579610" y="2011363"/>
            <a:ext cx="688620" cy="575201"/>
          </a:xfrm>
          <a:prstGeom prst="flowChartProcess">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22376">
              <a:spcAft>
                <a:spcPts val="600"/>
              </a:spcAft>
            </a:pPr>
            <a:r>
              <a:rPr lang="en-IN" sz="2528" b="1" kern="1200">
                <a:solidFill>
                  <a:schemeClr val="tx1"/>
                </a:solidFill>
                <a:latin typeface="+mn-lt"/>
                <a:ea typeface="+mn-ea"/>
                <a:cs typeface="+mn-cs"/>
              </a:rPr>
              <a:t>6</a:t>
            </a:r>
            <a:endParaRPr lang="en-IN" sz="3200" b="1">
              <a:solidFill>
                <a:schemeClr val="tx1"/>
              </a:solidFill>
            </a:endParaRPr>
          </a:p>
        </p:txBody>
      </p:sp>
      <p:sp>
        <p:nvSpPr>
          <p:cNvPr id="18" name="Flowchart: Process 17">
            <a:extLst>
              <a:ext uri="{FF2B5EF4-FFF2-40B4-BE49-F238E27FC236}">
                <a16:creationId xmlns:a16="http://schemas.microsoft.com/office/drawing/2014/main" id="{E8390A45-6317-A7D4-823E-EA789D0D50F1}"/>
              </a:ext>
            </a:extLst>
          </p:cNvPr>
          <p:cNvSpPr/>
          <p:nvPr/>
        </p:nvSpPr>
        <p:spPr>
          <a:xfrm>
            <a:off x="8445411" y="2714541"/>
            <a:ext cx="688620" cy="575201"/>
          </a:xfrm>
          <a:prstGeom prst="flowChartProcess">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22376">
              <a:spcAft>
                <a:spcPts val="600"/>
              </a:spcAft>
            </a:pPr>
            <a:r>
              <a:rPr lang="en-IN" sz="2528" b="1" kern="1200">
                <a:solidFill>
                  <a:schemeClr val="tx1"/>
                </a:solidFill>
                <a:latin typeface="+mn-lt"/>
                <a:ea typeface="+mn-ea"/>
                <a:cs typeface="+mn-cs"/>
              </a:rPr>
              <a:t>5</a:t>
            </a:r>
            <a:endParaRPr lang="en-IN" sz="3200" b="1">
              <a:solidFill>
                <a:schemeClr val="tx1"/>
              </a:solidFill>
            </a:endParaRPr>
          </a:p>
        </p:txBody>
      </p:sp>
      <p:sp>
        <p:nvSpPr>
          <p:cNvPr id="19" name="Flowchart: Process 18">
            <a:extLst>
              <a:ext uri="{FF2B5EF4-FFF2-40B4-BE49-F238E27FC236}">
                <a16:creationId xmlns:a16="http://schemas.microsoft.com/office/drawing/2014/main" id="{DE15F05C-50F7-29EF-DF02-91DB5C4B4299}"/>
              </a:ext>
            </a:extLst>
          </p:cNvPr>
          <p:cNvSpPr/>
          <p:nvPr/>
        </p:nvSpPr>
        <p:spPr>
          <a:xfrm>
            <a:off x="7347669" y="3397465"/>
            <a:ext cx="688620" cy="575201"/>
          </a:xfrm>
          <a:prstGeom prst="flowChartProcess">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22376">
              <a:spcAft>
                <a:spcPts val="600"/>
              </a:spcAft>
            </a:pPr>
            <a:r>
              <a:rPr lang="en-IN" sz="2528" b="1" kern="1200">
                <a:solidFill>
                  <a:schemeClr val="tx1"/>
                </a:solidFill>
                <a:latin typeface="+mn-lt"/>
                <a:ea typeface="+mn-ea"/>
                <a:cs typeface="+mn-cs"/>
              </a:rPr>
              <a:t>4</a:t>
            </a:r>
            <a:endParaRPr lang="en-IN" sz="3200" b="1">
              <a:solidFill>
                <a:schemeClr val="tx1"/>
              </a:solidFill>
            </a:endParaRPr>
          </a:p>
        </p:txBody>
      </p:sp>
      <p:sp>
        <p:nvSpPr>
          <p:cNvPr id="20" name="Flowchart: Process 19">
            <a:extLst>
              <a:ext uri="{FF2B5EF4-FFF2-40B4-BE49-F238E27FC236}">
                <a16:creationId xmlns:a16="http://schemas.microsoft.com/office/drawing/2014/main" id="{21A33BF4-FD41-94C9-ECFE-E42F5CF2E58E}"/>
              </a:ext>
            </a:extLst>
          </p:cNvPr>
          <p:cNvSpPr/>
          <p:nvPr/>
        </p:nvSpPr>
        <p:spPr>
          <a:xfrm>
            <a:off x="6221572" y="4126592"/>
            <a:ext cx="688620" cy="575201"/>
          </a:xfrm>
          <a:prstGeom prst="flowChartProcess">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22376">
              <a:spcAft>
                <a:spcPts val="600"/>
              </a:spcAft>
            </a:pPr>
            <a:r>
              <a:rPr lang="en-IN" sz="2528" b="1" kern="1200">
                <a:solidFill>
                  <a:schemeClr val="tx1"/>
                </a:solidFill>
                <a:latin typeface="+mn-lt"/>
                <a:ea typeface="+mn-ea"/>
                <a:cs typeface="+mn-cs"/>
              </a:rPr>
              <a:t>3</a:t>
            </a:r>
            <a:endParaRPr lang="en-IN" sz="3200" b="1">
              <a:solidFill>
                <a:schemeClr val="tx1"/>
              </a:solidFill>
            </a:endParaRPr>
          </a:p>
        </p:txBody>
      </p:sp>
      <p:sp>
        <p:nvSpPr>
          <p:cNvPr id="21" name="Flowchart: Process 20">
            <a:extLst>
              <a:ext uri="{FF2B5EF4-FFF2-40B4-BE49-F238E27FC236}">
                <a16:creationId xmlns:a16="http://schemas.microsoft.com/office/drawing/2014/main" id="{0BFC8366-339C-AF63-F6F6-78537169B2D3}"/>
              </a:ext>
            </a:extLst>
          </p:cNvPr>
          <p:cNvSpPr/>
          <p:nvPr/>
        </p:nvSpPr>
        <p:spPr>
          <a:xfrm>
            <a:off x="5018511" y="4900277"/>
            <a:ext cx="688620" cy="575201"/>
          </a:xfrm>
          <a:prstGeom prst="flowChartProcess">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22376">
              <a:spcAft>
                <a:spcPts val="600"/>
              </a:spcAft>
            </a:pPr>
            <a:r>
              <a:rPr lang="en-IN" sz="2528" b="1" kern="1200">
                <a:solidFill>
                  <a:schemeClr val="tx1"/>
                </a:solidFill>
                <a:latin typeface="+mn-lt"/>
                <a:ea typeface="+mn-ea"/>
                <a:cs typeface="+mn-cs"/>
              </a:rPr>
              <a:t>2</a:t>
            </a:r>
            <a:endParaRPr lang="en-IN" sz="3200" b="1">
              <a:solidFill>
                <a:schemeClr val="tx1"/>
              </a:solidFill>
            </a:endParaRPr>
          </a:p>
        </p:txBody>
      </p:sp>
    </p:spTree>
    <p:extLst>
      <p:ext uri="{BB962C8B-B14F-4D97-AF65-F5344CB8AC3E}">
        <p14:creationId xmlns:p14="http://schemas.microsoft.com/office/powerpoint/2010/main" val="538868231"/>
      </p:ext>
    </p:extLst>
  </p:cSld>
  <p:clrMapOvr>
    <a:masterClrMapping/>
  </p:clrMapOvr>
  <mc:AlternateContent xmlns:mc="http://schemas.openxmlformats.org/markup-compatibility/2006" xmlns:p14="http://schemas.microsoft.com/office/powerpoint/2010/main">
    <mc:Choice Requires="p14">
      <p:transition spd="slow" p14:dur="3000" advClick="0">
        <p:sndAc>
          <p:endSnd/>
        </p:sndAc>
      </p:transition>
    </mc:Choice>
    <mc:Fallback xmlns="">
      <p:transition spd="slow" advClick="0">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100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2000"/>
                            </p:stCondLst>
                            <p:childTnLst>
                              <p:par>
                                <p:cTn id="13" presetID="22" presetClass="entr" presetSubtype="4" fill="hold" grpId="0" nodeType="afterEffect">
                                  <p:stCondLst>
                                    <p:cond delay="125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3750"/>
                            </p:stCondLst>
                            <p:childTnLst>
                              <p:par>
                                <p:cTn id="17" presetID="22" presetClass="entr" presetSubtype="4" fill="hold" grpId="0" nodeType="afterEffect">
                                  <p:stCondLst>
                                    <p:cond delay="150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childTnLst>
                          </p:cTn>
                        </p:par>
                        <p:par>
                          <p:cTn id="20" fill="hold">
                            <p:stCondLst>
                              <p:cond delay="5750"/>
                            </p:stCondLst>
                            <p:childTnLst>
                              <p:par>
                                <p:cTn id="21" presetID="22" presetClass="entr" presetSubtype="4" fill="hold" grpId="0" nodeType="afterEffect">
                                  <p:stCondLst>
                                    <p:cond delay="175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par>
                          <p:cTn id="24" fill="hold">
                            <p:stCondLst>
                              <p:cond delay="8000"/>
                            </p:stCondLst>
                            <p:childTnLst>
                              <p:par>
                                <p:cTn id="25" presetID="22" presetClass="entr" presetSubtype="4" fill="hold" grpId="0" nodeType="afterEffect">
                                  <p:stCondLst>
                                    <p:cond delay="175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Financial graphs on a dark display">
            <a:extLst>
              <a:ext uri="{FF2B5EF4-FFF2-40B4-BE49-F238E27FC236}">
                <a16:creationId xmlns:a16="http://schemas.microsoft.com/office/drawing/2014/main" id="{38EB952D-3922-8813-E964-FA482044F7FA}"/>
              </a:ext>
            </a:extLst>
          </p:cNvPr>
          <p:cNvPicPr>
            <a:picLocks noChangeAspect="1"/>
          </p:cNvPicPr>
          <p:nvPr/>
        </p:nvPicPr>
        <p:blipFill rotWithShape="1">
          <a:blip r:embed="rId2"/>
          <a:srcRect l="19318" r="25126"/>
          <a:stretch/>
        </p:blipFill>
        <p:spPr>
          <a:xfrm>
            <a:off x="6541053" y="655391"/>
            <a:ext cx="4777381" cy="537450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4" name="Arc 2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733E4E-5C75-8166-204E-397D579E1F51}"/>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b="1" kern="1200">
                <a:solidFill>
                  <a:schemeClr val="accent6"/>
                </a:solidFill>
                <a:latin typeface="+mn-lt"/>
                <a:ea typeface="+mj-ea"/>
                <a:cs typeface="+mj-cs"/>
              </a:rPr>
              <a:t>Data Collection :</a:t>
            </a:r>
            <a:endParaRPr lang="en-US" b="1" kern="1200" dirty="0">
              <a:solidFill>
                <a:schemeClr val="accent6"/>
              </a:solidFill>
              <a:latin typeface="+mn-lt"/>
              <a:ea typeface="+mj-ea"/>
              <a:cs typeface="+mj-cs"/>
            </a:endParaRPr>
          </a:p>
        </p:txBody>
      </p:sp>
      <p:sp>
        <p:nvSpPr>
          <p:cNvPr id="3" name="Text Placeholder 2">
            <a:extLst>
              <a:ext uri="{FF2B5EF4-FFF2-40B4-BE49-F238E27FC236}">
                <a16:creationId xmlns:a16="http://schemas.microsoft.com/office/drawing/2014/main" id="{7BEB5397-76D5-0033-3BEA-8F5E4AE9F84A}"/>
              </a:ext>
            </a:extLst>
          </p:cNvPr>
          <p:cNvSpPr>
            <a:spLocks noGrp="1"/>
          </p:cNvSpPr>
          <p:nvPr>
            <p:ph type="body" idx="1"/>
          </p:nvPr>
        </p:nvSpPr>
        <p:spPr>
          <a:xfrm>
            <a:off x="838201" y="1984443"/>
            <a:ext cx="5257800" cy="4192520"/>
          </a:xfrm>
        </p:spPr>
        <p:txBody>
          <a:bodyPr vert="horz" lIns="91440" tIns="45720" rIns="91440" bIns="45720" rtlCol="0">
            <a:normAutofit/>
          </a:bodyPr>
          <a:lstStyle/>
          <a:p>
            <a:r>
              <a:rPr lang="en-US"/>
              <a:t>To build an effective model, diverse datasets will be collected, including historical wheat prices, weather patterns, agricultural practices, and market trends. This comprehensive data will be used to train and validate the machine learning algorithm.</a:t>
            </a:r>
          </a:p>
          <a:p>
            <a:r>
              <a:rPr lang="en-US"/>
              <a:t>Data Collected from : </a:t>
            </a:r>
            <a:r>
              <a:rPr lang="en-US">
                <a:solidFill>
                  <a:schemeClr val="accent1"/>
                </a:solidFill>
                <a:hlinkClick r:id="rId3">
                  <a:extLst>
                    <a:ext uri="{A12FA001-AC4F-418D-AE19-62706E023703}">
                      <ahyp:hlinkClr xmlns:ahyp="http://schemas.microsoft.com/office/drawing/2018/hyperlinkcolor" val="tx"/>
                    </a:ext>
                  </a:extLst>
                </a:hlinkClick>
              </a:rPr>
              <a:t>Dataset Link</a:t>
            </a:r>
            <a:endParaRPr lang="en-US" dirty="0">
              <a:solidFill>
                <a:schemeClr val="accent1"/>
              </a:solidFill>
            </a:endParaRPr>
          </a:p>
        </p:txBody>
      </p:sp>
    </p:spTree>
    <p:extLst>
      <p:ext uri="{BB962C8B-B14F-4D97-AF65-F5344CB8AC3E}">
        <p14:creationId xmlns:p14="http://schemas.microsoft.com/office/powerpoint/2010/main" val="198584361"/>
      </p:ext>
    </p:extLst>
  </p:cSld>
  <p:clrMapOvr>
    <a:masterClrMapping/>
  </p:clrMapOvr>
  <p:transition spd="slow" advClick="0">
    <p:wipe/>
    <p:sndAc>
      <p:endSnd/>
    </p:sndAc>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1F09-BE58-C127-2E11-74433DD21874}"/>
              </a:ext>
            </a:extLst>
          </p:cNvPr>
          <p:cNvSpPr>
            <a:spLocks noGrp="1"/>
          </p:cNvSpPr>
          <p:nvPr>
            <p:ph type="title"/>
          </p:nvPr>
        </p:nvSpPr>
        <p:spPr>
          <a:xfrm>
            <a:off x="761999" y="1141712"/>
            <a:ext cx="7923815" cy="1129537"/>
          </a:xfrm>
        </p:spPr>
        <p:txBody>
          <a:bodyPr vert="horz" lIns="91440" tIns="45720" rIns="91440" bIns="45720" rtlCol="0" anchor="t">
            <a:normAutofit/>
          </a:bodyPr>
          <a:lstStyle/>
          <a:p>
            <a:r>
              <a:rPr lang="en-US" sz="4000" b="1" kern="1200" dirty="0">
                <a:solidFill>
                  <a:schemeClr val="accent6"/>
                </a:solidFill>
                <a:latin typeface="+mn-lt"/>
                <a:ea typeface="+mj-ea"/>
                <a:cs typeface="+mj-cs"/>
              </a:rPr>
              <a:t>This is how Dataset Looks like:</a:t>
            </a:r>
          </a:p>
        </p:txBody>
      </p:sp>
      <p:cxnSp>
        <p:nvCxnSpPr>
          <p:cNvPr id="32" name="Straight Connector 31">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FE98967-809C-1D35-83D1-16F2F3773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139" y="2709570"/>
            <a:ext cx="10478721" cy="2069546"/>
          </a:xfrm>
          <a:prstGeom prst="rect">
            <a:avLst/>
          </a:prstGeom>
        </p:spPr>
      </p:pic>
      <p:cxnSp>
        <p:nvCxnSpPr>
          <p:cNvPr id="34" name="Straight Connector 33">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164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sndAc>
          <p:endSnd/>
        </p:sndAc>
      </p:transition>
    </mc:Choice>
    <mc:Fallback xmlns="">
      <p:transition spd="slow" advClick="0">
        <p:fade/>
        <p:sndAc>
          <p:end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Freeform: Shape 1049">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30B201-5F1B-0378-9326-F7DB33BCDCEC}"/>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1" kern="1200" dirty="0">
                <a:solidFill>
                  <a:schemeClr val="accent6"/>
                </a:solidFill>
                <a:latin typeface="+mn-lt"/>
                <a:ea typeface="+mj-ea"/>
                <a:cs typeface="+mj-cs"/>
              </a:rPr>
              <a:t>EDA :  Wheat Market Analysis based on states</a:t>
            </a:r>
          </a:p>
        </p:txBody>
      </p:sp>
      <p:pic>
        <p:nvPicPr>
          <p:cNvPr id="1026" name="Picture 2">
            <a:extLst>
              <a:ext uri="{FF2B5EF4-FFF2-40B4-BE49-F238E27FC236}">
                <a16:creationId xmlns:a16="http://schemas.microsoft.com/office/drawing/2014/main" id="{9CFB8A4B-388A-D6AE-5801-D1B65B897E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109"/>
          <a:stretch/>
        </p:blipFill>
        <p:spPr bwMode="auto">
          <a:xfrm>
            <a:off x="803799" y="2354239"/>
            <a:ext cx="10584402" cy="39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018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sndAc>
          <p:endSnd/>
        </p:sndAc>
      </p:transition>
    </mc:Choice>
    <mc:Fallback xmlns="">
      <p:transition spd="slow" advClick="0">
        <p:fade/>
        <p:sndAc>
          <p:end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7" name="Rectangle 206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806EFE-01E6-4C74-F4DB-DA9C7788B192}"/>
              </a:ext>
            </a:extLst>
          </p:cNvPr>
          <p:cNvSpPr>
            <a:spLocks noGrp="1"/>
          </p:cNvSpPr>
          <p:nvPr>
            <p:ph type="title"/>
          </p:nvPr>
        </p:nvSpPr>
        <p:spPr>
          <a:xfrm>
            <a:off x="868679" y="405575"/>
            <a:ext cx="5224461" cy="1371600"/>
          </a:xfrm>
        </p:spPr>
        <p:txBody>
          <a:bodyPr vert="horz" lIns="91440" tIns="45720" rIns="91440" bIns="45720" rtlCol="0" anchor="ctr">
            <a:normAutofit/>
          </a:bodyPr>
          <a:lstStyle/>
          <a:p>
            <a:r>
              <a:rPr lang="en-US" sz="3600" b="1" dirty="0">
                <a:solidFill>
                  <a:schemeClr val="accent6"/>
                </a:solidFill>
                <a:latin typeface="+mn-lt"/>
              </a:rPr>
              <a:t>Market and Variety Trends:</a:t>
            </a:r>
          </a:p>
        </p:txBody>
      </p:sp>
      <p:sp>
        <p:nvSpPr>
          <p:cNvPr id="2069" name="Rectangle 206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1" name="Rectangle 207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2" descr="A pie chart with different colored circles&#10;&#10;Description automatically generated">
            <a:extLst>
              <a:ext uri="{FF2B5EF4-FFF2-40B4-BE49-F238E27FC236}">
                <a16:creationId xmlns:a16="http://schemas.microsoft.com/office/drawing/2014/main" id="{4BDF9832-1095-8A31-0187-7FBCE0D79E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343" y="2091095"/>
            <a:ext cx="5208965" cy="42062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graph showing a number of numbers&#10;&#10;Description automatically generated">
            <a:extLst>
              <a:ext uri="{FF2B5EF4-FFF2-40B4-BE49-F238E27FC236}">
                <a16:creationId xmlns:a16="http://schemas.microsoft.com/office/drawing/2014/main" id="{6D83DE42-CEF7-C9EF-C324-72CACEF71A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1408" y="2810948"/>
            <a:ext cx="5431536" cy="275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887991"/>
      </p:ext>
    </p:extLst>
  </p:cSld>
  <p:clrMapOvr>
    <a:masterClrMapping/>
  </p:clrMapOvr>
  <mc:AlternateContent xmlns:mc="http://schemas.openxmlformats.org/markup-compatibility/2006" xmlns:p14="http://schemas.microsoft.com/office/powerpoint/2010/main">
    <mc:Choice Requires="p14">
      <p:transition spd="slow" p14:dur="1500" advClick="0">
        <p:split orient="vert"/>
        <p:sndAc>
          <p:endSnd/>
        </p:sndAc>
      </p:transition>
    </mc:Choice>
    <mc:Fallback xmlns="">
      <p:transition spd="slow" advClick="0">
        <p:split orient="vert"/>
        <p:sndAc>
          <p:end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C0E556-6399-DD5E-A49B-15F94E9CA17E}"/>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b="1" kern="1200">
                <a:solidFill>
                  <a:schemeClr val="accent6"/>
                </a:solidFill>
                <a:latin typeface="+mn-lt"/>
                <a:ea typeface="+mj-ea"/>
                <a:cs typeface="+mj-cs"/>
              </a:rPr>
              <a:t>Wheat Varieties Prices :</a:t>
            </a:r>
            <a:endParaRPr lang="en-US" sz="5200" b="1" kern="1200" dirty="0">
              <a:solidFill>
                <a:schemeClr val="accent6"/>
              </a:solidFill>
              <a:latin typeface="+mn-lt"/>
              <a:ea typeface="+mj-ea"/>
              <a:cs typeface="+mj-cs"/>
            </a:endParaRPr>
          </a:p>
        </p:txBody>
      </p:sp>
      <p:pic>
        <p:nvPicPr>
          <p:cNvPr id="3076" name="Picture 4" descr="A graph of different colored bars&#10;&#10;Description automatically generated">
            <a:extLst>
              <a:ext uri="{FF2B5EF4-FFF2-40B4-BE49-F238E27FC236}">
                <a16:creationId xmlns:a16="http://schemas.microsoft.com/office/drawing/2014/main" id="{89555302-DB41-18F8-79B8-3368E39873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234" y="2629897"/>
            <a:ext cx="5828261" cy="340953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 graph of different colored bars&#10;&#10;Description automatically generated">
            <a:extLst>
              <a:ext uri="{FF2B5EF4-FFF2-40B4-BE49-F238E27FC236}">
                <a16:creationId xmlns:a16="http://schemas.microsoft.com/office/drawing/2014/main" id="{65D369E2-7E67-025B-A8DC-FEBA1BB0B0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82505" y="2797459"/>
            <a:ext cx="5828261" cy="3074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396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sndAc>
          <p:endSnd/>
        </p:sndAc>
      </p:transition>
    </mc:Choice>
    <mc:Fallback xmlns="">
      <p:transition spd="slow" advClick="0">
        <p:fade/>
        <p:sndAc>
          <p:endSnd/>
        </p:sndAc>
      </p:transition>
    </mc:Fallback>
  </mc:AlternateContent>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463</Words>
  <Application>Microsoft Office PowerPoint</Application>
  <PresentationFormat>Widescreen</PresentationFormat>
  <Paragraphs>54</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Wheat Price Prediction in India </vt:lpstr>
      <vt:lpstr>Introduction :</vt:lpstr>
      <vt:lpstr>Objective : </vt:lpstr>
      <vt:lpstr>Project Workflow :</vt:lpstr>
      <vt:lpstr>Data Collection :</vt:lpstr>
      <vt:lpstr>This is how Dataset Looks like:</vt:lpstr>
      <vt:lpstr>EDA :  Wheat Market Analysis based on states</vt:lpstr>
      <vt:lpstr>Market and Variety Trends:</vt:lpstr>
      <vt:lpstr>Wheat Varieties Prices :</vt:lpstr>
      <vt:lpstr>Data Cleaning</vt:lpstr>
      <vt:lpstr>  After handling outliers</vt:lpstr>
      <vt:lpstr>Model Building and Evaluation </vt:lpstr>
      <vt:lpstr>Deployment</vt:lpstr>
      <vt:lpstr>Conclusion</vt:lpstr>
      <vt:lpstr>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Wheat Price Prediction in India</dc:title>
  <dc:creator>Harsh Gaddam</dc:creator>
  <cp:lastModifiedBy>Shailesh Gaddam</cp:lastModifiedBy>
  <cp:revision>7</cp:revision>
  <dcterms:created xsi:type="dcterms:W3CDTF">2024-01-16T14:40:58Z</dcterms:created>
  <dcterms:modified xsi:type="dcterms:W3CDTF">2024-02-15T14:11:21Z</dcterms:modified>
</cp:coreProperties>
</file>