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652" y="237489"/>
            <a:ext cx="10894694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432" y="243840"/>
            <a:ext cx="2874264" cy="25694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4642" y="2843021"/>
            <a:ext cx="10835005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21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2020-21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latin typeface="Arial"/>
                <a:cs typeface="Arial"/>
              </a:rPr>
              <a:t>BHARATRATNA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DR.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BABASAHEB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AMBEDKAR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LAW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COLLEGE,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BHIWANDI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4123690"/>
            <a:ext cx="145478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526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NAME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YEAR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</a:t>
            </a:r>
            <a:r>
              <a:rPr sz="1800" b="1" spc="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ESTER  </a:t>
            </a:r>
            <a:r>
              <a:rPr sz="1800" b="1" spc="-5" dirty="0">
                <a:latin typeface="Arial"/>
                <a:cs typeface="Arial"/>
              </a:rPr>
              <a:t>ROLL </a:t>
            </a:r>
            <a:r>
              <a:rPr sz="1800" b="1" dirty="0">
                <a:latin typeface="Arial"/>
                <a:cs typeface="Arial"/>
              </a:rPr>
              <a:t>NO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SUBJECT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Arial"/>
                <a:cs typeface="Arial"/>
              </a:rPr>
              <a:t>TOPIC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NAME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MOB NO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EMAIL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8451" y="4123690"/>
            <a:ext cx="10223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5"/>
              </a:spcBef>
              <a:tabLst>
                <a:tab pos="4966335" algn="l"/>
                <a:tab pos="10881360" algn="l"/>
              </a:tabLst>
            </a:pPr>
            <a:r>
              <a:rPr dirty="0"/>
              <a:t> 	INDEX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8662" y="810894"/>
          <a:ext cx="10801984" cy="5356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0951">
                <a:tc>
                  <a:txBody>
                    <a:bodyPr/>
                    <a:lstStyle/>
                    <a:p>
                      <a:pPr marR="946785" algn="ctr">
                        <a:lnSpc>
                          <a:spcPts val="171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SR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171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SUB-TOPIC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52169" algn="ctr">
                        <a:lnSpc>
                          <a:spcPts val="1710"/>
                        </a:lnSpc>
                      </a:pPr>
                      <a:r>
                        <a:rPr sz="1800" b="1" spc="-4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264">
                <a:tc>
                  <a:txBody>
                    <a:bodyPr/>
                    <a:lstStyle/>
                    <a:p>
                      <a:pPr marR="9499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EC7C30"/>
                      </a:solidFill>
                      <a:prstDash val="solid"/>
                    </a:lnT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Law–Its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Meaning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C7C30"/>
                      </a:solidFill>
                      <a:prstDash val="solid"/>
                    </a:lnT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2169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EC7C30"/>
                      </a:solidFill>
                      <a:prstDash val="solid"/>
                    </a:lnT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187">
                <a:tc>
                  <a:txBody>
                    <a:bodyPr/>
                    <a:lstStyle/>
                    <a:p>
                      <a:pPr marR="9499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Definition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nature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5534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213">
                <a:tc>
                  <a:txBody>
                    <a:bodyPr/>
                    <a:lstStyle/>
                    <a:p>
                      <a:pPr marR="949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Nature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216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84">
                <a:tc>
                  <a:txBody>
                    <a:bodyPr/>
                    <a:lstStyle/>
                    <a:p>
                      <a:pPr marR="9499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52169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ctr">
                        <a:lnSpc>
                          <a:spcPts val="188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Law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200">
                <a:tc>
                  <a:txBody>
                    <a:bodyPr/>
                    <a:lstStyle/>
                    <a:p>
                      <a:pPr marR="9499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Indian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Constitution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2169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072">
                <a:tc>
                  <a:txBody>
                    <a:bodyPr/>
                    <a:lstStyle/>
                    <a:p>
                      <a:pPr marR="949960" algn="ctr">
                        <a:lnSpc>
                          <a:spcPts val="215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Prominent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Indian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case-laws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52169" algn="ctr">
                        <a:lnSpc>
                          <a:spcPts val="215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28662" y="6687299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>
                <a:moveTo>
                  <a:pt x="0" y="0"/>
                </a:moveTo>
                <a:lnTo>
                  <a:pt x="10801413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16" y="169621"/>
            <a:ext cx="11680825" cy="633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Natural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Law–Its</a:t>
            </a:r>
            <a:r>
              <a:rPr sz="18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Meaning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There </a:t>
            </a:r>
            <a:r>
              <a:rPr sz="1800" dirty="0">
                <a:latin typeface="Arial MT"/>
                <a:cs typeface="Arial MT"/>
              </a:rPr>
              <a:t>is no unanimity about the definition and </a:t>
            </a:r>
            <a:r>
              <a:rPr sz="1800" spc="-5" dirty="0">
                <a:latin typeface="Arial MT"/>
                <a:cs typeface="Arial MT"/>
              </a:rPr>
              <a:t>exact </a:t>
            </a:r>
            <a:r>
              <a:rPr sz="1800" dirty="0">
                <a:latin typeface="Arial MT"/>
                <a:cs typeface="Arial MT"/>
              </a:rPr>
              <a:t>meaning of Natural </a:t>
            </a:r>
            <a:r>
              <a:rPr sz="1800" spc="-30" dirty="0">
                <a:latin typeface="Arial MT"/>
                <a:cs typeface="Arial MT"/>
              </a:rPr>
              <a:t>Law. </a:t>
            </a:r>
            <a:r>
              <a:rPr sz="1800" dirty="0">
                <a:latin typeface="Arial MT"/>
                <a:cs typeface="Arial MT"/>
              </a:rPr>
              <a:t>In jurisprudence the term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‘Natural </a:t>
            </a:r>
            <a:r>
              <a:rPr sz="1800" spc="-10" dirty="0">
                <a:latin typeface="Arial MT"/>
                <a:cs typeface="Arial MT"/>
              </a:rPr>
              <a:t>Law’ </a:t>
            </a:r>
            <a:r>
              <a:rPr sz="1800" dirty="0">
                <a:latin typeface="Arial MT"/>
                <a:cs typeface="Arial MT"/>
              </a:rPr>
              <a:t>means those rules and principles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are supposed to </a:t>
            </a: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dirty="0">
                <a:latin typeface="Arial MT"/>
                <a:cs typeface="Arial MT"/>
              </a:rPr>
              <a:t>originated from some supreme source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 than any political or </a:t>
            </a:r>
            <a:r>
              <a:rPr sz="1800" spc="-5" dirty="0">
                <a:latin typeface="Arial MT"/>
                <a:cs typeface="Arial MT"/>
              </a:rPr>
              <a:t>worldly </a:t>
            </a:r>
            <a:r>
              <a:rPr sz="1800" spc="-15" dirty="0">
                <a:latin typeface="Arial MT"/>
                <a:cs typeface="Arial MT"/>
              </a:rPr>
              <a:t>authority. </a:t>
            </a:r>
            <a:r>
              <a:rPr sz="1800" dirty="0">
                <a:latin typeface="Arial MT"/>
                <a:cs typeface="Arial MT"/>
              </a:rPr>
              <a:t>It symbolizes Physical Law of Nature based on moral ideals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has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universal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applicability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places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terms.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 often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either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defend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maintain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status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quo(Latin phrase means </a:t>
            </a:r>
            <a:r>
              <a:rPr sz="1800" spc="-5" dirty="0">
                <a:latin typeface="Arial MT"/>
                <a:cs typeface="Arial MT"/>
              </a:rPr>
              <a:t>existing </a:t>
            </a:r>
            <a:r>
              <a:rPr sz="1800" dirty="0">
                <a:latin typeface="Arial MT"/>
                <a:cs typeface="Arial MT"/>
              </a:rPr>
              <a:t>state of </a:t>
            </a:r>
            <a:r>
              <a:rPr sz="1800" spc="-5" dirty="0">
                <a:latin typeface="Arial MT"/>
                <a:cs typeface="Arial MT"/>
              </a:rPr>
              <a:t>affairs) </a:t>
            </a:r>
            <a:r>
              <a:rPr sz="1800" dirty="0">
                <a:latin typeface="Arial MT"/>
                <a:cs typeface="Arial MT"/>
              </a:rPr>
              <a:t>according to needs and requirement of the time. For </a:t>
            </a:r>
            <a:r>
              <a:rPr sz="1800" spc="-5" dirty="0">
                <a:latin typeface="Arial MT"/>
                <a:cs typeface="Arial MT"/>
              </a:rPr>
              <a:t>example,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Locke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 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instrument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Hobbes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maintain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status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society.</a:t>
            </a:r>
            <a:endParaRPr sz="1800">
              <a:latin typeface="Arial MT"/>
              <a:cs typeface="Arial MT"/>
            </a:endParaRPr>
          </a:p>
          <a:p>
            <a:pPr marL="12700" marR="1483360" indent="9144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concepts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‘Rule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Law’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England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‘due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process’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essentially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 on Natural </a:t>
            </a:r>
            <a:r>
              <a:rPr sz="1800" spc="-30" dirty="0">
                <a:latin typeface="Arial MT"/>
                <a:cs typeface="Arial MT"/>
              </a:rPr>
              <a:t>Law. </a:t>
            </a:r>
            <a:r>
              <a:rPr sz="1800" dirty="0">
                <a:latin typeface="Arial MT"/>
                <a:cs typeface="Arial MT"/>
              </a:rPr>
              <a:t>Natural Law is eternal and unalterable, as having </a:t>
            </a:r>
            <a:r>
              <a:rPr sz="1800" spc="-5" dirty="0">
                <a:latin typeface="Arial MT"/>
                <a:cs typeface="Arial MT"/>
              </a:rPr>
              <a:t>existed </a:t>
            </a:r>
            <a:r>
              <a:rPr sz="1800" dirty="0">
                <a:latin typeface="Arial MT"/>
                <a:cs typeface="Arial MT"/>
              </a:rPr>
              <a:t>from 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commencement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world,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uncreated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immutable.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only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discovered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him.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enforced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endParaRPr sz="1800">
              <a:latin typeface="Arial MT"/>
              <a:cs typeface="Arial MT"/>
            </a:endParaRPr>
          </a:p>
          <a:p>
            <a:pPr marL="12700" marR="25971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any </a:t>
            </a:r>
            <a:r>
              <a:rPr sz="1800" spc="-5" dirty="0">
                <a:latin typeface="Arial MT"/>
                <a:cs typeface="Arial MT"/>
              </a:rPr>
              <a:t>external </a:t>
            </a:r>
            <a:r>
              <a:rPr sz="1800" spc="-20" dirty="0">
                <a:latin typeface="Arial MT"/>
                <a:cs typeface="Arial MT"/>
              </a:rPr>
              <a:t>agency. </a:t>
            </a:r>
            <a:r>
              <a:rPr sz="1800" dirty="0">
                <a:latin typeface="Arial MT"/>
                <a:cs typeface="Arial MT"/>
              </a:rPr>
              <a:t>Natural Law is not promulgated(promote or </a:t>
            </a:r>
            <a:r>
              <a:rPr sz="1800" spc="5" dirty="0">
                <a:latin typeface="Arial MT"/>
                <a:cs typeface="Arial MT"/>
              </a:rPr>
              <a:t>make </a:t>
            </a:r>
            <a:r>
              <a:rPr sz="1800" spc="-5" dirty="0">
                <a:latin typeface="Arial MT"/>
                <a:cs typeface="Arial MT"/>
              </a:rPr>
              <a:t>widely known)</a:t>
            </a:r>
            <a:r>
              <a:rPr sz="1800" dirty="0">
                <a:latin typeface="Arial MT"/>
                <a:cs typeface="Arial MT"/>
              </a:rPr>
              <a:t> by </a:t>
            </a:r>
            <a:r>
              <a:rPr sz="1800" spc="5" dirty="0">
                <a:latin typeface="Arial MT"/>
                <a:cs typeface="Arial MT"/>
              </a:rPr>
              <a:t>legislation; </a:t>
            </a:r>
            <a:r>
              <a:rPr sz="1800" dirty="0">
                <a:latin typeface="Arial MT"/>
                <a:cs typeface="Arial MT"/>
              </a:rPr>
              <a:t>it is an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outcome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preaching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philosophers,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prophets,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saints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etc.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thus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sense,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law.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has no formal </a:t>
            </a:r>
            <a:r>
              <a:rPr sz="1800" spc="-5" dirty="0">
                <a:latin typeface="Arial MT"/>
                <a:cs typeface="Arial MT"/>
              </a:rPr>
              <a:t>written </a:t>
            </a:r>
            <a:r>
              <a:rPr sz="1800" dirty="0">
                <a:latin typeface="Arial MT"/>
                <a:cs typeface="Arial MT"/>
              </a:rPr>
              <a:t>Code. Also there is neither precise penalty for its violation nor any </a:t>
            </a:r>
            <a:r>
              <a:rPr sz="1800" spc="5" dirty="0">
                <a:latin typeface="Arial MT"/>
                <a:cs typeface="Arial MT"/>
              </a:rPr>
              <a:t>specific </a:t>
            </a:r>
            <a:r>
              <a:rPr sz="1800" spc="-5" dirty="0">
                <a:latin typeface="Arial MT"/>
                <a:cs typeface="Arial MT"/>
              </a:rPr>
              <a:t>reward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abiding by its rules. Natural Law has an eternal lasting </a:t>
            </a:r>
            <a:r>
              <a:rPr sz="1800" spc="-5" dirty="0">
                <a:latin typeface="Arial MT"/>
                <a:cs typeface="Arial MT"/>
              </a:rPr>
              <a:t>value which </a:t>
            </a:r>
            <a:r>
              <a:rPr sz="1800" dirty="0">
                <a:latin typeface="Arial MT"/>
                <a:cs typeface="Arial MT"/>
              </a:rPr>
              <a:t>is immutable(unable to be changed). Natural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is also termed </a:t>
            </a:r>
            <a:r>
              <a:rPr sz="1800" b="1" dirty="0">
                <a:latin typeface="Arial"/>
                <a:cs typeface="Arial"/>
              </a:rPr>
              <a:t>as </a:t>
            </a:r>
            <a:r>
              <a:rPr sz="1800" b="1" spc="-5" dirty="0">
                <a:latin typeface="Arial"/>
                <a:cs typeface="Arial"/>
              </a:rPr>
              <a:t>Divine </a:t>
            </a:r>
            <a:r>
              <a:rPr sz="1800" b="1" spc="-10" dirty="0">
                <a:latin typeface="Arial"/>
                <a:cs typeface="Arial"/>
              </a:rPr>
              <a:t>Law, </a:t>
            </a:r>
            <a:r>
              <a:rPr sz="1800" b="1" dirty="0">
                <a:latin typeface="Arial"/>
                <a:cs typeface="Arial"/>
              </a:rPr>
              <a:t>Law of Nature, Law of God, </a:t>
            </a:r>
            <a:r>
              <a:rPr sz="1800" dirty="0">
                <a:latin typeface="Arial MT"/>
                <a:cs typeface="Arial MT"/>
              </a:rPr>
              <a:t>etc. </a:t>
            </a:r>
            <a:r>
              <a:rPr sz="1800" spc="-5" dirty="0">
                <a:latin typeface="Arial MT"/>
                <a:cs typeface="Arial MT"/>
              </a:rPr>
              <a:t>Divine </a:t>
            </a:r>
            <a:r>
              <a:rPr sz="1800" dirty="0">
                <a:latin typeface="Arial MT"/>
                <a:cs typeface="Arial MT"/>
              </a:rPr>
              <a:t>Law means the </a:t>
            </a:r>
            <a:r>
              <a:rPr sz="1800" spc="5" dirty="0">
                <a:latin typeface="Arial MT"/>
                <a:cs typeface="Arial MT"/>
              </a:rPr>
              <a:t>command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God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imposed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men.</a:t>
            </a:r>
            <a:endParaRPr sz="1800">
              <a:latin typeface="Arial MT"/>
              <a:cs typeface="Arial MT"/>
            </a:endParaRPr>
          </a:p>
          <a:p>
            <a:pPr marL="12700" marR="1804035" indent="9144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Reason,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established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reason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world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governed,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addressed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perceived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rational of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Universal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universal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validity,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endParaRPr sz="1800">
              <a:latin typeface="Arial MT"/>
              <a:cs typeface="Arial MT"/>
            </a:endParaRPr>
          </a:p>
          <a:p>
            <a:pPr marL="12700" marR="16446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 MT"/>
                <a:cs typeface="Arial MT"/>
              </a:rPr>
              <a:t>places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binding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peoples.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Lastly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modern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times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termed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“moral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law”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the principles of </a:t>
            </a:r>
            <a:r>
              <a:rPr sz="1800" spc="-15" dirty="0">
                <a:latin typeface="Arial MT"/>
                <a:cs typeface="Arial MT"/>
              </a:rPr>
              <a:t>morality.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Natural Law denies the possibility of any rigid separation of the </a:t>
            </a:r>
            <a:r>
              <a:rPr sz="1800" spc="5" dirty="0">
                <a:latin typeface="Arial MT"/>
                <a:cs typeface="Arial MT"/>
              </a:rPr>
              <a:t>‘is’ </a:t>
            </a:r>
            <a:r>
              <a:rPr sz="1800" dirty="0">
                <a:latin typeface="Arial MT"/>
                <a:cs typeface="Arial MT"/>
              </a:rPr>
              <a:t>and ‘ought’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aspect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believes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separation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unnecessarily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causing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confusion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law.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65" y="212852"/>
            <a:ext cx="11708130" cy="606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supporters of Natural Law argue that the notions of </a:t>
            </a:r>
            <a:r>
              <a:rPr sz="1800" spc="5" dirty="0">
                <a:latin typeface="Arial MT"/>
                <a:cs typeface="Arial MT"/>
              </a:rPr>
              <a:t>‘justice’, </a:t>
            </a:r>
            <a:r>
              <a:rPr sz="1800" dirty="0">
                <a:latin typeface="Arial MT"/>
                <a:cs typeface="Arial MT"/>
              </a:rPr>
              <a:t>‘right’ or </a:t>
            </a:r>
            <a:r>
              <a:rPr sz="1800" spc="5" dirty="0">
                <a:latin typeface="Arial MT"/>
                <a:cs typeface="Arial MT"/>
              </a:rPr>
              <a:t>‘reason’ </a:t>
            </a: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dirty="0">
                <a:latin typeface="Arial MT"/>
                <a:cs typeface="Arial MT"/>
              </a:rPr>
              <a:t>been </a:t>
            </a:r>
            <a:r>
              <a:rPr sz="1800" spc="-5" dirty="0">
                <a:latin typeface="Arial MT"/>
                <a:cs typeface="Arial MT"/>
              </a:rPr>
              <a:t>drawn </a:t>
            </a:r>
            <a:r>
              <a:rPr sz="1800" dirty="0">
                <a:latin typeface="Arial MT"/>
                <a:cs typeface="Arial MT"/>
              </a:rPr>
              <a:t>from the nature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therefore,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aspect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cannot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completely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eliminated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purview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law.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generally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considered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source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invariant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DEFINATION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NATURE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1.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Ideological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Definitions</a:t>
            </a:r>
            <a:endParaRPr sz="1800">
              <a:latin typeface="Arial"/>
              <a:cs typeface="Arial"/>
            </a:endParaRPr>
          </a:p>
          <a:p>
            <a:pPr marL="12700" marR="65405" algn="just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Ideological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 called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 </a:t>
            </a:r>
            <a:r>
              <a:rPr sz="1800" spc="5" dirty="0">
                <a:latin typeface="Arial MT"/>
                <a:cs typeface="Arial MT"/>
              </a:rPr>
              <a:t>because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 based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 cultural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beliefs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ancient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hold.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further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subdivided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follows: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Roman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Definitions</a:t>
            </a:r>
            <a:endParaRPr sz="1800">
              <a:latin typeface="Arial"/>
              <a:cs typeface="Arial"/>
            </a:endParaRPr>
          </a:p>
          <a:p>
            <a:pPr marL="12700" marR="689610">
              <a:lnSpc>
                <a:spcPct val="100000"/>
              </a:lnSpc>
              <a:tabLst>
                <a:tab pos="2222500" algn="l"/>
              </a:tabLst>
            </a:pPr>
            <a:r>
              <a:rPr sz="1800" dirty="0">
                <a:latin typeface="Arial MT"/>
                <a:cs typeface="Arial MT"/>
              </a:rPr>
              <a:t>According to the Justinian Code, “Law is the standard of </a:t>
            </a:r>
            <a:r>
              <a:rPr sz="1800" spc="-10" dirty="0">
                <a:latin typeface="Arial MT"/>
                <a:cs typeface="Arial MT"/>
              </a:rPr>
              <a:t>what </a:t>
            </a:r>
            <a:r>
              <a:rPr sz="1800" dirty="0">
                <a:latin typeface="Arial MT"/>
                <a:cs typeface="Arial MT"/>
              </a:rPr>
              <a:t>is just and unjust.” </a:t>
            </a:r>
            <a:r>
              <a:rPr sz="1800" spc="-5" dirty="0">
                <a:latin typeface="Arial MT"/>
                <a:cs typeface="Arial MT"/>
              </a:rPr>
              <a:t>Thus, </a:t>
            </a:r>
            <a:r>
              <a:rPr sz="1800" dirty="0">
                <a:latin typeface="Arial MT"/>
                <a:cs typeface="Arial MT"/>
              </a:rPr>
              <a:t>it declares law as 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yardstick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determine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justified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Ulpian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believes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science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equitable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good.”	Cicero, on the other hand, states that, “Law is the highest reason implanted in nature.”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Ancient</a:t>
            </a:r>
            <a:r>
              <a:rPr sz="1800" b="1" dirty="0">
                <a:latin typeface="Arial"/>
                <a:cs typeface="Arial"/>
              </a:rPr>
              <a:t> Indian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Definitions</a:t>
            </a:r>
            <a:endParaRPr sz="1800">
              <a:latin typeface="Arial"/>
              <a:cs typeface="Arial"/>
            </a:endParaRPr>
          </a:p>
          <a:p>
            <a:pPr marL="12700" marR="533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Hindu legal system is one of the </a:t>
            </a:r>
            <a:r>
              <a:rPr sz="1800" spc="5" dirty="0">
                <a:latin typeface="Arial MT"/>
                <a:cs typeface="Arial MT"/>
              </a:rPr>
              <a:t>most </a:t>
            </a:r>
            <a:r>
              <a:rPr sz="1800" dirty="0">
                <a:latin typeface="Arial MT"/>
                <a:cs typeface="Arial MT"/>
              </a:rPr>
              <a:t>ancient legal systems of the </a:t>
            </a:r>
            <a:r>
              <a:rPr sz="1800" spc="-5" dirty="0">
                <a:latin typeface="Arial MT"/>
                <a:cs typeface="Arial MT"/>
              </a:rPr>
              <a:t>world. </a:t>
            </a:r>
            <a:r>
              <a:rPr sz="1800" dirty="0">
                <a:latin typeface="Arial MT"/>
                <a:cs typeface="Arial MT"/>
              </a:rPr>
              <a:t>It is based on the </a:t>
            </a:r>
            <a:r>
              <a:rPr sz="1800" spc="5" dirty="0">
                <a:latin typeface="Arial MT"/>
                <a:cs typeface="Arial MT"/>
              </a:rPr>
              <a:t>concept </a:t>
            </a:r>
            <a:r>
              <a:rPr sz="1800" dirty="0">
                <a:latin typeface="Arial MT"/>
                <a:cs typeface="Arial MT"/>
              </a:rPr>
              <a:t>and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philosophy of “Dharma”. Dharma refers to the order set by nature and the adherence of the human beings to such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order.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concept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nyaya</a:t>
            </a:r>
            <a:r>
              <a:rPr sz="1800" dirty="0">
                <a:latin typeface="Arial MT"/>
                <a:cs typeface="Arial MT"/>
              </a:rPr>
              <a:t> or</a:t>
            </a:r>
            <a:r>
              <a:rPr sz="1800" spc="5" dirty="0">
                <a:latin typeface="Arial MT"/>
                <a:cs typeface="Arial MT"/>
              </a:rPr>
              <a:t> justice.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term natural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order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implies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cosmic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order-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sustains the entire universe.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Hindus believe that dharma ensures that humans </a:t>
            </a:r>
            <a:r>
              <a:rPr sz="1800" spc="-10" dirty="0">
                <a:latin typeface="Arial MT"/>
                <a:cs typeface="Arial MT"/>
              </a:rPr>
              <a:t>exist </a:t>
            </a:r>
            <a:r>
              <a:rPr sz="1800" dirty="0">
                <a:latin typeface="Arial MT"/>
                <a:cs typeface="Arial MT"/>
              </a:rPr>
              <a:t>in harmony </a:t>
            </a:r>
            <a:r>
              <a:rPr sz="1800" spc="-10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entire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cosmos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universe.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Modern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Definitions</a:t>
            </a:r>
            <a:endParaRPr sz="1800">
              <a:latin typeface="Arial"/>
              <a:cs typeface="Arial"/>
            </a:endParaRPr>
          </a:p>
          <a:p>
            <a:pPr marL="12700" marR="8509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modern definitions of law regard law as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means to achieve the goal of </a:t>
            </a:r>
            <a:r>
              <a:rPr sz="1800" spc="5" dirty="0">
                <a:latin typeface="Arial MT"/>
                <a:cs typeface="Arial MT"/>
              </a:rPr>
              <a:t>justice. </a:t>
            </a:r>
            <a:r>
              <a:rPr sz="1800" spc="10" dirty="0">
                <a:latin typeface="Arial MT"/>
                <a:cs typeface="Arial MT"/>
              </a:rPr>
              <a:t>While </a:t>
            </a:r>
            <a:r>
              <a:rPr sz="1800" dirty="0">
                <a:latin typeface="Arial MT"/>
                <a:cs typeface="Arial MT"/>
              </a:rPr>
              <a:t>the ancient ideological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 defined law in </a:t>
            </a:r>
            <a:r>
              <a:rPr sz="1800" spc="-5" dirty="0">
                <a:latin typeface="Arial MT"/>
                <a:cs typeface="Arial MT"/>
              </a:rPr>
              <a:t>context </a:t>
            </a:r>
            <a:r>
              <a:rPr sz="1800" dirty="0">
                <a:latin typeface="Arial MT"/>
                <a:cs typeface="Arial MT"/>
              </a:rPr>
              <a:t>of the </a:t>
            </a:r>
            <a:r>
              <a:rPr sz="1800" spc="-15" dirty="0">
                <a:latin typeface="Arial MT"/>
                <a:cs typeface="Arial MT"/>
              </a:rPr>
              <a:t>society, </a:t>
            </a:r>
            <a:r>
              <a:rPr sz="1800" dirty="0">
                <a:latin typeface="Arial MT"/>
                <a:cs typeface="Arial MT"/>
              </a:rPr>
              <a:t>the modern definition defines it in </a:t>
            </a:r>
            <a:r>
              <a:rPr sz="1800" spc="-5" dirty="0">
                <a:latin typeface="Arial MT"/>
                <a:cs typeface="Arial MT"/>
              </a:rPr>
              <a:t>context </a:t>
            </a:r>
            <a:r>
              <a:rPr sz="1800" dirty="0">
                <a:latin typeface="Arial MT"/>
                <a:cs typeface="Arial MT"/>
              </a:rPr>
              <a:t>of the State. According 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Salmond,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‘law’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refers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body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principles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recognized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administration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Justice.”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ideological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widely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criticized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confusing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ideas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justice.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198196"/>
            <a:ext cx="11653520" cy="633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65430" algn="l"/>
              </a:tabLst>
            </a:pPr>
            <a:r>
              <a:rPr sz="1800" b="1" dirty="0">
                <a:latin typeface="Arial"/>
                <a:cs typeface="Arial"/>
              </a:rPr>
              <a:t>Positivistic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641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Positivistic definition of law </a:t>
            </a:r>
            <a:r>
              <a:rPr sz="1800" spc="5" dirty="0">
                <a:latin typeface="Arial MT"/>
                <a:cs typeface="Arial MT"/>
              </a:rPr>
              <a:t>is mainly concerned </a:t>
            </a:r>
            <a:r>
              <a:rPr sz="1800" spc="-10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the idea of positive </a:t>
            </a:r>
            <a:r>
              <a:rPr sz="1800" spc="-30" dirty="0">
                <a:latin typeface="Arial MT"/>
                <a:cs typeface="Arial MT"/>
              </a:rPr>
              <a:t>law.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positivists </a:t>
            </a:r>
            <a:r>
              <a:rPr sz="1800" spc="-5" dirty="0">
                <a:latin typeface="Arial MT"/>
                <a:cs typeface="Arial MT"/>
              </a:rPr>
              <a:t>view </a:t>
            </a:r>
            <a:r>
              <a:rPr sz="1800" dirty="0">
                <a:latin typeface="Arial MT"/>
                <a:cs typeface="Arial MT"/>
              </a:rPr>
              <a:t>the law as “the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aggregate of rule </a:t>
            </a:r>
            <a:r>
              <a:rPr sz="1800" spc="5" dirty="0">
                <a:latin typeface="Arial MT"/>
                <a:cs typeface="Arial MT"/>
              </a:rPr>
              <a:t>set </a:t>
            </a:r>
            <a:r>
              <a:rPr sz="1800" dirty="0">
                <a:latin typeface="Arial MT"/>
                <a:cs typeface="Arial MT"/>
              </a:rPr>
              <a:t>by </a:t>
            </a:r>
            <a:r>
              <a:rPr sz="1800" spc="5" dirty="0">
                <a:latin typeface="Arial MT"/>
                <a:cs typeface="Arial MT"/>
              </a:rPr>
              <a:t>men </a:t>
            </a:r>
            <a:r>
              <a:rPr sz="1800" dirty="0">
                <a:latin typeface="Arial MT"/>
                <a:cs typeface="Arial MT"/>
              </a:rPr>
              <a:t>as </a:t>
            </a:r>
            <a:r>
              <a:rPr sz="1800" spc="5" dirty="0">
                <a:latin typeface="Arial MT"/>
                <a:cs typeface="Arial MT"/>
              </a:rPr>
              <a:t>political </a:t>
            </a:r>
            <a:r>
              <a:rPr sz="1800" dirty="0">
                <a:latin typeface="Arial MT"/>
                <a:cs typeface="Arial MT"/>
              </a:rPr>
              <a:t>superiors, or sovereign, to </a:t>
            </a:r>
            <a:r>
              <a:rPr sz="1800" spc="5" dirty="0">
                <a:latin typeface="Arial MT"/>
                <a:cs typeface="Arial MT"/>
              </a:rPr>
              <a:t>man </a:t>
            </a:r>
            <a:r>
              <a:rPr sz="1800" dirty="0">
                <a:latin typeface="Arial MT"/>
                <a:cs typeface="Arial MT"/>
              </a:rPr>
              <a:t>as a </a:t>
            </a:r>
            <a:r>
              <a:rPr sz="1800" spc="5" dirty="0">
                <a:latin typeface="Arial MT"/>
                <a:cs typeface="Arial MT"/>
              </a:rPr>
              <a:t>political subject.” </a:t>
            </a:r>
            <a:r>
              <a:rPr sz="1800" dirty="0">
                <a:latin typeface="Arial MT"/>
                <a:cs typeface="Arial MT"/>
              </a:rPr>
              <a:t>It has been </a:t>
            </a:r>
            <a:r>
              <a:rPr sz="1800" spc="-5" dirty="0">
                <a:latin typeface="Arial MT"/>
                <a:cs typeface="Arial MT"/>
              </a:rPr>
              <a:t>widely </a:t>
            </a:r>
            <a:r>
              <a:rPr sz="1800" dirty="0">
                <a:latin typeface="Arial MT"/>
                <a:cs typeface="Arial MT"/>
              </a:rPr>
              <a:t> criticized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grounds.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Firstly</a:t>
            </a:r>
            <a:r>
              <a:rPr sz="1800" spc="-10" dirty="0">
                <a:latin typeface="Arial MT"/>
                <a:cs typeface="Arial MT"/>
              </a:rPr>
              <a:t>,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argued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positivistic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fails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recognize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laws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existence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before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‘State’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emerged.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Secondly</a:t>
            </a:r>
            <a:r>
              <a:rPr sz="1800" spc="-10" dirty="0">
                <a:latin typeface="Arial MT"/>
                <a:cs typeface="Arial MT"/>
              </a:rPr>
              <a:t>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positivistic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regards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conduct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practical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spheres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law.</a:t>
            </a:r>
            <a:endParaRPr sz="1800">
              <a:latin typeface="Arial MT"/>
              <a:cs typeface="Arial MT"/>
            </a:endParaRPr>
          </a:p>
          <a:p>
            <a:pPr marL="12700" marR="570230" algn="just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Thirdly</a:t>
            </a:r>
            <a:r>
              <a:rPr sz="1800" spc="-10" dirty="0">
                <a:latin typeface="Arial MT"/>
                <a:cs typeface="Arial MT"/>
              </a:rPr>
              <a:t>,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positivistic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be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communicated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promulgated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public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“political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subjects”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such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followed.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However,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many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around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world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recognize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promulgation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essential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enforceable.</a:t>
            </a:r>
            <a:endParaRPr sz="1800">
              <a:latin typeface="Arial MT"/>
              <a:cs typeface="Arial MT"/>
            </a:endParaRPr>
          </a:p>
          <a:p>
            <a:pPr marL="12700" marR="2794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Fourthly</a:t>
            </a:r>
            <a:r>
              <a:rPr sz="1800" spc="-10" dirty="0">
                <a:latin typeface="Arial MT"/>
                <a:cs typeface="Arial MT"/>
              </a:rPr>
              <a:t>, </a:t>
            </a:r>
            <a:r>
              <a:rPr sz="1800" dirty="0">
                <a:latin typeface="Arial MT"/>
                <a:cs typeface="Arial MT"/>
              </a:rPr>
              <a:t>all </a:t>
            </a:r>
            <a:r>
              <a:rPr sz="1800" spc="-10" dirty="0">
                <a:latin typeface="Arial MT"/>
                <a:cs typeface="Arial MT"/>
              </a:rPr>
              <a:t>laws </a:t>
            </a:r>
            <a:r>
              <a:rPr sz="1800" dirty="0">
                <a:latin typeface="Arial MT"/>
                <a:cs typeface="Arial MT"/>
              </a:rPr>
              <a:t>cannot be said to be “commands”. </a:t>
            </a:r>
            <a:r>
              <a:rPr sz="1800" spc="-5" dirty="0">
                <a:latin typeface="Arial MT"/>
                <a:cs typeface="Arial MT"/>
              </a:rPr>
              <a:t>There </a:t>
            </a:r>
            <a:r>
              <a:rPr sz="1800" dirty="0">
                <a:latin typeface="Arial MT"/>
                <a:cs typeface="Arial MT"/>
              </a:rPr>
              <a:t>are </a:t>
            </a:r>
            <a:r>
              <a:rPr sz="1800" spc="-5" dirty="0">
                <a:latin typeface="Arial MT"/>
                <a:cs typeface="Arial MT"/>
              </a:rPr>
              <a:t>several </a:t>
            </a:r>
            <a:r>
              <a:rPr sz="1800" spc="-10" dirty="0">
                <a:latin typeface="Arial MT"/>
                <a:cs typeface="Arial MT"/>
              </a:rPr>
              <a:t>laws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neither instruct nor forbid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people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doing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something.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laws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empower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people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order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achieve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objective.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Arial"/>
                <a:cs typeface="Arial"/>
              </a:rPr>
              <a:t>Fifthly</a:t>
            </a:r>
            <a:r>
              <a:rPr sz="1800" spc="-10" dirty="0">
                <a:latin typeface="Arial MT"/>
                <a:cs typeface="Arial MT"/>
              </a:rPr>
              <a:t>,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sanctions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behind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cannot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said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applicable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modern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democratic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Lastly,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positivistic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fail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recognize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international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law.</a:t>
            </a:r>
            <a:endParaRPr sz="1800">
              <a:latin typeface="Arial MT"/>
              <a:cs typeface="Arial MT"/>
            </a:endParaRPr>
          </a:p>
          <a:p>
            <a:pPr marL="264795" indent="-252729">
              <a:lnSpc>
                <a:spcPct val="100000"/>
              </a:lnSpc>
              <a:buAutoNum type="arabicPeriod" startAt="3"/>
              <a:tabLst>
                <a:tab pos="265430" algn="l"/>
              </a:tabLst>
            </a:pPr>
            <a:r>
              <a:rPr sz="1800" b="1" dirty="0">
                <a:latin typeface="Arial"/>
                <a:cs typeface="Arial"/>
              </a:rPr>
              <a:t>Sociological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sociological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reject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right.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society.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According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Duguit,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“Law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essentially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exclusively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social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fact.”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Ehrlich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“norms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govern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social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life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given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society.”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Roscoe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Pound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regarded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as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social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institution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satisfy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social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needs.”</a:t>
            </a:r>
            <a:endParaRPr sz="1800">
              <a:latin typeface="Arial MT"/>
              <a:cs typeface="Arial MT"/>
            </a:endParaRPr>
          </a:p>
          <a:p>
            <a:pPr marL="265430" indent="-253365">
              <a:lnSpc>
                <a:spcPct val="100000"/>
              </a:lnSpc>
              <a:buAutoNum type="arabicPeriod" startAt="4"/>
              <a:tabLst>
                <a:tab pos="266065" algn="l"/>
              </a:tabLst>
            </a:pPr>
            <a:r>
              <a:rPr sz="1800" b="1" dirty="0">
                <a:latin typeface="Arial"/>
                <a:cs typeface="Arial"/>
              </a:rPr>
              <a:t>Realistic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Definitions</a:t>
            </a:r>
            <a:endParaRPr sz="1800">
              <a:latin typeface="Arial"/>
              <a:cs typeface="Arial"/>
            </a:endParaRPr>
          </a:p>
          <a:p>
            <a:pPr marL="12700" marR="80581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Legal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Realism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considered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branch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sociological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approach.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realistic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unconcerned </a:t>
            </a:r>
            <a:r>
              <a:rPr sz="1800" spc="-10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the ends of the </a:t>
            </a:r>
            <a:r>
              <a:rPr sz="1800" spc="-30" dirty="0">
                <a:latin typeface="Arial MT"/>
                <a:cs typeface="Arial MT"/>
              </a:rPr>
              <a:t>law.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“realists” aim to study the actual workings of law and reject 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traditional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regard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enacted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law.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14" y="155828"/>
            <a:ext cx="11498580" cy="661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43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Holmes J., a </a:t>
            </a:r>
            <a:r>
              <a:rPr sz="1800" spc="5" dirty="0">
                <a:latin typeface="Arial MT"/>
                <a:cs typeface="Arial MT"/>
              </a:rPr>
              <a:t>noted </a:t>
            </a:r>
            <a:r>
              <a:rPr sz="1800" dirty="0">
                <a:latin typeface="Arial MT"/>
                <a:cs typeface="Arial MT"/>
              </a:rPr>
              <a:t>American realist, regarded law </a:t>
            </a:r>
            <a:r>
              <a:rPr sz="1800" spc="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“prophecies” of </a:t>
            </a:r>
            <a:r>
              <a:rPr sz="1800" spc="-5" dirty="0">
                <a:latin typeface="Arial MT"/>
                <a:cs typeface="Arial MT"/>
              </a:rPr>
              <a:t>what </a:t>
            </a:r>
            <a:r>
              <a:rPr sz="1800" dirty="0">
                <a:latin typeface="Arial MT"/>
                <a:cs typeface="Arial MT"/>
              </a:rPr>
              <a:t>the courts </a:t>
            </a:r>
            <a:r>
              <a:rPr sz="1800" spc="-5" dirty="0">
                <a:latin typeface="Arial MT"/>
                <a:cs typeface="Arial MT"/>
              </a:rPr>
              <a:t>will </a:t>
            </a:r>
            <a:r>
              <a:rPr sz="1800" spc="5" dirty="0">
                <a:latin typeface="Arial MT"/>
                <a:cs typeface="Arial MT"/>
              </a:rPr>
              <a:t>do.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realistic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concerned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litigation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judge-made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law.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According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them,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“formal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simply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guess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would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decide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actually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decide.”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Nature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definitions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law,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 nature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deduced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follows:</a:t>
            </a:r>
            <a:endParaRPr sz="1800">
              <a:latin typeface="Arial MT"/>
              <a:cs typeface="Arial MT"/>
            </a:endParaRPr>
          </a:p>
          <a:p>
            <a:pPr marL="12700" marR="323850"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  <a:tabLst>
                <a:tab pos="2660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Social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Normative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Science</a:t>
            </a:r>
            <a:r>
              <a:rPr sz="1800" spc="5" dirty="0">
                <a:latin typeface="Arial MT"/>
                <a:cs typeface="Arial MT"/>
              </a:rPr>
              <a:t>-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primary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aim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human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conduct.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been introduced to </a:t>
            </a:r>
            <a:r>
              <a:rPr sz="1800" spc="5" dirty="0">
                <a:latin typeface="Arial MT"/>
                <a:cs typeface="Arial MT"/>
              </a:rPr>
              <a:t>maintain </a:t>
            </a:r>
            <a:r>
              <a:rPr sz="1800" dirty="0">
                <a:latin typeface="Arial MT"/>
                <a:cs typeface="Arial MT"/>
              </a:rPr>
              <a:t>order in the </a:t>
            </a:r>
            <a:r>
              <a:rPr sz="1800" spc="-15" dirty="0">
                <a:latin typeface="Arial MT"/>
                <a:cs typeface="Arial MT"/>
              </a:rPr>
              <a:t>society. </a:t>
            </a:r>
            <a:r>
              <a:rPr sz="1800" dirty="0">
                <a:latin typeface="Arial MT"/>
                <a:cs typeface="Arial MT"/>
              </a:rPr>
              <a:t>Thus, law is essentially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social science </a:t>
            </a:r>
            <a:r>
              <a:rPr sz="1800" dirty="0">
                <a:latin typeface="Arial MT"/>
                <a:cs typeface="Arial MT"/>
              </a:rPr>
              <a:t>and is normative in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since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lays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down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rules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human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conduct.</a:t>
            </a:r>
            <a:endParaRPr sz="1800">
              <a:latin typeface="Arial MT"/>
              <a:cs typeface="Arial MT"/>
            </a:endParaRPr>
          </a:p>
          <a:p>
            <a:pPr marL="265430" indent="-253365">
              <a:lnSpc>
                <a:spcPct val="100000"/>
              </a:lnSpc>
              <a:buFont typeface="Arial MT"/>
              <a:buAutoNum type="arabicPeriod"/>
              <a:tabLst>
                <a:tab pos="2660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Dynamic</a:t>
            </a:r>
            <a:r>
              <a:rPr sz="1800" b="1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nature</a:t>
            </a:r>
            <a:r>
              <a:rPr sz="1800" spc="5" dirty="0">
                <a:latin typeface="Arial MT"/>
                <a:cs typeface="Arial MT"/>
              </a:rPr>
              <a:t>-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essential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dynamic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nature.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According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Supreme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India,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“Greatest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virtue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 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Adaptability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3"/>
              <a:tabLst>
                <a:tab pos="2660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 is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Territorial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nature</a:t>
            </a:r>
            <a:r>
              <a:rPr sz="1800" dirty="0">
                <a:latin typeface="Arial MT"/>
                <a:cs typeface="Arial MT"/>
              </a:rPr>
              <a:t>-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enforcement of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law is limited to the territory of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State. </a:t>
            </a:r>
            <a:r>
              <a:rPr sz="1800" spc="-5" dirty="0">
                <a:latin typeface="Arial MT"/>
                <a:cs typeface="Arial MT"/>
              </a:rPr>
              <a:t>Different </a:t>
            </a:r>
            <a:r>
              <a:rPr sz="1800" dirty="0">
                <a:latin typeface="Arial MT"/>
                <a:cs typeface="Arial MT"/>
              </a:rPr>
              <a:t>states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around the </a:t>
            </a:r>
            <a:r>
              <a:rPr sz="1800" spc="-5" dirty="0">
                <a:latin typeface="Arial MT"/>
                <a:cs typeface="Arial MT"/>
              </a:rPr>
              <a:t>world </a:t>
            </a:r>
            <a:r>
              <a:rPr sz="1800" dirty="0">
                <a:latin typeface="Arial MT"/>
                <a:cs typeface="Arial MT"/>
              </a:rPr>
              <a:t>have their </a:t>
            </a:r>
            <a:r>
              <a:rPr sz="1800" spc="-10" dirty="0">
                <a:latin typeface="Arial MT"/>
                <a:cs typeface="Arial MT"/>
              </a:rPr>
              <a:t>own </a:t>
            </a:r>
            <a:r>
              <a:rPr sz="1800" dirty="0">
                <a:latin typeface="Arial MT"/>
                <a:cs typeface="Arial MT"/>
              </a:rPr>
              <a:t>legal system and </a:t>
            </a:r>
            <a:r>
              <a:rPr sz="1800" spc="-5" dirty="0">
                <a:latin typeface="Arial MT"/>
                <a:cs typeface="Arial MT"/>
              </a:rPr>
              <a:t>laws. An </a:t>
            </a:r>
            <a:r>
              <a:rPr sz="1800" spc="5" dirty="0">
                <a:latin typeface="Arial MT"/>
                <a:cs typeface="Arial MT"/>
              </a:rPr>
              <a:t>act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crime </a:t>
            </a:r>
            <a:r>
              <a:rPr sz="1800" dirty="0">
                <a:latin typeface="Arial MT"/>
                <a:cs typeface="Arial MT"/>
              </a:rPr>
              <a:t>in State A might be considered 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righteous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Modern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introduced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concept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extra-territorial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whereby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certain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laws </a:t>
            </a:r>
            <a:r>
              <a:rPr sz="1800" spc="5" dirty="0">
                <a:latin typeface="Arial MT"/>
                <a:cs typeface="Arial MT"/>
              </a:rPr>
              <a:t>may </a:t>
            </a:r>
            <a:r>
              <a:rPr sz="1800" dirty="0">
                <a:latin typeface="Arial MT"/>
                <a:cs typeface="Arial MT"/>
              </a:rPr>
              <a:t>be enforced </a:t>
            </a:r>
            <a:r>
              <a:rPr sz="1800" spc="-5" dirty="0">
                <a:latin typeface="Arial MT"/>
                <a:cs typeface="Arial MT"/>
              </a:rPr>
              <a:t>even </a:t>
            </a:r>
            <a:r>
              <a:rPr sz="1800" dirty="0">
                <a:latin typeface="Arial MT"/>
                <a:cs typeface="Arial MT"/>
              </a:rPr>
              <a:t>outside the territory of the Sate.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concept </a:t>
            </a:r>
            <a:r>
              <a:rPr sz="1800" dirty="0">
                <a:latin typeface="Arial MT"/>
                <a:cs typeface="Arial MT"/>
              </a:rPr>
              <a:t>of extra-territorial </a:t>
            </a:r>
            <a:r>
              <a:rPr sz="1800" spc="-10" dirty="0">
                <a:latin typeface="Arial MT"/>
                <a:cs typeface="Arial MT"/>
              </a:rPr>
              <a:t>laws </a:t>
            </a:r>
            <a:r>
              <a:rPr sz="1800" dirty="0">
                <a:latin typeface="Arial MT"/>
                <a:cs typeface="Arial MT"/>
              </a:rPr>
              <a:t>has been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recognized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well.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Natural</a:t>
            </a:r>
            <a:r>
              <a:rPr sz="1800" b="1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</a:t>
            </a:r>
            <a:r>
              <a:rPr sz="1800" b="1" i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800" b="1" i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2078989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Hindu legal system is perhaps the </a:t>
            </a:r>
            <a:r>
              <a:rPr sz="1800" spc="5" dirty="0">
                <a:latin typeface="Arial MT"/>
                <a:cs typeface="Arial MT"/>
              </a:rPr>
              <a:t>most </a:t>
            </a:r>
            <a:r>
              <a:rPr sz="1800" dirty="0">
                <a:latin typeface="Arial MT"/>
                <a:cs typeface="Arial MT"/>
              </a:rPr>
              <a:t>ancient legal system of the </a:t>
            </a:r>
            <a:r>
              <a:rPr sz="1800" spc="-5" dirty="0">
                <a:latin typeface="Arial MT"/>
                <a:cs typeface="Arial MT"/>
              </a:rPr>
              <a:t>world. They </a:t>
            </a:r>
            <a:r>
              <a:rPr sz="1800" dirty="0">
                <a:latin typeface="Arial MT"/>
                <a:cs typeface="Arial MT"/>
              </a:rPr>
              <a:t>developed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logical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comprehensive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body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early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times.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sense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‘Justice’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pervades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whole </a:t>
            </a:r>
            <a:r>
              <a:rPr sz="1800" dirty="0">
                <a:latin typeface="Arial MT"/>
                <a:cs typeface="Arial MT"/>
              </a:rPr>
              <a:t>body of </a:t>
            </a:r>
            <a:r>
              <a:rPr sz="1800" spc="-30" dirty="0">
                <a:latin typeface="Arial MT"/>
                <a:cs typeface="Arial MT"/>
              </a:rPr>
              <a:t>law. </a:t>
            </a:r>
            <a:r>
              <a:rPr sz="1800" dirty="0">
                <a:latin typeface="Arial MT"/>
                <a:cs typeface="Arial MT"/>
              </a:rPr>
              <a:t>According to the Hindu </a:t>
            </a:r>
            <a:r>
              <a:rPr sz="1800" spc="-30" dirty="0">
                <a:latin typeface="Arial MT"/>
                <a:cs typeface="Arial MT"/>
              </a:rPr>
              <a:t>view, </a:t>
            </a:r>
            <a:r>
              <a:rPr sz="1800" dirty="0">
                <a:latin typeface="Arial MT"/>
                <a:cs typeface="Arial MT"/>
              </a:rPr>
              <a:t>Law </a:t>
            </a:r>
            <a:r>
              <a:rPr sz="1800" spc="-5" dirty="0">
                <a:latin typeface="Arial MT"/>
                <a:cs typeface="Arial MT"/>
              </a:rPr>
              <a:t>owes </a:t>
            </a:r>
            <a:r>
              <a:rPr sz="1800" dirty="0">
                <a:latin typeface="Arial MT"/>
                <a:cs typeface="Arial MT"/>
              </a:rPr>
              <a:t>its existence to God. Law is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given in ‘Shruti’ and </a:t>
            </a:r>
            <a:r>
              <a:rPr sz="1800" spc="5" dirty="0">
                <a:latin typeface="Arial MT"/>
                <a:cs typeface="Arial MT"/>
              </a:rPr>
              <a:t>‘Smritis’.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king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5" dirty="0">
                <a:latin typeface="Arial MT"/>
                <a:cs typeface="Arial MT"/>
              </a:rPr>
              <a:t>simply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execute </a:t>
            </a:r>
            <a:r>
              <a:rPr sz="1800" dirty="0">
                <a:latin typeface="Arial MT"/>
                <a:cs typeface="Arial MT"/>
              </a:rPr>
              <a:t>that law and he </a:t>
            </a:r>
            <a:r>
              <a:rPr sz="1800" spc="5" dirty="0">
                <a:latin typeface="Arial MT"/>
                <a:cs typeface="Arial MT"/>
              </a:rPr>
              <a:t>himself </a:t>
            </a:r>
            <a:r>
              <a:rPr sz="1800" dirty="0">
                <a:latin typeface="Arial MT"/>
                <a:cs typeface="Arial MT"/>
              </a:rPr>
              <a:t>is bound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against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law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disobeyed.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Puranas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full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instances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kings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dethroned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beheaded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against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established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law.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5828"/>
            <a:ext cx="1154303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Indian</a:t>
            </a:r>
            <a:r>
              <a:rPr sz="1800" b="1" i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Constitution</a:t>
            </a:r>
            <a:r>
              <a:rPr sz="1800" b="1" i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800" b="1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Natural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Indian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Constitution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pillars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Justice,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revised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version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law.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Although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Constitution does not specifically talk about the principle of natural </a:t>
            </a:r>
            <a:r>
              <a:rPr sz="1800" spc="-10" dirty="0">
                <a:latin typeface="Arial MT"/>
                <a:cs typeface="Arial MT"/>
              </a:rPr>
              <a:t>justice/law, </a:t>
            </a:r>
            <a:r>
              <a:rPr sz="1800" dirty="0">
                <a:latin typeface="Arial MT"/>
                <a:cs typeface="Arial MT"/>
              </a:rPr>
              <a:t>the provisions are embodied in this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sense. </a:t>
            </a:r>
            <a:r>
              <a:rPr sz="1800" dirty="0">
                <a:latin typeface="Arial MT"/>
                <a:cs typeface="Arial MT"/>
              </a:rPr>
              <a:t>Starting from the Preamble, the </a:t>
            </a:r>
            <a:r>
              <a:rPr sz="1800" spc="-5" dirty="0">
                <a:latin typeface="Arial MT"/>
                <a:cs typeface="Arial MT"/>
              </a:rPr>
              <a:t>words </a:t>
            </a:r>
            <a:r>
              <a:rPr sz="1800" spc="5" dirty="0">
                <a:latin typeface="Arial MT"/>
                <a:cs typeface="Arial MT"/>
              </a:rPr>
              <a:t>Justice </a:t>
            </a:r>
            <a:r>
              <a:rPr sz="1800" dirty="0">
                <a:latin typeface="Arial MT"/>
                <a:cs typeface="Arial MT"/>
              </a:rPr>
              <a:t>inclusive of </a:t>
            </a:r>
            <a:r>
              <a:rPr sz="1800" spc="5" dirty="0">
                <a:latin typeface="Arial MT"/>
                <a:cs typeface="Arial MT"/>
              </a:rPr>
              <a:t>social, economic </a:t>
            </a:r>
            <a:r>
              <a:rPr sz="1800" dirty="0">
                <a:latin typeface="Arial MT"/>
                <a:cs typeface="Arial MT"/>
              </a:rPr>
              <a:t>and political and equality of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status and though, etc. </a:t>
            </a:r>
            <a:r>
              <a:rPr sz="1800" spc="-5" dirty="0">
                <a:latin typeface="Arial MT"/>
                <a:cs typeface="Arial MT"/>
              </a:rPr>
              <a:t>prove </a:t>
            </a:r>
            <a:r>
              <a:rPr sz="1800" dirty="0">
                <a:latin typeface="Arial MT"/>
                <a:cs typeface="Arial MT"/>
              </a:rPr>
              <a:t>that natural law principles are there in the Indian Constitution. Apart from 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Preamble, Article 14 ensures equality before the law to all the citizens </a:t>
            </a:r>
            <a:r>
              <a:rPr sz="1800" spc="-5" dirty="0">
                <a:latin typeface="Arial MT"/>
                <a:cs typeface="Arial MT"/>
              </a:rPr>
              <a:t>without </a:t>
            </a:r>
            <a:r>
              <a:rPr sz="1800" dirty="0">
                <a:latin typeface="Arial MT"/>
                <a:cs typeface="Arial MT"/>
              </a:rPr>
              <a:t>any discrimination of any sort. </a:t>
            </a:r>
            <a:r>
              <a:rPr sz="1800" spc="-5" dirty="0">
                <a:latin typeface="Arial MT"/>
                <a:cs typeface="Arial MT"/>
              </a:rPr>
              <a:t>Then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there is an Article </a:t>
            </a:r>
            <a:r>
              <a:rPr sz="1800" spc="-5" dirty="0">
                <a:latin typeface="Arial MT"/>
                <a:cs typeface="Arial MT"/>
              </a:rPr>
              <a:t>21which </a:t>
            </a:r>
            <a:r>
              <a:rPr sz="1800" dirty="0">
                <a:latin typeface="Arial MT"/>
                <a:cs typeface="Arial MT"/>
              </a:rPr>
              <a:t>guarantee Right to Life and </a:t>
            </a:r>
            <a:r>
              <a:rPr sz="1800" spc="-20" dirty="0">
                <a:latin typeface="Arial MT"/>
                <a:cs typeface="Arial MT"/>
              </a:rPr>
              <a:t>Liberty,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is also the </a:t>
            </a:r>
            <a:r>
              <a:rPr sz="1800" spc="5" dirty="0">
                <a:latin typeface="Arial MT"/>
                <a:cs typeface="Arial MT"/>
              </a:rPr>
              <a:t>most </a:t>
            </a:r>
            <a:r>
              <a:rPr sz="1800" dirty="0">
                <a:latin typeface="Arial MT"/>
                <a:cs typeface="Arial MT"/>
              </a:rPr>
              <a:t>comprehensive article of 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whole </a:t>
            </a:r>
            <a:r>
              <a:rPr sz="1800" dirty="0">
                <a:latin typeface="Arial MT"/>
                <a:cs typeface="Arial MT"/>
              </a:rPr>
              <a:t>constitution is based on the premises of natural justice. Article 14, 19 and 21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is also the golden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triangle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constitution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drawn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inspiration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law.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Prominent</a:t>
            </a:r>
            <a:r>
              <a:rPr sz="1800" b="1" i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Indian</a:t>
            </a:r>
            <a:r>
              <a:rPr sz="1800" b="1" i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case-laws</a:t>
            </a:r>
            <a:endParaRPr sz="1800">
              <a:latin typeface="Arial"/>
              <a:cs typeface="Arial"/>
            </a:endParaRPr>
          </a:p>
          <a:p>
            <a:pPr marL="12700" marR="1447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v.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Nargis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Mirza[2],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Supreme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down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Indian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Airlines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regulations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retirement and pregnancy bar on the services of air hostesses as unconstitutional on the ground that regulations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were </a:t>
            </a:r>
            <a:r>
              <a:rPr sz="1800" dirty="0">
                <a:latin typeface="Arial MT"/>
                <a:cs typeface="Arial MT"/>
              </a:rPr>
              <a:t>arbitrary and unreasonable under Article 14 of the Constitution. In </a:t>
            </a:r>
            <a:r>
              <a:rPr sz="1800" spc="-5" dirty="0">
                <a:latin typeface="Arial MT"/>
                <a:cs typeface="Arial MT"/>
              </a:rPr>
              <a:t>Maneka </a:t>
            </a:r>
            <a:r>
              <a:rPr sz="1800" dirty="0">
                <a:latin typeface="Arial MT"/>
                <a:cs typeface="Arial MT"/>
              </a:rPr>
              <a:t>Gandhi v Union of India[3], 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meaning of life and personal liberty under Article 21 came up for consideration and the Supreme Court held that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established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just,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fair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reasonable.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1882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  INDEX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Shailesh Singh</cp:lastModifiedBy>
  <cp:revision>2</cp:revision>
  <dcterms:created xsi:type="dcterms:W3CDTF">2021-03-30T17:56:21Z</dcterms:created>
  <dcterms:modified xsi:type="dcterms:W3CDTF">2021-05-14T20:04:46Z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2021-03-30T00:00:00Z</vt:filetime>
  </property>
</Properties>
</file>