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Montserrat"/>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06959B7-324F-4C91-B4E4-3B6AF52DA316}">
  <a:tblStyle styleId="{606959B7-324F-4C91-B4E4-3B6AF52DA31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58861A2-ED49-4CF3-8CD2-9AC9EDF992C2}"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Montserrat-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Montserrat-bold.fntdata"/><Relationship Id="rId6" Type="http://schemas.openxmlformats.org/officeDocument/2006/relationships/notesMaster" Target="notesMasters/notesMaster1.xml"/><Relationship Id="rId18" Type="http://schemas.openxmlformats.org/officeDocument/2006/relationships/font" Target="fonts/Montserrat-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01600c43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01600c43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9ec02ea48_1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9ec02ea48_1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d9ec02ea4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d9ec02ea4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9ec02ea48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9ec02ea48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d30c7692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d30c7692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9ec02ea48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9ec02ea48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9ec02ea48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9ec02ea48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01600c43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01600c43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01600c43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01600c43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01600c43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01600c43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23600" y="260100"/>
            <a:ext cx="8296800" cy="88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800"/>
              <a:buFont typeface="Arial"/>
              <a:buNone/>
            </a:pPr>
            <a:r>
              <a:rPr b="1" lang="en-GB" sz="3340">
                <a:solidFill>
                  <a:srgbClr val="002060"/>
                </a:solidFill>
                <a:latin typeface="Montserrat"/>
                <a:ea typeface="Montserrat"/>
                <a:cs typeface="Montserrat"/>
                <a:sym typeface="Montserrat"/>
              </a:rPr>
              <a:t>Employee’s Compensation Act, 1923 Schedule - I</a:t>
            </a:r>
            <a:endParaRPr b="1" sz="3340">
              <a:solidFill>
                <a:srgbClr val="002060"/>
              </a:solidFill>
              <a:latin typeface="Montserrat"/>
              <a:ea typeface="Montserrat"/>
              <a:cs typeface="Montserrat"/>
              <a:sym typeface="Montserrat"/>
            </a:endParaRPr>
          </a:p>
        </p:txBody>
      </p:sp>
      <p:sp>
        <p:nvSpPr>
          <p:cNvPr id="55" name="Google Shape;55;p13"/>
          <p:cNvSpPr txBox="1"/>
          <p:nvPr>
            <p:ph idx="1" type="subTitle"/>
          </p:nvPr>
        </p:nvSpPr>
        <p:spPr>
          <a:xfrm>
            <a:off x="423600" y="1270575"/>
            <a:ext cx="5842200" cy="2602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770"/>
              <a:buNone/>
            </a:pPr>
            <a:r>
              <a:rPr b="1" lang="en-GB" sz="1800">
                <a:solidFill>
                  <a:srgbClr val="002060"/>
                </a:solidFill>
                <a:latin typeface="Montserrat"/>
                <a:ea typeface="Montserrat"/>
                <a:cs typeface="Montserrat"/>
                <a:sym typeface="Montserrat"/>
              </a:rPr>
              <a:t>PRESENTED BY:</a:t>
            </a:r>
            <a:r>
              <a:rPr lang="en-GB" sz="1800">
                <a:solidFill>
                  <a:srgbClr val="002060"/>
                </a:solidFill>
                <a:latin typeface="Montserrat"/>
                <a:ea typeface="Montserrat"/>
                <a:cs typeface="Montserrat"/>
                <a:sym typeface="Montserrat"/>
              </a:rPr>
              <a:t> SHAILESH JAYPRAKASH SINGH</a:t>
            </a:r>
            <a:endParaRPr sz="1800">
              <a:solidFill>
                <a:srgbClr val="002060"/>
              </a:solidFill>
              <a:latin typeface="Montserrat"/>
              <a:ea typeface="Montserrat"/>
              <a:cs typeface="Montserrat"/>
              <a:sym typeface="Montserrat"/>
            </a:endParaRPr>
          </a:p>
          <a:p>
            <a:pPr indent="0" lvl="0" marL="0" rtl="0" algn="l">
              <a:lnSpc>
                <a:spcPct val="150000"/>
              </a:lnSpc>
              <a:spcBef>
                <a:spcPts val="0"/>
              </a:spcBef>
              <a:spcAft>
                <a:spcPts val="0"/>
              </a:spcAft>
              <a:buSzPts val="770"/>
              <a:buNone/>
            </a:pPr>
            <a:r>
              <a:rPr b="1" lang="en-GB" sz="1800">
                <a:solidFill>
                  <a:srgbClr val="002060"/>
                </a:solidFill>
                <a:latin typeface="Montserrat"/>
                <a:ea typeface="Montserrat"/>
                <a:cs typeface="Montserrat"/>
                <a:sym typeface="Montserrat"/>
              </a:rPr>
              <a:t>GUIDED BY:</a:t>
            </a:r>
            <a:r>
              <a:rPr lang="en-GB" sz="1800">
                <a:solidFill>
                  <a:srgbClr val="002060"/>
                </a:solidFill>
                <a:latin typeface="Montserrat"/>
                <a:ea typeface="Montserrat"/>
                <a:cs typeface="Montserrat"/>
                <a:sym typeface="Montserrat"/>
              </a:rPr>
              <a:t> PROF. ADV. YOGESH JADHAV </a:t>
            </a:r>
            <a:endParaRPr sz="1800">
              <a:solidFill>
                <a:srgbClr val="002060"/>
              </a:solidFill>
              <a:latin typeface="Montserrat"/>
              <a:ea typeface="Montserrat"/>
              <a:cs typeface="Montserrat"/>
              <a:sym typeface="Montserrat"/>
            </a:endParaRPr>
          </a:p>
          <a:p>
            <a:pPr indent="0" lvl="0" marL="0" rtl="0" algn="l">
              <a:lnSpc>
                <a:spcPct val="150000"/>
              </a:lnSpc>
              <a:spcBef>
                <a:spcPts val="0"/>
              </a:spcBef>
              <a:spcAft>
                <a:spcPts val="0"/>
              </a:spcAft>
              <a:buSzPts val="770"/>
              <a:buNone/>
            </a:pPr>
            <a:r>
              <a:rPr b="1" lang="en-GB" sz="1800">
                <a:solidFill>
                  <a:srgbClr val="002060"/>
                </a:solidFill>
                <a:latin typeface="Montserrat"/>
                <a:ea typeface="Montserrat"/>
                <a:cs typeface="Montserrat"/>
                <a:sym typeface="Montserrat"/>
              </a:rPr>
              <a:t>ROLL NO:</a:t>
            </a:r>
            <a:r>
              <a:rPr lang="en-GB" sz="1800">
                <a:solidFill>
                  <a:srgbClr val="002060"/>
                </a:solidFill>
                <a:latin typeface="Montserrat"/>
                <a:ea typeface="Montserrat"/>
                <a:cs typeface="Montserrat"/>
                <a:sym typeface="Montserrat"/>
              </a:rPr>
              <a:t> 16</a:t>
            </a:r>
            <a:endParaRPr sz="1800">
              <a:solidFill>
                <a:srgbClr val="002060"/>
              </a:solidFill>
              <a:latin typeface="Montserrat"/>
              <a:ea typeface="Montserrat"/>
              <a:cs typeface="Montserrat"/>
              <a:sym typeface="Montserrat"/>
            </a:endParaRPr>
          </a:p>
          <a:p>
            <a:pPr indent="0" lvl="0" marL="0" rtl="0" algn="l">
              <a:lnSpc>
                <a:spcPct val="150000"/>
              </a:lnSpc>
              <a:spcBef>
                <a:spcPts val="0"/>
              </a:spcBef>
              <a:spcAft>
                <a:spcPts val="0"/>
              </a:spcAft>
              <a:buSzPts val="770"/>
              <a:buNone/>
            </a:pPr>
            <a:r>
              <a:rPr b="1" lang="en-GB" sz="1800">
                <a:solidFill>
                  <a:srgbClr val="002060"/>
                </a:solidFill>
                <a:latin typeface="Montserrat"/>
                <a:ea typeface="Montserrat"/>
                <a:cs typeface="Montserrat"/>
                <a:sym typeface="Montserrat"/>
              </a:rPr>
              <a:t>SUBJECT:</a:t>
            </a:r>
            <a:r>
              <a:rPr lang="en-GB" sz="1800">
                <a:solidFill>
                  <a:srgbClr val="002060"/>
                </a:solidFill>
                <a:latin typeface="Montserrat"/>
                <a:ea typeface="Montserrat"/>
                <a:cs typeface="Montserrat"/>
                <a:sym typeface="Montserrat"/>
              </a:rPr>
              <a:t> LABOUR LAW</a:t>
            </a:r>
            <a:endParaRPr sz="1800">
              <a:solidFill>
                <a:srgbClr val="002060"/>
              </a:solidFill>
              <a:latin typeface="Montserrat"/>
              <a:ea typeface="Montserrat"/>
              <a:cs typeface="Montserrat"/>
              <a:sym typeface="Montserrat"/>
            </a:endParaRPr>
          </a:p>
          <a:p>
            <a:pPr indent="0" lvl="0" marL="0" rtl="0" algn="l">
              <a:lnSpc>
                <a:spcPct val="150000"/>
              </a:lnSpc>
              <a:spcBef>
                <a:spcPts val="0"/>
              </a:spcBef>
              <a:spcAft>
                <a:spcPts val="0"/>
              </a:spcAft>
              <a:buSzPts val="770"/>
              <a:buNone/>
            </a:pPr>
            <a:r>
              <a:rPr b="1" lang="en-GB" sz="1800">
                <a:solidFill>
                  <a:srgbClr val="002060"/>
                </a:solidFill>
                <a:latin typeface="Montserrat"/>
                <a:ea typeface="Montserrat"/>
                <a:cs typeface="Montserrat"/>
                <a:sym typeface="Montserrat"/>
              </a:rPr>
              <a:t>CONTACT NO.: </a:t>
            </a:r>
            <a:r>
              <a:rPr lang="en-GB" sz="1800">
                <a:solidFill>
                  <a:srgbClr val="002060"/>
                </a:solidFill>
                <a:latin typeface="Montserrat"/>
                <a:ea typeface="Montserrat"/>
                <a:cs typeface="Montserrat"/>
                <a:sym typeface="Montserrat"/>
              </a:rPr>
              <a:t> 9699 742 111</a:t>
            </a:r>
            <a:endParaRPr sz="1800">
              <a:solidFill>
                <a:srgbClr val="002060"/>
              </a:solidFill>
              <a:latin typeface="Montserrat"/>
              <a:ea typeface="Montserrat"/>
              <a:cs typeface="Montserrat"/>
              <a:sym typeface="Montserrat"/>
            </a:endParaRPr>
          </a:p>
          <a:p>
            <a:pPr indent="0" lvl="0" marL="0" rtl="0" algn="l">
              <a:lnSpc>
                <a:spcPct val="150000"/>
              </a:lnSpc>
              <a:spcBef>
                <a:spcPts val="0"/>
              </a:spcBef>
              <a:spcAft>
                <a:spcPts val="0"/>
              </a:spcAft>
              <a:buSzPts val="770"/>
              <a:buNone/>
            </a:pPr>
            <a:r>
              <a:rPr b="1" lang="en-GB" sz="1800">
                <a:solidFill>
                  <a:srgbClr val="002060"/>
                </a:solidFill>
                <a:latin typeface="Montserrat"/>
                <a:ea typeface="Montserrat"/>
                <a:cs typeface="Montserrat"/>
                <a:sym typeface="Montserrat"/>
              </a:rPr>
              <a:t>EMAIL: </a:t>
            </a:r>
            <a:r>
              <a:rPr lang="en-GB" sz="1800">
                <a:solidFill>
                  <a:srgbClr val="002060"/>
                </a:solidFill>
                <a:latin typeface="Montserrat"/>
                <a:ea typeface="Montserrat"/>
                <a:cs typeface="Montserrat"/>
                <a:sym typeface="Montserrat"/>
              </a:rPr>
              <a:t>shailesh.singh5@hotmail.com</a:t>
            </a:r>
            <a:endParaRPr sz="1800">
              <a:solidFill>
                <a:srgbClr val="002060"/>
              </a:solidFill>
              <a:latin typeface="Montserrat"/>
              <a:ea typeface="Montserrat"/>
              <a:cs typeface="Montserrat"/>
              <a:sym typeface="Montserrat"/>
            </a:endParaRPr>
          </a:p>
          <a:p>
            <a:pPr indent="0" lvl="0" marL="0" rtl="0" algn="l">
              <a:lnSpc>
                <a:spcPct val="150000"/>
              </a:lnSpc>
              <a:spcBef>
                <a:spcPts val="0"/>
              </a:spcBef>
              <a:spcAft>
                <a:spcPts val="0"/>
              </a:spcAft>
              <a:buSzPts val="770"/>
              <a:buNone/>
            </a:pPr>
            <a:r>
              <a:t/>
            </a:r>
            <a:endParaRPr sz="1800">
              <a:solidFill>
                <a:srgbClr val="002060"/>
              </a:solidFill>
              <a:latin typeface="Montserrat"/>
              <a:ea typeface="Montserrat"/>
              <a:cs typeface="Montserrat"/>
              <a:sym typeface="Montserrat"/>
            </a:endParaRPr>
          </a:p>
          <a:p>
            <a:pPr indent="0" lvl="0" marL="0" rtl="0" algn="ctr">
              <a:lnSpc>
                <a:spcPct val="80000"/>
              </a:lnSpc>
              <a:spcBef>
                <a:spcPts val="0"/>
              </a:spcBef>
              <a:spcAft>
                <a:spcPts val="0"/>
              </a:spcAft>
              <a:buClr>
                <a:schemeClr val="dk1"/>
              </a:buClr>
              <a:buSzPts val="770"/>
              <a:buFont typeface="Arial"/>
              <a:buNone/>
            </a:pPr>
            <a:r>
              <a:t/>
            </a:r>
            <a:endParaRPr sz="1800">
              <a:solidFill>
                <a:srgbClr val="002060"/>
              </a:solidFill>
              <a:latin typeface="Montserrat"/>
              <a:ea typeface="Montserrat"/>
              <a:cs typeface="Montserrat"/>
              <a:sym typeface="Montserrat"/>
            </a:endParaRPr>
          </a:p>
        </p:txBody>
      </p:sp>
      <p:sp>
        <p:nvSpPr>
          <p:cNvPr id="56" name="Google Shape;56;p13"/>
          <p:cNvSpPr txBox="1"/>
          <p:nvPr>
            <p:ph type="ctrTitle"/>
          </p:nvPr>
        </p:nvSpPr>
        <p:spPr>
          <a:xfrm>
            <a:off x="273150" y="3995550"/>
            <a:ext cx="8597700" cy="88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GB" sz="2800">
                <a:solidFill>
                  <a:srgbClr val="002060"/>
                </a:solidFill>
                <a:latin typeface="Montserrat"/>
                <a:ea typeface="Montserrat"/>
                <a:cs typeface="Montserrat"/>
                <a:sym typeface="Montserrat"/>
              </a:rPr>
              <a:t>BHARATRATNA DR. BABASAHEB AMBEDKAR LAW COLLEGE</a:t>
            </a:r>
            <a:endParaRPr b="1" sz="2800">
              <a:solidFill>
                <a:srgbClr val="002060"/>
              </a:solidFill>
              <a:latin typeface="Montserrat"/>
              <a:ea typeface="Montserrat"/>
              <a:cs typeface="Montserrat"/>
              <a:sym typeface="Montserrat"/>
            </a:endParaRPr>
          </a:p>
        </p:txBody>
      </p:sp>
      <p:pic>
        <p:nvPicPr>
          <p:cNvPr id="57" name="Google Shape;57;p13"/>
          <p:cNvPicPr preferRelativeResize="0"/>
          <p:nvPr/>
        </p:nvPicPr>
        <p:blipFill rotWithShape="1">
          <a:blip r:embed="rId3">
            <a:alphaModFix/>
          </a:blip>
          <a:srcRect b="0" l="0" r="0" t="0"/>
          <a:stretch/>
        </p:blipFill>
        <p:spPr>
          <a:xfrm>
            <a:off x="6361175" y="1148100"/>
            <a:ext cx="2548225" cy="2569460"/>
          </a:xfrm>
          <a:prstGeom prst="rect">
            <a:avLst/>
          </a:prstGeom>
          <a:noFill/>
          <a:ln>
            <a:noFill/>
          </a:ln>
        </p:spPr>
      </p:pic>
      <p:sp>
        <p:nvSpPr>
          <p:cNvPr id="58" name="Google Shape;58;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59" name="Google Shape;59;p13"/>
          <p:cNvPicPr preferRelativeResize="0"/>
          <p:nvPr/>
        </p:nvPicPr>
        <p:blipFill>
          <a:blip r:embed="rId4">
            <a:alphaModFix amt="10000"/>
          </a:blip>
          <a:stretch>
            <a:fillRect/>
          </a:stretch>
        </p:blipFill>
        <p:spPr>
          <a:xfrm>
            <a:off x="0" y="0"/>
            <a:ext cx="9144000"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ctrTitle"/>
          </p:nvPr>
        </p:nvSpPr>
        <p:spPr>
          <a:xfrm>
            <a:off x="480150" y="161200"/>
            <a:ext cx="8316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1600">
                <a:solidFill>
                  <a:srgbClr val="002060"/>
                </a:solidFill>
                <a:latin typeface="Montserrat"/>
                <a:ea typeface="Montserrat"/>
                <a:cs typeface="Montserrat"/>
                <a:sym typeface="Montserrat"/>
              </a:rPr>
              <a:t>List of Injuries Deemed to Result in Permanent Partial Disablement</a:t>
            </a:r>
            <a:endParaRPr b="1" sz="1600">
              <a:solidFill>
                <a:srgbClr val="002060"/>
              </a:solidFill>
              <a:latin typeface="Montserrat"/>
              <a:ea typeface="Montserrat"/>
              <a:cs typeface="Montserrat"/>
              <a:sym typeface="Montserrat"/>
            </a:endParaRPr>
          </a:p>
        </p:txBody>
      </p:sp>
      <p:sp>
        <p:nvSpPr>
          <p:cNvPr id="130" name="Google Shape;13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131" name="Google Shape;131;p22"/>
          <p:cNvGraphicFramePr/>
          <p:nvPr/>
        </p:nvGraphicFramePr>
        <p:xfrm>
          <a:off x="181200" y="850325"/>
          <a:ext cx="3000000" cy="3000000"/>
        </p:xfrm>
        <a:graphic>
          <a:graphicData uri="http://schemas.openxmlformats.org/drawingml/2006/table">
            <a:tbl>
              <a:tblPr>
                <a:noFill/>
                <a:tableStyleId>{858861A2-ED49-4CF3-8CD2-9AC9EDF992C2}</a:tableStyleId>
              </a:tblPr>
              <a:tblGrid>
                <a:gridCol w="952500"/>
                <a:gridCol w="6291150"/>
                <a:gridCol w="1537925"/>
              </a:tblGrid>
              <a:tr h="436800">
                <a:tc>
                  <a:txBody>
                    <a:bodyPr/>
                    <a:lstStyle/>
                    <a:p>
                      <a:pPr indent="0" lvl="0" marL="0" rtl="0" algn="ctr">
                        <a:lnSpc>
                          <a:spcPct val="115000"/>
                        </a:lnSpc>
                        <a:spcBef>
                          <a:spcPts val="0"/>
                        </a:spcBef>
                        <a:spcAft>
                          <a:spcPts val="0"/>
                        </a:spcAft>
                        <a:buNone/>
                      </a:pPr>
                      <a:r>
                        <a:rPr b="1" lang="en-GB" sz="1000">
                          <a:solidFill>
                            <a:srgbClr val="1C4587"/>
                          </a:solidFill>
                          <a:latin typeface="Montserrat"/>
                          <a:ea typeface="Montserrat"/>
                          <a:cs typeface="Montserrat"/>
                          <a:sym typeface="Montserrat"/>
                        </a:rPr>
                        <a:t>Serial No.</a:t>
                      </a:r>
                      <a:endParaRPr b="1"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GB" sz="1000">
                          <a:solidFill>
                            <a:srgbClr val="1C4587"/>
                          </a:solidFill>
                          <a:latin typeface="Montserrat"/>
                          <a:ea typeface="Montserrat"/>
                          <a:cs typeface="Montserrat"/>
                          <a:sym typeface="Montserrat"/>
                        </a:rPr>
                        <a:t>Description of injury</a:t>
                      </a:r>
                      <a:endParaRPr b="1"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GB" sz="1000">
                          <a:solidFill>
                            <a:srgbClr val="1C4587"/>
                          </a:solidFill>
                          <a:latin typeface="Montserrat"/>
                          <a:ea typeface="Montserrat"/>
                          <a:cs typeface="Montserrat"/>
                          <a:sym typeface="Montserrat"/>
                        </a:rPr>
                        <a:t>Percentage of loss of earning capacity</a:t>
                      </a:r>
                      <a:endParaRPr b="1"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r>
              <a:tr h="237625">
                <a:tc gridSpan="3">
                  <a:txBody>
                    <a:bodyPr/>
                    <a:lstStyle/>
                    <a:p>
                      <a:pPr indent="0" lvl="0" marL="0" rtl="0" algn="ctr">
                        <a:lnSpc>
                          <a:spcPct val="115000"/>
                        </a:lnSpc>
                        <a:spcBef>
                          <a:spcPts val="0"/>
                        </a:spcBef>
                        <a:spcAft>
                          <a:spcPts val="0"/>
                        </a:spcAft>
                        <a:buNone/>
                      </a:pPr>
                      <a:r>
                        <a:rPr lang="en-GB" sz="1000">
                          <a:solidFill>
                            <a:srgbClr val="1C4587"/>
                          </a:solidFill>
                          <a:latin typeface="Montserrat"/>
                          <a:ea typeface="Montserrat"/>
                          <a:cs typeface="Montserrat"/>
                          <a:sym typeface="Montserrat"/>
                        </a:rPr>
                        <a:t>Middle finger</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hMerge="1"/>
                <a:tc hMerge="1"/>
              </a:tr>
              <a:tr h="245900">
                <a:tc>
                  <a:txBody>
                    <a:bodyPr/>
                    <a:lstStyle/>
                    <a:p>
                      <a:pPr indent="0" lvl="0" marL="0" rtl="0" algn="ctr">
                        <a:lnSpc>
                          <a:spcPct val="115000"/>
                        </a:lnSpc>
                        <a:spcBef>
                          <a:spcPts val="0"/>
                        </a:spcBef>
                        <a:spcAft>
                          <a:spcPts val="0"/>
                        </a:spcAft>
                        <a:buNone/>
                      </a:pPr>
                      <a:r>
                        <a:rPr lang="en-GB" sz="1000">
                          <a:solidFill>
                            <a:srgbClr val="1C4587"/>
                          </a:solidFill>
                          <a:latin typeface="Montserrat"/>
                          <a:ea typeface="Montserrat"/>
                          <a:cs typeface="Montserrat"/>
                          <a:sym typeface="Montserrat"/>
                        </a:rPr>
                        <a:t>31</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solidFill>
                            <a:srgbClr val="1C4587"/>
                          </a:solidFill>
                          <a:latin typeface="Montserrat"/>
                          <a:ea typeface="Montserrat"/>
                          <a:cs typeface="Montserrat"/>
                          <a:sym typeface="Montserrat"/>
                        </a:rPr>
                        <a:t>Whole</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000">
                          <a:solidFill>
                            <a:srgbClr val="1C4587"/>
                          </a:solidFill>
                          <a:latin typeface="Montserrat"/>
                          <a:ea typeface="Montserrat"/>
                          <a:cs typeface="Montserrat"/>
                          <a:sym typeface="Montserrat"/>
                        </a:rPr>
                        <a:t>12</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r>
              <a:tr h="233600">
                <a:tc>
                  <a:txBody>
                    <a:bodyPr/>
                    <a:lstStyle/>
                    <a:p>
                      <a:pPr indent="0" lvl="0" marL="0" rtl="0" algn="ctr">
                        <a:lnSpc>
                          <a:spcPct val="115000"/>
                        </a:lnSpc>
                        <a:spcBef>
                          <a:spcPts val="0"/>
                        </a:spcBef>
                        <a:spcAft>
                          <a:spcPts val="0"/>
                        </a:spcAft>
                        <a:buNone/>
                      </a:pPr>
                      <a:r>
                        <a:rPr lang="en-GB" sz="1000">
                          <a:solidFill>
                            <a:srgbClr val="1C4587"/>
                          </a:solidFill>
                          <a:latin typeface="Montserrat"/>
                          <a:ea typeface="Montserrat"/>
                          <a:cs typeface="Montserrat"/>
                          <a:sym typeface="Montserrat"/>
                        </a:rPr>
                        <a:t>32</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solidFill>
                            <a:srgbClr val="1C4587"/>
                          </a:solidFill>
                          <a:latin typeface="Montserrat"/>
                          <a:ea typeface="Montserrat"/>
                          <a:cs typeface="Montserrat"/>
                          <a:sym typeface="Montserrat"/>
                        </a:rPr>
                        <a:t>Two phalanges</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000">
                          <a:solidFill>
                            <a:srgbClr val="1C4587"/>
                          </a:solidFill>
                          <a:latin typeface="Montserrat"/>
                          <a:ea typeface="Montserrat"/>
                          <a:cs typeface="Montserrat"/>
                          <a:sym typeface="Montserrat"/>
                        </a:rPr>
                        <a:t>9</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r>
              <a:tr h="223000">
                <a:tc>
                  <a:txBody>
                    <a:bodyPr/>
                    <a:lstStyle/>
                    <a:p>
                      <a:pPr indent="0" lvl="0" marL="0" rtl="0" algn="ctr">
                        <a:lnSpc>
                          <a:spcPct val="115000"/>
                        </a:lnSpc>
                        <a:spcBef>
                          <a:spcPts val="0"/>
                        </a:spcBef>
                        <a:spcAft>
                          <a:spcPts val="0"/>
                        </a:spcAft>
                        <a:buNone/>
                      </a:pPr>
                      <a:r>
                        <a:rPr lang="en-GB" sz="1000">
                          <a:solidFill>
                            <a:srgbClr val="1C4587"/>
                          </a:solidFill>
                          <a:latin typeface="Montserrat"/>
                          <a:ea typeface="Montserrat"/>
                          <a:cs typeface="Montserrat"/>
                          <a:sym typeface="Montserrat"/>
                        </a:rPr>
                        <a:t>33</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solidFill>
                            <a:srgbClr val="1C4587"/>
                          </a:solidFill>
                          <a:latin typeface="Montserrat"/>
                          <a:ea typeface="Montserrat"/>
                          <a:cs typeface="Montserrat"/>
                          <a:sym typeface="Montserrat"/>
                        </a:rPr>
                        <a:t>One phalanx</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000">
                          <a:solidFill>
                            <a:srgbClr val="1C4587"/>
                          </a:solidFill>
                          <a:latin typeface="Montserrat"/>
                          <a:ea typeface="Montserrat"/>
                          <a:cs typeface="Montserrat"/>
                          <a:sym typeface="Montserrat"/>
                        </a:rPr>
                        <a:t>7</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r>
              <a:tr h="208125">
                <a:tc>
                  <a:txBody>
                    <a:bodyPr/>
                    <a:lstStyle/>
                    <a:p>
                      <a:pPr indent="0" lvl="0" marL="0" rtl="0" algn="ctr">
                        <a:lnSpc>
                          <a:spcPct val="115000"/>
                        </a:lnSpc>
                        <a:spcBef>
                          <a:spcPts val="0"/>
                        </a:spcBef>
                        <a:spcAft>
                          <a:spcPts val="0"/>
                        </a:spcAft>
                        <a:buNone/>
                      </a:pPr>
                      <a:r>
                        <a:rPr lang="en-GB" sz="1000">
                          <a:solidFill>
                            <a:srgbClr val="1C4587"/>
                          </a:solidFill>
                          <a:latin typeface="Montserrat"/>
                          <a:ea typeface="Montserrat"/>
                          <a:cs typeface="Montserrat"/>
                          <a:sym typeface="Montserrat"/>
                        </a:rPr>
                        <a:t>34</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solidFill>
                            <a:srgbClr val="1C4587"/>
                          </a:solidFill>
                          <a:latin typeface="Montserrat"/>
                          <a:ea typeface="Montserrat"/>
                          <a:cs typeface="Montserrat"/>
                          <a:sym typeface="Montserrat"/>
                        </a:rPr>
                        <a:t>Guillotine amputation of tip without loss of bone</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000">
                          <a:solidFill>
                            <a:srgbClr val="1C4587"/>
                          </a:solidFill>
                          <a:latin typeface="Montserrat"/>
                          <a:ea typeface="Montserrat"/>
                          <a:cs typeface="Montserrat"/>
                          <a:sym typeface="Montserrat"/>
                        </a:rPr>
                        <a:t>4</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r>
              <a:tr h="213075">
                <a:tc gridSpan="3">
                  <a:txBody>
                    <a:bodyPr/>
                    <a:lstStyle/>
                    <a:p>
                      <a:pPr indent="0" lvl="0" marL="0" rtl="0" algn="ctr">
                        <a:lnSpc>
                          <a:spcPct val="115000"/>
                        </a:lnSpc>
                        <a:spcBef>
                          <a:spcPts val="0"/>
                        </a:spcBef>
                        <a:spcAft>
                          <a:spcPts val="0"/>
                        </a:spcAft>
                        <a:buNone/>
                      </a:pPr>
                      <a:r>
                        <a:rPr lang="en-GB" sz="1000">
                          <a:solidFill>
                            <a:srgbClr val="1C4587"/>
                          </a:solidFill>
                          <a:latin typeface="Montserrat"/>
                          <a:ea typeface="Montserrat"/>
                          <a:cs typeface="Montserrat"/>
                          <a:sym typeface="Montserrat"/>
                        </a:rPr>
                        <a:t>Ring or little finger</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hMerge="1"/>
                <a:tc hMerge="1"/>
              </a:tr>
              <a:tr h="209775">
                <a:tc>
                  <a:txBody>
                    <a:bodyPr/>
                    <a:lstStyle/>
                    <a:p>
                      <a:pPr indent="0" lvl="0" marL="0" rtl="0" algn="ctr">
                        <a:lnSpc>
                          <a:spcPct val="115000"/>
                        </a:lnSpc>
                        <a:spcBef>
                          <a:spcPts val="0"/>
                        </a:spcBef>
                        <a:spcAft>
                          <a:spcPts val="0"/>
                        </a:spcAft>
                        <a:buNone/>
                      </a:pPr>
                      <a:r>
                        <a:rPr lang="en-GB" sz="1000">
                          <a:solidFill>
                            <a:srgbClr val="1C4587"/>
                          </a:solidFill>
                          <a:latin typeface="Montserrat"/>
                          <a:ea typeface="Montserrat"/>
                          <a:cs typeface="Montserrat"/>
                          <a:sym typeface="Montserrat"/>
                        </a:rPr>
                        <a:t>35</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solidFill>
                            <a:srgbClr val="1C4587"/>
                          </a:solidFill>
                          <a:latin typeface="Montserrat"/>
                          <a:ea typeface="Montserrat"/>
                          <a:cs typeface="Montserrat"/>
                          <a:sym typeface="Montserrat"/>
                        </a:rPr>
                        <a:t>Whole</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000">
                          <a:solidFill>
                            <a:srgbClr val="1C4587"/>
                          </a:solidFill>
                          <a:latin typeface="Montserrat"/>
                          <a:ea typeface="Montserrat"/>
                          <a:cs typeface="Montserrat"/>
                          <a:sym typeface="Montserrat"/>
                        </a:rPr>
                        <a:t>7</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r>
              <a:tr h="223700">
                <a:tc>
                  <a:txBody>
                    <a:bodyPr/>
                    <a:lstStyle/>
                    <a:p>
                      <a:pPr indent="0" lvl="0" marL="0" rtl="0" algn="ctr">
                        <a:lnSpc>
                          <a:spcPct val="115000"/>
                        </a:lnSpc>
                        <a:spcBef>
                          <a:spcPts val="0"/>
                        </a:spcBef>
                        <a:spcAft>
                          <a:spcPts val="0"/>
                        </a:spcAft>
                        <a:buNone/>
                      </a:pPr>
                      <a:r>
                        <a:rPr lang="en-GB" sz="1000">
                          <a:solidFill>
                            <a:srgbClr val="1C4587"/>
                          </a:solidFill>
                          <a:latin typeface="Montserrat"/>
                          <a:ea typeface="Montserrat"/>
                          <a:cs typeface="Montserrat"/>
                          <a:sym typeface="Montserrat"/>
                        </a:rPr>
                        <a:t>36</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solidFill>
                            <a:srgbClr val="1C4587"/>
                          </a:solidFill>
                          <a:latin typeface="Montserrat"/>
                          <a:ea typeface="Montserrat"/>
                          <a:cs typeface="Montserrat"/>
                          <a:sym typeface="Montserrat"/>
                        </a:rPr>
                        <a:t>Two phalanges</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000">
                          <a:solidFill>
                            <a:srgbClr val="1C4587"/>
                          </a:solidFill>
                          <a:latin typeface="Montserrat"/>
                          <a:ea typeface="Montserrat"/>
                          <a:cs typeface="Montserrat"/>
                          <a:sym typeface="Montserrat"/>
                        </a:rPr>
                        <a:t>6</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r>
              <a:tr h="209775">
                <a:tc>
                  <a:txBody>
                    <a:bodyPr/>
                    <a:lstStyle/>
                    <a:p>
                      <a:pPr indent="0" lvl="0" marL="0" rtl="0" algn="ctr">
                        <a:lnSpc>
                          <a:spcPct val="115000"/>
                        </a:lnSpc>
                        <a:spcBef>
                          <a:spcPts val="0"/>
                        </a:spcBef>
                        <a:spcAft>
                          <a:spcPts val="0"/>
                        </a:spcAft>
                        <a:buNone/>
                      </a:pPr>
                      <a:r>
                        <a:rPr lang="en-GB" sz="1000">
                          <a:solidFill>
                            <a:srgbClr val="1C4587"/>
                          </a:solidFill>
                          <a:latin typeface="Montserrat"/>
                          <a:ea typeface="Montserrat"/>
                          <a:cs typeface="Montserrat"/>
                          <a:sym typeface="Montserrat"/>
                        </a:rPr>
                        <a:t>37</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solidFill>
                            <a:srgbClr val="1C4587"/>
                          </a:solidFill>
                          <a:latin typeface="Montserrat"/>
                          <a:ea typeface="Montserrat"/>
                          <a:cs typeface="Montserrat"/>
                          <a:sym typeface="Montserrat"/>
                        </a:rPr>
                        <a:t>One phalanx</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000">
                          <a:solidFill>
                            <a:srgbClr val="1C4587"/>
                          </a:solidFill>
                          <a:latin typeface="Montserrat"/>
                          <a:ea typeface="Montserrat"/>
                          <a:cs typeface="Montserrat"/>
                          <a:sym typeface="Montserrat"/>
                        </a:rPr>
                        <a:t>5</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r>
              <a:tr h="183525">
                <a:tc>
                  <a:txBody>
                    <a:bodyPr/>
                    <a:lstStyle/>
                    <a:p>
                      <a:pPr indent="0" lvl="0" marL="0" rtl="0" algn="ctr">
                        <a:lnSpc>
                          <a:spcPct val="115000"/>
                        </a:lnSpc>
                        <a:spcBef>
                          <a:spcPts val="0"/>
                        </a:spcBef>
                        <a:spcAft>
                          <a:spcPts val="0"/>
                        </a:spcAft>
                        <a:buNone/>
                      </a:pPr>
                      <a:r>
                        <a:rPr lang="en-GB" sz="1000">
                          <a:solidFill>
                            <a:srgbClr val="1C4587"/>
                          </a:solidFill>
                          <a:latin typeface="Montserrat"/>
                          <a:ea typeface="Montserrat"/>
                          <a:cs typeface="Montserrat"/>
                          <a:sym typeface="Montserrat"/>
                        </a:rPr>
                        <a:t>38</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solidFill>
                            <a:srgbClr val="1C4587"/>
                          </a:solidFill>
                          <a:latin typeface="Montserrat"/>
                          <a:ea typeface="Montserrat"/>
                          <a:cs typeface="Montserrat"/>
                          <a:sym typeface="Montserrat"/>
                        </a:rPr>
                        <a:t>Guillotine amputation of tip without loss of bone</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000">
                          <a:solidFill>
                            <a:srgbClr val="1C4587"/>
                          </a:solidFill>
                          <a:latin typeface="Montserrat"/>
                          <a:ea typeface="Montserrat"/>
                          <a:cs typeface="Montserrat"/>
                          <a:sym typeface="Montserrat"/>
                        </a:rPr>
                        <a:t>2</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r>
              <a:tr h="200775">
                <a:tc gridSpan="3">
                  <a:txBody>
                    <a:bodyPr/>
                    <a:lstStyle/>
                    <a:p>
                      <a:pPr indent="0" lvl="0" marL="0" rtl="0" algn="ctr">
                        <a:lnSpc>
                          <a:spcPct val="115000"/>
                        </a:lnSpc>
                        <a:spcBef>
                          <a:spcPts val="0"/>
                        </a:spcBef>
                        <a:spcAft>
                          <a:spcPts val="0"/>
                        </a:spcAft>
                        <a:buNone/>
                      </a:pPr>
                      <a:r>
                        <a:rPr lang="en-GB" sz="1000">
                          <a:solidFill>
                            <a:srgbClr val="1C4587"/>
                          </a:solidFill>
                          <a:latin typeface="Montserrat"/>
                          <a:ea typeface="Montserrat"/>
                          <a:cs typeface="Montserrat"/>
                          <a:sym typeface="Montserrat"/>
                        </a:rPr>
                        <a:t>B.—Toes of right or left foot Great toe</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hMerge="1"/>
                <a:tc hMerge="1"/>
              </a:tr>
              <a:tr h="242575">
                <a:tc>
                  <a:txBody>
                    <a:bodyPr/>
                    <a:lstStyle/>
                    <a:p>
                      <a:pPr indent="0" lvl="0" marL="0" rtl="0" algn="ctr">
                        <a:lnSpc>
                          <a:spcPct val="115000"/>
                        </a:lnSpc>
                        <a:spcBef>
                          <a:spcPts val="0"/>
                        </a:spcBef>
                        <a:spcAft>
                          <a:spcPts val="0"/>
                        </a:spcAft>
                        <a:buNone/>
                      </a:pPr>
                      <a:r>
                        <a:rPr lang="en-GB" sz="1000">
                          <a:solidFill>
                            <a:srgbClr val="1C4587"/>
                          </a:solidFill>
                          <a:latin typeface="Montserrat"/>
                          <a:ea typeface="Montserrat"/>
                          <a:cs typeface="Montserrat"/>
                          <a:sym typeface="Montserrat"/>
                        </a:rPr>
                        <a:t>39</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solidFill>
                            <a:srgbClr val="1C4587"/>
                          </a:solidFill>
                          <a:latin typeface="Montserrat"/>
                          <a:ea typeface="Montserrat"/>
                          <a:cs typeface="Montserrat"/>
                          <a:sym typeface="Montserrat"/>
                        </a:rPr>
                        <a:t>Through metatarso-phalangeal joint</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000">
                          <a:solidFill>
                            <a:srgbClr val="1C4587"/>
                          </a:solidFill>
                          <a:latin typeface="Montserrat"/>
                          <a:ea typeface="Montserrat"/>
                          <a:cs typeface="Montserrat"/>
                          <a:sym typeface="Montserrat"/>
                        </a:rPr>
                        <a:t>14</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r>
              <a:tr h="228150">
                <a:tc>
                  <a:txBody>
                    <a:bodyPr/>
                    <a:lstStyle/>
                    <a:p>
                      <a:pPr indent="0" lvl="0" marL="0" rtl="0" algn="ctr">
                        <a:lnSpc>
                          <a:spcPct val="115000"/>
                        </a:lnSpc>
                        <a:spcBef>
                          <a:spcPts val="0"/>
                        </a:spcBef>
                        <a:spcAft>
                          <a:spcPts val="0"/>
                        </a:spcAft>
                        <a:buNone/>
                      </a:pPr>
                      <a:r>
                        <a:rPr lang="en-GB" sz="1000">
                          <a:solidFill>
                            <a:srgbClr val="1C4587"/>
                          </a:solidFill>
                          <a:latin typeface="Montserrat"/>
                          <a:ea typeface="Montserrat"/>
                          <a:cs typeface="Montserrat"/>
                          <a:sym typeface="Montserrat"/>
                        </a:rPr>
                        <a:t>40</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solidFill>
                            <a:srgbClr val="1C4587"/>
                          </a:solidFill>
                          <a:latin typeface="Montserrat"/>
                          <a:ea typeface="Montserrat"/>
                          <a:cs typeface="Montserrat"/>
                          <a:sym typeface="Montserrat"/>
                        </a:rPr>
                        <a:t>Part, with some loss of bone</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000">
                          <a:solidFill>
                            <a:srgbClr val="1C4587"/>
                          </a:solidFill>
                          <a:latin typeface="Montserrat"/>
                          <a:ea typeface="Montserrat"/>
                          <a:cs typeface="Montserrat"/>
                          <a:sym typeface="Montserrat"/>
                        </a:rPr>
                        <a:t>3</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r>
              <a:tr h="214700">
                <a:tc gridSpan="3">
                  <a:txBody>
                    <a:bodyPr/>
                    <a:lstStyle/>
                    <a:p>
                      <a:pPr indent="0" lvl="0" marL="0" rtl="0" algn="ctr">
                        <a:lnSpc>
                          <a:spcPct val="115000"/>
                        </a:lnSpc>
                        <a:spcBef>
                          <a:spcPts val="0"/>
                        </a:spcBef>
                        <a:spcAft>
                          <a:spcPts val="0"/>
                        </a:spcAft>
                        <a:buNone/>
                      </a:pPr>
                      <a:r>
                        <a:rPr lang="en-GB" sz="1000">
                          <a:solidFill>
                            <a:srgbClr val="1C4587"/>
                          </a:solidFill>
                          <a:latin typeface="Montserrat"/>
                          <a:ea typeface="Montserrat"/>
                          <a:cs typeface="Montserrat"/>
                          <a:sym typeface="Montserrat"/>
                        </a:rPr>
                        <a:t>Any other toe</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hMerge="1"/>
                <a:tc hMerge="1"/>
              </a:tr>
              <a:tr h="265575">
                <a:tc>
                  <a:txBody>
                    <a:bodyPr/>
                    <a:lstStyle/>
                    <a:p>
                      <a:pPr indent="0" lvl="0" marL="0" rtl="0" algn="ctr">
                        <a:lnSpc>
                          <a:spcPct val="115000"/>
                        </a:lnSpc>
                        <a:spcBef>
                          <a:spcPts val="0"/>
                        </a:spcBef>
                        <a:spcAft>
                          <a:spcPts val="0"/>
                        </a:spcAft>
                        <a:buNone/>
                      </a:pPr>
                      <a:r>
                        <a:rPr lang="en-GB" sz="1000">
                          <a:solidFill>
                            <a:srgbClr val="1C4587"/>
                          </a:solidFill>
                          <a:latin typeface="Montserrat"/>
                          <a:ea typeface="Montserrat"/>
                          <a:cs typeface="Montserrat"/>
                          <a:sym typeface="Montserrat"/>
                        </a:rPr>
                        <a:t>41</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solidFill>
                            <a:srgbClr val="1C4587"/>
                          </a:solidFill>
                          <a:latin typeface="Montserrat"/>
                          <a:ea typeface="Montserrat"/>
                          <a:cs typeface="Montserrat"/>
                          <a:sym typeface="Montserrat"/>
                        </a:rPr>
                        <a:t>Through metatarso-phalangeal joint</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000">
                          <a:solidFill>
                            <a:srgbClr val="1C4587"/>
                          </a:solidFill>
                          <a:latin typeface="Montserrat"/>
                          <a:ea typeface="Montserrat"/>
                          <a:cs typeface="Montserrat"/>
                          <a:sym typeface="Montserrat"/>
                        </a:rPr>
                        <a:t>3</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r>
            </a:tbl>
          </a:graphicData>
        </a:graphic>
      </p:graphicFrame>
      <p:pic>
        <p:nvPicPr>
          <p:cNvPr id="132" name="Google Shape;132;p22"/>
          <p:cNvPicPr preferRelativeResize="0"/>
          <p:nvPr/>
        </p:nvPicPr>
        <p:blipFill>
          <a:blip r:embed="rId3">
            <a:alphaModFix amt="10000"/>
          </a:blip>
          <a:stretch>
            <a:fillRect/>
          </a:stretch>
        </p:blipFill>
        <p:spPr>
          <a:xfrm>
            <a:off x="0" y="0"/>
            <a:ext cx="9144000"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38" name="Google Shape;138;p23"/>
          <p:cNvPicPr preferRelativeResize="0"/>
          <p:nvPr/>
        </p:nvPicPr>
        <p:blipFill>
          <a:blip r:embed="rId3">
            <a:alphaModFix/>
          </a:blip>
          <a:stretch>
            <a:fillRect/>
          </a:stretch>
        </p:blipFill>
        <p:spPr>
          <a:xfrm>
            <a:off x="0" y="0"/>
            <a:ext cx="9144000" cy="5790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ctrTitle"/>
          </p:nvPr>
        </p:nvSpPr>
        <p:spPr>
          <a:xfrm>
            <a:off x="423600" y="260100"/>
            <a:ext cx="8296800" cy="6282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Clr>
                <a:schemeClr val="dk1"/>
              </a:buClr>
              <a:buSzPct val="57142"/>
              <a:buFont typeface="Arial"/>
              <a:buNone/>
            </a:pPr>
            <a:r>
              <a:rPr b="1" lang="en-GB" sz="3500">
                <a:solidFill>
                  <a:srgbClr val="002060"/>
                </a:solidFill>
                <a:latin typeface="Montserrat"/>
                <a:ea typeface="Montserrat"/>
                <a:cs typeface="Montserrat"/>
                <a:sym typeface="Montserrat"/>
              </a:rPr>
              <a:t>Table Of Content</a:t>
            </a:r>
            <a:endParaRPr b="1" sz="3500">
              <a:solidFill>
                <a:srgbClr val="002060"/>
              </a:solidFill>
              <a:latin typeface="Montserrat"/>
              <a:ea typeface="Montserrat"/>
              <a:cs typeface="Montserrat"/>
              <a:sym typeface="Montserrat"/>
            </a:endParaRPr>
          </a:p>
        </p:txBody>
      </p:sp>
      <p:graphicFrame>
        <p:nvGraphicFramePr>
          <p:cNvPr id="65" name="Google Shape;65;p14"/>
          <p:cNvGraphicFramePr/>
          <p:nvPr/>
        </p:nvGraphicFramePr>
        <p:xfrm>
          <a:off x="546850" y="1238250"/>
          <a:ext cx="3000000" cy="3000000"/>
        </p:xfrm>
        <a:graphic>
          <a:graphicData uri="http://schemas.openxmlformats.org/drawingml/2006/table">
            <a:tbl>
              <a:tblPr>
                <a:noFill/>
                <a:tableStyleId>{606959B7-324F-4C91-B4E4-3B6AF52DA316}</a:tableStyleId>
              </a:tblPr>
              <a:tblGrid>
                <a:gridCol w="1507875"/>
                <a:gridCol w="5307100"/>
                <a:gridCol w="1358575"/>
              </a:tblGrid>
              <a:tr h="396200">
                <a:tc>
                  <a:txBody>
                    <a:bodyPr/>
                    <a:lstStyle/>
                    <a:p>
                      <a:pPr indent="0" lvl="0" marL="0" rtl="0" algn="ctr">
                        <a:spcBef>
                          <a:spcPts val="0"/>
                        </a:spcBef>
                        <a:spcAft>
                          <a:spcPts val="0"/>
                        </a:spcAft>
                        <a:buNone/>
                      </a:pPr>
                      <a:r>
                        <a:rPr b="1" lang="en-GB" sz="2000">
                          <a:solidFill>
                            <a:srgbClr val="002060"/>
                          </a:solidFill>
                          <a:latin typeface="Montserrat"/>
                          <a:ea typeface="Montserrat"/>
                          <a:cs typeface="Montserrat"/>
                          <a:sym typeface="Montserrat"/>
                        </a:rPr>
                        <a:t>Serial No</a:t>
                      </a:r>
                      <a:endParaRPr b="1" sz="2000">
                        <a:solidFill>
                          <a:srgbClr val="002060"/>
                        </a:solidFill>
                        <a:latin typeface="Montserrat"/>
                        <a:ea typeface="Montserrat"/>
                        <a:cs typeface="Montserrat"/>
                        <a:sym typeface="Montserrat"/>
                      </a:endParaRPr>
                    </a:p>
                  </a:txBody>
                  <a:tcPr marT="91425" marB="91425" marR="91425" marL="91425">
                    <a:lnL cap="flat" cmpd="sng" w="9525">
                      <a:solidFill>
                        <a:srgbClr val="002060"/>
                      </a:solidFill>
                      <a:prstDash val="solid"/>
                      <a:round/>
                      <a:headEnd len="sm" w="sm" type="none"/>
                      <a:tailEnd len="sm" w="sm" type="none"/>
                    </a:lnL>
                    <a:lnR cap="flat" cmpd="sng" w="9525">
                      <a:solidFill>
                        <a:srgbClr val="002060"/>
                      </a:solidFill>
                      <a:prstDash val="solid"/>
                      <a:round/>
                      <a:headEnd len="sm" w="sm" type="none"/>
                      <a:tailEnd len="sm" w="sm" type="none"/>
                    </a:lnR>
                    <a:lnT cap="flat" cmpd="sng" w="9525">
                      <a:solidFill>
                        <a:srgbClr val="002060"/>
                      </a:solidFill>
                      <a:prstDash val="solid"/>
                      <a:round/>
                      <a:headEnd len="sm" w="sm" type="none"/>
                      <a:tailEnd len="sm" w="sm" type="none"/>
                    </a:lnT>
                    <a:lnB cap="flat" cmpd="sng" w="9525">
                      <a:solidFill>
                        <a:srgbClr val="002060"/>
                      </a:solidFill>
                      <a:prstDash val="solid"/>
                      <a:round/>
                      <a:headEnd len="sm" w="sm" type="none"/>
                      <a:tailEnd len="sm" w="sm" type="none"/>
                    </a:lnB>
                  </a:tcPr>
                </a:tc>
                <a:tc>
                  <a:txBody>
                    <a:bodyPr/>
                    <a:lstStyle/>
                    <a:p>
                      <a:pPr indent="0" lvl="0" marL="0" rtl="0" algn="l">
                        <a:spcBef>
                          <a:spcPts val="0"/>
                        </a:spcBef>
                        <a:spcAft>
                          <a:spcPts val="0"/>
                        </a:spcAft>
                        <a:buNone/>
                      </a:pPr>
                      <a:r>
                        <a:rPr b="1" lang="en-GB" sz="2000">
                          <a:solidFill>
                            <a:srgbClr val="002060"/>
                          </a:solidFill>
                          <a:latin typeface="Montserrat"/>
                          <a:ea typeface="Montserrat"/>
                          <a:cs typeface="Montserrat"/>
                          <a:sym typeface="Montserrat"/>
                        </a:rPr>
                        <a:t>Particulars</a:t>
                      </a:r>
                      <a:endParaRPr b="1" sz="2000">
                        <a:solidFill>
                          <a:srgbClr val="002060"/>
                        </a:solidFill>
                        <a:latin typeface="Montserrat"/>
                        <a:ea typeface="Montserrat"/>
                        <a:cs typeface="Montserrat"/>
                        <a:sym typeface="Montserrat"/>
                      </a:endParaRPr>
                    </a:p>
                  </a:txBody>
                  <a:tcPr marT="91425" marB="91425" marR="91425" marL="91425">
                    <a:lnL cap="flat" cmpd="sng" w="9525">
                      <a:solidFill>
                        <a:srgbClr val="002060"/>
                      </a:solidFill>
                      <a:prstDash val="solid"/>
                      <a:round/>
                      <a:headEnd len="sm" w="sm" type="none"/>
                      <a:tailEnd len="sm" w="sm" type="none"/>
                    </a:lnL>
                    <a:lnR cap="flat" cmpd="sng" w="9525">
                      <a:solidFill>
                        <a:srgbClr val="002060"/>
                      </a:solidFill>
                      <a:prstDash val="solid"/>
                      <a:round/>
                      <a:headEnd len="sm" w="sm" type="none"/>
                      <a:tailEnd len="sm" w="sm" type="none"/>
                    </a:lnR>
                    <a:lnT cap="flat" cmpd="sng" w="9525">
                      <a:solidFill>
                        <a:srgbClr val="002060"/>
                      </a:solidFill>
                      <a:prstDash val="solid"/>
                      <a:round/>
                      <a:headEnd len="sm" w="sm" type="none"/>
                      <a:tailEnd len="sm" w="sm" type="none"/>
                    </a:lnT>
                    <a:lnB cap="flat" cmpd="sng" w="9525">
                      <a:solidFill>
                        <a:srgbClr val="002060"/>
                      </a:solidFill>
                      <a:prstDash val="solid"/>
                      <a:round/>
                      <a:headEnd len="sm" w="sm" type="none"/>
                      <a:tailEnd len="sm" w="sm" type="none"/>
                    </a:lnB>
                  </a:tcPr>
                </a:tc>
                <a:tc>
                  <a:txBody>
                    <a:bodyPr/>
                    <a:lstStyle/>
                    <a:p>
                      <a:pPr indent="0" lvl="0" marL="0" rtl="0" algn="ctr">
                        <a:spcBef>
                          <a:spcPts val="0"/>
                        </a:spcBef>
                        <a:spcAft>
                          <a:spcPts val="0"/>
                        </a:spcAft>
                        <a:buNone/>
                      </a:pPr>
                      <a:r>
                        <a:rPr b="1" lang="en-GB" sz="2000">
                          <a:solidFill>
                            <a:srgbClr val="002060"/>
                          </a:solidFill>
                          <a:latin typeface="Montserrat"/>
                          <a:ea typeface="Montserrat"/>
                          <a:cs typeface="Montserrat"/>
                          <a:sym typeface="Montserrat"/>
                        </a:rPr>
                        <a:t>Page No</a:t>
                      </a:r>
                      <a:endParaRPr b="1" sz="2000">
                        <a:solidFill>
                          <a:srgbClr val="002060"/>
                        </a:solidFill>
                        <a:latin typeface="Montserrat"/>
                        <a:ea typeface="Montserrat"/>
                        <a:cs typeface="Montserrat"/>
                        <a:sym typeface="Montserrat"/>
                      </a:endParaRPr>
                    </a:p>
                  </a:txBody>
                  <a:tcPr marT="91425" marB="91425" marR="91425" marL="91425">
                    <a:lnL cap="flat" cmpd="sng" w="9525">
                      <a:solidFill>
                        <a:srgbClr val="002060"/>
                      </a:solidFill>
                      <a:prstDash val="solid"/>
                      <a:round/>
                      <a:headEnd len="sm" w="sm" type="none"/>
                      <a:tailEnd len="sm" w="sm" type="none"/>
                    </a:lnL>
                    <a:lnR cap="flat" cmpd="sng" w="9525">
                      <a:solidFill>
                        <a:srgbClr val="002060"/>
                      </a:solidFill>
                      <a:prstDash val="solid"/>
                      <a:round/>
                      <a:headEnd len="sm" w="sm" type="none"/>
                      <a:tailEnd len="sm" w="sm" type="none"/>
                    </a:lnR>
                    <a:lnT cap="flat" cmpd="sng" w="9525">
                      <a:solidFill>
                        <a:srgbClr val="002060"/>
                      </a:solidFill>
                      <a:prstDash val="solid"/>
                      <a:round/>
                      <a:headEnd len="sm" w="sm" type="none"/>
                      <a:tailEnd len="sm" w="sm" type="none"/>
                    </a:lnT>
                    <a:lnB cap="flat" cmpd="sng" w="9525">
                      <a:solidFill>
                        <a:srgbClr val="002060"/>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GB" sz="2000">
                          <a:solidFill>
                            <a:srgbClr val="002060"/>
                          </a:solidFill>
                          <a:latin typeface="Montserrat"/>
                          <a:ea typeface="Montserrat"/>
                          <a:cs typeface="Montserrat"/>
                          <a:sym typeface="Montserrat"/>
                        </a:rPr>
                        <a:t>1</a:t>
                      </a:r>
                      <a:endParaRPr sz="2000">
                        <a:solidFill>
                          <a:srgbClr val="002060"/>
                        </a:solidFill>
                        <a:latin typeface="Montserrat"/>
                        <a:ea typeface="Montserrat"/>
                        <a:cs typeface="Montserrat"/>
                        <a:sym typeface="Montserrat"/>
                      </a:endParaRPr>
                    </a:p>
                  </a:txBody>
                  <a:tcPr marT="91425" marB="91425" marR="91425" marL="91425">
                    <a:lnL cap="flat" cmpd="sng" w="9525">
                      <a:solidFill>
                        <a:srgbClr val="002060"/>
                      </a:solidFill>
                      <a:prstDash val="solid"/>
                      <a:round/>
                      <a:headEnd len="sm" w="sm" type="none"/>
                      <a:tailEnd len="sm" w="sm" type="none"/>
                    </a:lnL>
                    <a:lnR cap="flat" cmpd="sng" w="9525">
                      <a:solidFill>
                        <a:srgbClr val="002060"/>
                      </a:solidFill>
                      <a:prstDash val="solid"/>
                      <a:round/>
                      <a:headEnd len="sm" w="sm" type="none"/>
                      <a:tailEnd len="sm" w="sm" type="none"/>
                    </a:lnR>
                    <a:lnT cap="flat" cmpd="sng" w="9525">
                      <a:solidFill>
                        <a:srgbClr val="002060"/>
                      </a:solidFill>
                      <a:prstDash val="solid"/>
                      <a:round/>
                      <a:headEnd len="sm" w="sm" type="none"/>
                      <a:tailEnd len="sm" w="sm" type="none"/>
                    </a:lnT>
                    <a:lnB cap="flat" cmpd="sng" w="9525">
                      <a:solidFill>
                        <a:srgbClr val="002060"/>
                      </a:solidFill>
                      <a:prstDash val="solid"/>
                      <a:round/>
                      <a:headEnd len="sm" w="sm" type="none"/>
                      <a:tailEnd len="sm" w="sm" type="none"/>
                    </a:lnB>
                  </a:tcPr>
                </a:tc>
                <a:tc>
                  <a:txBody>
                    <a:bodyPr/>
                    <a:lstStyle/>
                    <a:p>
                      <a:pPr indent="0" lvl="0" marL="0" rtl="0" algn="l">
                        <a:spcBef>
                          <a:spcPts val="0"/>
                        </a:spcBef>
                        <a:spcAft>
                          <a:spcPts val="0"/>
                        </a:spcAft>
                        <a:buNone/>
                      </a:pPr>
                      <a:r>
                        <a:rPr lang="en-GB" sz="2000">
                          <a:solidFill>
                            <a:srgbClr val="002060"/>
                          </a:solidFill>
                          <a:latin typeface="Montserrat"/>
                          <a:ea typeface="Montserrat"/>
                          <a:cs typeface="Montserrat"/>
                          <a:sym typeface="Montserrat"/>
                        </a:rPr>
                        <a:t>Objective</a:t>
                      </a:r>
                      <a:endParaRPr sz="2000">
                        <a:solidFill>
                          <a:srgbClr val="002060"/>
                        </a:solidFill>
                        <a:latin typeface="Montserrat"/>
                        <a:ea typeface="Montserrat"/>
                        <a:cs typeface="Montserrat"/>
                        <a:sym typeface="Montserrat"/>
                      </a:endParaRPr>
                    </a:p>
                  </a:txBody>
                  <a:tcPr marT="91425" marB="91425" marR="91425" marL="91425">
                    <a:lnL cap="flat" cmpd="sng" w="9525">
                      <a:solidFill>
                        <a:srgbClr val="002060"/>
                      </a:solidFill>
                      <a:prstDash val="solid"/>
                      <a:round/>
                      <a:headEnd len="sm" w="sm" type="none"/>
                      <a:tailEnd len="sm" w="sm" type="none"/>
                    </a:lnL>
                    <a:lnR cap="flat" cmpd="sng" w="9525">
                      <a:solidFill>
                        <a:srgbClr val="002060"/>
                      </a:solidFill>
                      <a:prstDash val="solid"/>
                      <a:round/>
                      <a:headEnd len="sm" w="sm" type="none"/>
                      <a:tailEnd len="sm" w="sm" type="none"/>
                    </a:lnR>
                    <a:lnT cap="flat" cmpd="sng" w="9525">
                      <a:solidFill>
                        <a:srgbClr val="002060"/>
                      </a:solidFill>
                      <a:prstDash val="solid"/>
                      <a:round/>
                      <a:headEnd len="sm" w="sm" type="none"/>
                      <a:tailEnd len="sm" w="sm" type="none"/>
                    </a:lnT>
                    <a:lnB cap="flat" cmpd="sng" w="9525">
                      <a:solidFill>
                        <a:srgbClr val="002060"/>
                      </a:solidFill>
                      <a:prstDash val="solid"/>
                      <a:round/>
                      <a:headEnd len="sm" w="sm" type="none"/>
                      <a:tailEnd len="sm" w="sm" type="none"/>
                    </a:lnB>
                  </a:tcPr>
                </a:tc>
                <a:tc>
                  <a:txBody>
                    <a:bodyPr/>
                    <a:lstStyle/>
                    <a:p>
                      <a:pPr indent="0" lvl="0" marL="0" rtl="0" algn="ctr">
                        <a:spcBef>
                          <a:spcPts val="0"/>
                        </a:spcBef>
                        <a:spcAft>
                          <a:spcPts val="0"/>
                        </a:spcAft>
                        <a:buNone/>
                      </a:pPr>
                      <a:r>
                        <a:rPr lang="en-GB" sz="2000">
                          <a:solidFill>
                            <a:srgbClr val="002060"/>
                          </a:solidFill>
                          <a:latin typeface="Montserrat"/>
                          <a:ea typeface="Montserrat"/>
                          <a:cs typeface="Montserrat"/>
                          <a:sym typeface="Montserrat"/>
                        </a:rPr>
                        <a:t>3</a:t>
                      </a:r>
                      <a:endParaRPr sz="2000">
                        <a:solidFill>
                          <a:srgbClr val="002060"/>
                        </a:solidFill>
                        <a:latin typeface="Montserrat"/>
                        <a:ea typeface="Montserrat"/>
                        <a:cs typeface="Montserrat"/>
                        <a:sym typeface="Montserrat"/>
                      </a:endParaRPr>
                    </a:p>
                  </a:txBody>
                  <a:tcPr marT="91425" marB="91425" marR="91425" marL="91425">
                    <a:lnL cap="flat" cmpd="sng" w="9525">
                      <a:solidFill>
                        <a:srgbClr val="002060"/>
                      </a:solidFill>
                      <a:prstDash val="solid"/>
                      <a:round/>
                      <a:headEnd len="sm" w="sm" type="none"/>
                      <a:tailEnd len="sm" w="sm" type="none"/>
                    </a:lnL>
                    <a:lnR cap="flat" cmpd="sng" w="9525">
                      <a:solidFill>
                        <a:srgbClr val="002060"/>
                      </a:solidFill>
                      <a:prstDash val="solid"/>
                      <a:round/>
                      <a:headEnd len="sm" w="sm" type="none"/>
                      <a:tailEnd len="sm" w="sm" type="none"/>
                    </a:lnR>
                    <a:lnT cap="flat" cmpd="sng" w="9525">
                      <a:solidFill>
                        <a:srgbClr val="002060"/>
                      </a:solidFill>
                      <a:prstDash val="solid"/>
                      <a:round/>
                      <a:headEnd len="sm" w="sm" type="none"/>
                      <a:tailEnd len="sm" w="sm" type="none"/>
                    </a:lnT>
                    <a:lnB cap="flat" cmpd="sng" w="9525">
                      <a:solidFill>
                        <a:srgbClr val="00206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GB" sz="2000">
                          <a:solidFill>
                            <a:srgbClr val="002060"/>
                          </a:solidFill>
                          <a:latin typeface="Montserrat"/>
                          <a:ea typeface="Montserrat"/>
                          <a:cs typeface="Montserrat"/>
                          <a:sym typeface="Montserrat"/>
                        </a:rPr>
                        <a:t>2</a:t>
                      </a:r>
                      <a:endParaRPr sz="2000">
                        <a:solidFill>
                          <a:srgbClr val="002060"/>
                        </a:solidFill>
                        <a:latin typeface="Montserrat"/>
                        <a:ea typeface="Montserrat"/>
                        <a:cs typeface="Montserrat"/>
                        <a:sym typeface="Montserrat"/>
                      </a:endParaRPr>
                    </a:p>
                  </a:txBody>
                  <a:tcPr marT="91425" marB="91425" marR="91425" marL="91425">
                    <a:lnL cap="flat" cmpd="sng" w="9525">
                      <a:solidFill>
                        <a:srgbClr val="002060"/>
                      </a:solidFill>
                      <a:prstDash val="solid"/>
                      <a:round/>
                      <a:headEnd len="sm" w="sm" type="none"/>
                      <a:tailEnd len="sm" w="sm" type="none"/>
                    </a:lnL>
                    <a:lnR cap="flat" cmpd="sng" w="9525">
                      <a:solidFill>
                        <a:srgbClr val="002060"/>
                      </a:solidFill>
                      <a:prstDash val="solid"/>
                      <a:round/>
                      <a:headEnd len="sm" w="sm" type="none"/>
                      <a:tailEnd len="sm" w="sm" type="none"/>
                    </a:lnR>
                    <a:lnT cap="flat" cmpd="sng" w="9525">
                      <a:solidFill>
                        <a:srgbClr val="002060"/>
                      </a:solidFill>
                      <a:prstDash val="solid"/>
                      <a:round/>
                      <a:headEnd len="sm" w="sm" type="none"/>
                      <a:tailEnd len="sm" w="sm" type="none"/>
                    </a:lnT>
                    <a:lnB cap="flat" cmpd="sng" w="9525">
                      <a:solidFill>
                        <a:srgbClr val="002060"/>
                      </a:solidFill>
                      <a:prstDash val="solid"/>
                      <a:round/>
                      <a:headEnd len="sm" w="sm" type="none"/>
                      <a:tailEnd len="sm" w="sm" type="none"/>
                    </a:lnB>
                  </a:tcPr>
                </a:tc>
                <a:tc>
                  <a:txBody>
                    <a:bodyPr/>
                    <a:lstStyle/>
                    <a:p>
                      <a:pPr indent="0" lvl="0" marL="0" rtl="0" algn="l">
                        <a:spcBef>
                          <a:spcPts val="0"/>
                        </a:spcBef>
                        <a:spcAft>
                          <a:spcPts val="0"/>
                        </a:spcAft>
                        <a:buNone/>
                      </a:pPr>
                      <a:r>
                        <a:rPr lang="en-GB" sz="2000">
                          <a:solidFill>
                            <a:srgbClr val="002060"/>
                          </a:solidFill>
                          <a:latin typeface="Montserrat"/>
                          <a:ea typeface="Montserrat"/>
                          <a:cs typeface="Montserrat"/>
                          <a:sym typeface="Montserrat"/>
                        </a:rPr>
                        <a:t>The Act At Glance</a:t>
                      </a:r>
                      <a:endParaRPr sz="2000">
                        <a:solidFill>
                          <a:srgbClr val="002060"/>
                        </a:solidFill>
                        <a:latin typeface="Montserrat"/>
                        <a:ea typeface="Montserrat"/>
                        <a:cs typeface="Montserrat"/>
                        <a:sym typeface="Montserrat"/>
                      </a:endParaRPr>
                    </a:p>
                  </a:txBody>
                  <a:tcPr marT="91425" marB="91425" marR="91425" marL="91425">
                    <a:lnL cap="flat" cmpd="sng" w="9525">
                      <a:solidFill>
                        <a:srgbClr val="002060"/>
                      </a:solidFill>
                      <a:prstDash val="solid"/>
                      <a:round/>
                      <a:headEnd len="sm" w="sm" type="none"/>
                      <a:tailEnd len="sm" w="sm" type="none"/>
                    </a:lnL>
                    <a:lnR cap="flat" cmpd="sng" w="9525">
                      <a:solidFill>
                        <a:srgbClr val="002060"/>
                      </a:solidFill>
                      <a:prstDash val="solid"/>
                      <a:round/>
                      <a:headEnd len="sm" w="sm" type="none"/>
                      <a:tailEnd len="sm" w="sm" type="none"/>
                    </a:lnR>
                    <a:lnT cap="flat" cmpd="sng" w="9525">
                      <a:solidFill>
                        <a:srgbClr val="002060"/>
                      </a:solidFill>
                      <a:prstDash val="solid"/>
                      <a:round/>
                      <a:headEnd len="sm" w="sm" type="none"/>
                      <a:tailEnd len="sm" w="sm" type="none"/>
                    </a:lnT>
                    <a:lnB cap="flat" cmpd="sng" w="9525">
                      <a:solidFill>
                        <a:srgbClr val="002060"/>
                      </a:solidFill>
                      <a:prstDash val="solid"/>
                      <a:round/>
                      <a:headEnd len="sm" w="sm" type="none"/>
                      <a:tailEnd len="sm" w="sm" type="none"/>
                    </a:lnB>
                  </a:tcPr>
                </a:tc>
                <a:tc>
                  <a:txBody>
                    <a:bodyPr/>
                    <a:lstStyle/>
                    <a:p>
                      <a:pPr indent="0" lvl="0" marL="0" rtl="0" algn="ctr">
                        <a:spcBef>
                          <a:spcPts val="0"/>
                        </a:spcBef>
                        <a:spcAft>
                          <a:spcPts val="0"/>
                        </a:spcAft>
                        <a:buNone/>
                      </a:pPr>
                      <a:r>
                        <a:rPr lang="en-GB" sz="2000">
                          <a:solidFill>
                            <a:srgbClr val="002060"/>
                          </a:solidFill>
                          <a:latin typeface="Montserrat"/>
                          <a:ea typeface="Montserrat"/>
                          <a:cs typeface="Montserrat"/>
                          <a:sym typeface="Montserrat"/>
                        </a:rPr>
                        <a:t>4</a:t>
                      </a:r>
                      <a:endParaRPr sz="2000">
                        <a:solidFill>
                          <a:srgbClr val="002060"/>
                        </a:solidFill>
                        <a:latin typeface="Montserrat"/>
                        <a:ea typeface="Montserrat"/>
                        <a:cs typeface="Montserrat"/>
                        <a:sym typeface="Montserrat"/>
                      </a:endParaRPr>
                    </a:p>
                  </a:txBody>
                  <a:tcPr marT="91425" marB="91425" marR="91425" marL="91425">
                    <a:lnL cap="flat" cmpd="sng" w="9525">
                      <a:solidFill>
                        <a:srgbClr val="002060"/>
                      </a:solidFill>
                      <a:prstDash val="solid"/>
                      <a:round/>
                      <a:headEnd len="sm" w="sm" type="none"/>
                      <a:tailEnd len="sm" w="sm" type="none"/>
                    </a:lnL>
                    <a:lnR cap="flat" cmpd="sng" w="9525">
                      <a:solidFill>
                        <a:srgbClr val="002060"/>
                      </a:solidFill>
                      <a:prstDash val="solid"/>
                      <a:round/>
                      <a:headEnd len="sm" w="sm" type="none"/>
                      <a:tailEnd len="sm" w="sm" type="none"/>
                    </a:lnR>
                    <a:lnT cap="flat" cmpd="sng" w="9525">
                      <a:solidFill>
                        <a:srgbClr val="002060"/>
                      </a:solidFill>
                      <a:prstDash val="solid"/>
                      <a:round/>
                      <a:headEnd len="sm" w="sm" type="none"/>
                      <a:tailEnd len="sm" w="sm" type="none"/>
                    </a:lnT>
                    <a:lnB cap="flat" cmpd="sng" w="9525">
                      <a:solidFill>
                        <a:srgbClr val="00206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GB" sz="2000">
                          <a:solidFill>
                            <a:srgbClr val="002060"/>
                          </a:solidFill>
                          <a:latin typeface="Montserrat"/>
                          <a:ea typeface="Montserrat"/>
                          <a:cs typeface="Montserrat"/>
                          <a:sym typeface="Montserrat"/>
                        </a:rPr>
                        <a:t>3</a:t>
                      </a:r>
                      <a:endParaRPr sz="2000">
                        <a:solidFill>
                          <a:srgbClr val="002060"/>
                        </a:solidFill>
                        <a:latin typeface="Montserrat"/>
                        <a:ea typeface="Montserrat"/>
                        <a:cs typeface="Montserrat"/>
                        <a:sym typeface="Montserrat"/>
                      </a:endParaRPr>
                    </a:p>
                  </a:txBody>
                  <a:tcPr marT="91425" marB="91425" marR="91425" marL="91425">
                    <a:lnL cap="flat" cmpd="sng" w="9525">
                      <a:solidFill>
                        <a:srgbClr val="002060"/>
                      </a:solidFill>
                      <a:prstDash val="solid"/>
                      <a:round/>
                      <a:headEnd len="sm" w="sm" type="none"/>
                      <a:tailEnd len="sm" w="sm" type="none"/>
                    </a:lnL>
                    <a:lnR cap="flat" cmpd="sng" w="9525">
                      <a:solidFill>
                        <a:srgbClr val="002060"/>
                      </a:solidFill>
                      <a:prstDash val="solid"/>
                      <a:round/>
                      <a:headEnd len="sm" w="sm" type="none"/>
                      <a:tailEnd len="sm" w="sm" type="none"/>
                    </a:lnR>
                    <a:lnT cap="flat" cmpd="sng" w="9525">
                      <a:solidFill>
                        <a:srgbClr val="002060"/>
                      </a:solidFill>
                      <a:prstDash val="solid"/>
                      <a:round/>
                      <a:headEnd len="sm" w="sm" type="none"/>
                      <a:tailEnd len="sm" w="sm" type="none"/>
                    </a:lnT>
                    <a:lnB cap="flat" cmpd="sng" w="9525">
                      <a:solidFill>
                        <a:srgbClr val="002060"/>
                      </a:solidFill>
                      <a:prstDash val="solid"/>
                      <a:round/>
                      <a:headEnd len="sm" w="sm" type="none"/>
                      <a:tailEnd len="sm" w="sm" type="none"/>
                    </a:lnB>
                  </a:tcPr>
                </a:tc>
                <a:tc>
                  <a:txBody>
                    <a:bodyPr/>
                    <a:lstStyle/>
                    <a:p>
                      <a:pPr indent="0" lvl="0" marL="0" rtl="0" algn="l">
                        <a:spcBef>
                          <a:spcPts val="0"/>
                        </a:spcBef>
                        <a:spcAft>
                          <a:spcPts val="0"/>
                        </a:spcAft>
                        <a:buNone/>
                      </a:pPr>
                      <a:r>
                        <a:rPr lang="en-GB" sz="2000">
                          <a:solidFill>
                            <a:srgbClr val="002060"/>
                          </a:solidFill>
                          <a:latin typeface="Montserrat"/>
                          <a:ea typeface="Montserrat"/>
                          <a:cs typeface="Montserrat"/>
                          <a:sym typeface="Montserrat"/>
                        </a:rPr>
                        <a:t>Types Of Disabilities</a:t>
                      </a:r>
                      <a:endParaRPr sz="2000">
                        <a:solidFill>
                          <a:srgbClr val="002060"/>
                        </a:solidFill>
                        <a:latin typeface="Montserrat"/>
                        <a:ea typeface="Montserrat"/>
                        <a:cs typeface="Montserrat"/>
                        <a:sym typeface="Montserrat"/>
                      </a:endParaRPr>
                    </a:p>
                  </a:txBody>
                  <a:tcPr marT="91425" marB="91425" marR="91425" marL="91425">
                    <a:lnL cap="flat" cmpd="sng" w="9525">
                      <a:solidFill>
                        <a:srgbClr val="002060"/>
                      </a:solidFill>
                      <a:prstDash val="solid"/>
                      <a:round/>
                      <a:headEnd len="sm" w="sm" type="none"/>
                      <a:tailEnd len="sm" w="sm" type="none"/>
                    </a:lnL>
                    <a:lnR cap="flat" cmpd="sng" w="9525">
                      <a:solidFill>
                        <a:srgbClr val="002060"/>
                      </a:solidFill>
                      <a:prstDash val="solid"/>
                      <a:round/>
                      <a:headEnd len="sm" w="sm" type="none"/>
                      <a:tailEnd len="sm" w="sm" type="none"/>
                    </a:lnR>
                    <a:lnT cap="flat" cmpd="sng" w="9525">
                      <a:solidFill>
                        <a:srgbClr val="002060"/>
                      </a:solidFill>
                      <a:prstDash val="solid"/>
                      <a:round/>
                      <a:headEnd len="sm" w="sm" type="none"/>
                      <a:tailEnd len="sm" w="sm" type="none"/>
                    </a:lnT>
                    <a:lnB cap="flat" cmpd="sng" w="9525">
                      <a:solidFill>
                        <a:srgbClr val="002060"/>
                      </a:solidFill>
                      <a:prstDash val="solid"/>
                      <a:round/>
                      <a:headEnd len="sm" w="sm" type="none"/>
                      <a:tailEnd len="sm" w="sm" type="none"/>
                    </a:lnB>
                  </a:tcPr>
                </a:tc>
                <a:tc>
                  <a:txBody>
                    <a:bodyPr/>
                    <a:lstStyle/>
                    <a:p>
                      <a:pPr indent="0" lvl="0" marL="0" rtl="0" algn="ctr">
                        <a:spcBef>
                          <a:spcPts val="0"/>
                        </a:spcBef>
                        <a:spcAft>
                          <a:spcPts val="0"/>
                        </a:spcAft>
                        <a:buNone/>
                      </a:pPr>
                      <a:r>
                        <a:rPr lang="en-GB" sz="2000">
                          <a:solidFill>
                            <a:srgbClr val="002060"/>
                          </a:solidFill>
                          <a:latin typeface="Montserrat"/>
                          <a:ea typeface="Montserrat"/>
                          <a:cs typeface="Montserrat"/>
                          <a:sym typeface="Montserrat"/>
                        </a:rPr>
                        <a:t>5</a:t>
                      </a:r>
                      <a:endParaRPr sz="2000">
                        <a:solidFill>
                          <a:srgbClr val="002060"/>
                        </a:solidFill>
                        <a:latin typeface="Montserrat"/>
                        <a:ea typeface="Montserrat"/>
                        <a:cs typeface="Montserrat"/>
                        <a:sym typeface="Montserrat"/>
                      </a:endParaRPr>
                    </a:p>
                  </a:txBody>
                  <a:tcPr marT="91425" marB="91425" marR="91425" marL="91425">
                    <a:lnL cap="flat" cmpd="sng" w="9525">
                      <a:solidFill>
                        <a:srgbClr val="002060"/>
                      </a:solidFill>
                      <a:prstDash val="solid"/>
                      <a:round/>
                      <a:headEnd len="sm" w="sm" type="none"/>
                      <a:tailEnd len="sm" w="sm" type="none"/>
                    </a:lnL>
                    <a:lnR cap="flat" cmpd="sng" w="9525">
                      <a:solidFill>
                        <a:srgbClr val="002060"/>
                      </a:solidFill>
                      <a:prstDash val="solid"/>
                      <a:round/>
                      <a:headEnd len="sm" w="sm" type="none"/>
                      <a:tailEnd len="sm" w="sm" type="none"/>
                    </a:lnR>
                    <a:lnT cap="flat" cmpd="sng" w="9525">
                      <a:solidFill>
                        <a:srgbClr val="002060"/>
                      </a:solidFill>
                      <a:prstDash val="solid"/>
                      <a:round/>
                      <a:headEnd len="sm" w="sm" type="none"/>
                      <a:tailEnd len="sm" w="sm" type="none"/>
                    </a:lnT>
                    <a:lnB cap="flat" cmpd="sng" w="9525">
                      <a:solidFill>
                        <a:srgbClr val="00206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GB" sz="2000">
                          <a:solidFill>
                            <a:srgbClr val="002060"/>
                          </a:solidFill>
                          <a:latin typeface="Montserrat"/>
                          <a:ea typeface="Montserrat"/>
                          <a:cs typeface="Montserrat"/>
                          <a:sym typeface="Montserrat"/>
                        </a:rPr>
                        <a:t>4</a:t>
                      </a:r>
                      <a:endParaRPr sz="2000">
                        <a:solidFill>
                          <a:srgbClr val="002060"/>
                        </a:solidFill>
                        <a:latin typeface="Montserrat"/>
                        <a:ea typeface="Montserrat"/>
                        <a:cs typeface="Montserrat"/>
                        <a:sym typeface="Montserrat"/>
                      </a:endParaRPr>
                    </a:p>
                  </a:txBody>
                  <a:tcPr marT="91425" marB="91425" marR="91425" marL="91425">
                    <a:lnL cap="flat" cmpd="sng" w="9525">
                      <a:solidFill>
                        <a:srgbClr val="002060"/>
                      </a:solidFill>
                      <a:prstDash val="solid"/>
                      <a:round/>
                      <a:headEnd len="sm" w="sm" type="none"/>
                      <a:tailEnd len="sm" w="sm" type="none"/>
                    </a:lnL>
                    <a:lnR cap="flat" cmpd="sng" w="9525">
                      <a:solidFill>
                        <a:srgbClr val="002060"/>
                      </a:solidFill>
                      <a:prstDash val="solid"/>
                      <a:round/>
                      <a:headEnd len="sm" w="sm" type="none"/>
                      <a:tailEnd len="sm" w="sm" type="none"/>
                    </a:lnR>
                    <a:lnT cap="flat" cmpd="sng" w="9525">
                      <a:solidFill>
                        <a:srgbClr val="002060"/>
                      </a:solidFill>
                      <a:prstDash val="solid"/>
                      <a:round/>
                      <a:headEnd len="sm" w="sm" type="none"/>
                      <a:tailEnd len="sm" w="sm" type="none"/>
                    </a:lnT>
                    <a:lnB cap="flat" cmpd="sng" w="9525">
                      <a:solidFill>
                        <a:srgbClr val="00206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GB" sz="2000">
                          <a:solidFill>
                            <a:srgbClr val="002060"/>
                          </a:solidFill>
                          <a:latin typeface="Montserrat"/>
                          <a:ea typeface="Montserrat"/>
                          <a:cs typeface="Montserrat"/>
                          <a:sym typeface="Montserrat"/>
                        </a:rPr>
                        <a:t>Exceptions</a:t>
                      </a:r>
                      <a:endParaRPr sz="2000">
                        <a:solidFill>
                          <a:srgbClr val="002060"/>
                        </a:solidFill>
                        <a:latin typeface="Montserrat"/>
                        <a:ea typeface="Montserrat"/>
                        <a:cs typeface="Montserrat"/>
                        <a:sym typeface="Montserrat"/>
                      </a:endParaRPr>
                    </a:p>
                  </a:txBody>
                  <a:tcPr marT="91425" marB="91425" marR="91425" marL="91425">
                    <a:lnL cap="flat" cmpd="sng" w="9525">
                      <a:solidFill>
                        <a:srgbClr val="002060"/>
                      </a:solidFill>
                      <a:prstDash val="solid"/>
                      <a:round/>
                      <a:headEnd len="sm" w="sm" type="none"/>
                      <a:tailEnd len="sm" w="sm" type="none"/>
                    </a:lnL>
                    <a:lnR cap="flat" cmpd="sng" w="9525">
                      <a:solidFill>
                        <a:srgbClr val="002060"/>
                      </a:solidFill>
                      <a:prstDash val="solid"/>
                      <a:round/>
                      <a:headEnd len="sm" w="sm" type="none"/>
                      <a:tailEnd len="sm" w="sm" type="none"/>
                    </a:lnR>
                    <a:lnT cap="flat" cmpd="sng" w="9525">
                      <a:solidFill>
                        <a:srgbClr val="002060"/>
                      </a:solidFill>
                      <a:prstDash val="solid"/>
                      <a:round/>
                      <a:headEnd len="sm" w="sm" type="none"/>
                      <a:tailEnd len="sm" w="sm" type="none"/>
                    </a:lnT>
                    <a:lnB cap="flat" cmpd="sng" w="9525">
                      <a:solidFill>
                        <a:srgbClr val="002060"/>
                      </a:solidFill>
                      <a:prstDash val="solid"/>
                      <a:round/>
                      <a:headEnd len="sm" w="sm" type="none"/>
                      <a:tailEnd len="sm" w="sm" type="none"/>
                    </a:lnB>
                  </a:tcPr>
                </a:tc>
                <a:tc>
                  <a:txBody>
                    <a:bodyPr/>
                    <a:lstStyle/>
                    <a:p>
                      <a:pPr indent="0" lvl="0" marL="0" rtl="0" algn="ctr">
                        <a:spcBef>
                          <a:spcPts val="0"/>
                        </a:spcBef>
                        <a:spcAft>
                          <a:spcPts val="0"/>
                        </a:spcAft>
                        <a:buNone/>
                      </a:pPr>
                      <a:r>
                        <a:rPr lang="en-GB" sz="2000">
                          <a:solidFill>
                            <a:srgbClr val="002060"/>
                          </a:solidFill>
                          <a:latin typeface="Montserrat"/>
                          <a:ea typeface="Montserrat"/>
                          <a:cs typeface="Montserrat"/>
                          <a:sym typeface="Montserrat"/>
                        </a:rPr>
                        <a:t>6</a:t>
                      </a:r>
                      <a:endParaRPr sz="2000">
                        <a:solidFill>
                          <a:srgbClr val="002060"/>
                        </a:solidFill>
                        <a:latin typeface="Montserrat"/>
                        <a:ea typeface="Montserrat"/>
                        <a:cs typeface="Montserrat"/>
                        <a:sym typeface="Montserrat"/>
                      </a:endParaRPr>
                    </a:p>
                  </a:txBody>
                  <a:tcPr marT="91425" marB="91425" marR="91425" marL="91425">
                    <a:lnL cap="flat" cmpd="sng" w="9525">
                      <a:solidFill>
                        <a:srgbClr val="002060"/>
                      </a:solidFill>
                      <a:prstDash val="solid"/>
                      <a:round/>
                      <a:headEnd len="sm" w="sm" type="none"/>
                      <a:tailEnd len="sm" w="sm" type="none"/>
                    </a:lnL>
                    <a:lnR cap="flat" cmpd="sng" w="9525">
                      <a:solidFill>
                        <a:srgbClr val="002060"/>
                      </a:solidFill>
                      <a:prstDash val="solid"/>
                      <a:round/>
                      <a:headEnd len="sm" w="sm" type="none"/>
                      <a:tailEnd len="sm" w="sm" type="none"/>
                    </a:lnR>
                    <a:lnT cap="flat" cmpd="sng" w="9525">
                      <a:solidFill>
                        <a:srgbClr val="002060"/>
                      </a:solidFill>
                      <a:prstDash val="solid"/>
                      <a:round/>
                      <a:headEnd len="sm" w="sm" type="none"/>
                      <a:tailEnd len="sm" w="sm" type="none"/>
                    </a:lnT>
                    <a:lnB cap="flat" cmpd="sng" w="9525">
                      <a:solidFill>
                        <a:srgbClr val="00206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GB" sz="2000">
                          <a:solidFill>
                            <a:srgbClr val="002060"/>
                          </a:solidFill>
                          <a:latin typeface="Montserrat"/>
                          <a:ea typeface="Montserrat"/>
                          <a:cs typeface="Montserrat"/>
                          <a:sym typeface="Montserrat"/>
                        </a:rPr>
                        <a:t>5</a:t>
                      </a:r>
                      <a:endParaRPr sz="2000">
                        <a:solidFill>
                          <a:srgbClr val="002060"/>
                        </a:solidFill>
                        <a:latin typeface="Montserrat"/>
                        <a:ea typeface="Montserrat"/>
                        <a:cs typeface="Montserrat"/>
                        <a:sym typeface="Montserrat"/>
                      </a:endParaRPr>
                    </a:p>
                  </a:txBody>
                  <a:tcPr marT="91425" marB="91425" marR="91425" marL="91425">
                    <a:lnL cap="flat" cmpd="sng" w="9525">
                      <a:solidFill>
                        <a:srgbClr val="002060"/>
                      </a:solidFill>
                      <a:prstDash val="solid"/>
                      <a:round/>
                      <a:headEnd len="sm" w="sm" type="none"/>
                      <a:tailEnd len="sm" w="sm" type="none"/>
                    </a:lnL>
                    <a:lnR cap="flat" cmpd="sng" w="9525">
                      <a:solidFill>
                        <a:srgbClr val="002060"/>
                      </a:solidFill>
                      <a:prstDash val="solid"/>
                      <a:round/>
                      <a:headEnd len="sm" w="sm" type="none"/>
                      <a:tailEnd len="sm" w="sm" type="none"/>
                    </a:lnR>
                    <a:lnT cap="flat" cmpd="sng" w="9525">
                      <a:solidFill>
                        <a:srgbClr val="002060"/>
                      </a:solidFill>
                      <a:prstDash val="solid"/>
                      <a:round/>
                      <a:headEnd len="sm" w="sm" type="none"/>
                      <a:tailEnd len="sm" w="sm" type="none"/>
                    </a:lnT>
                    <a:lnB cap="flat" cmpd="sng" w="9525">
                      <a:solidFill>
                        <a:srgbClr val="002060"/>
                      </a:solidFill>
                      <a:prstDash val="solid"/>
                      <a:round/>
                      <a:headEnd len="sm" w="sm" type="none"/>
                      <a:tailEnd len="sm" w="sm" type="none"/>
                    </a:lnB>
                  </a:tcPr>
                </a:tc>
                <a:tc>
                  <a:txBody>
                    <a:bodyPr/>
                    <a:lstStyle/>
                    <a:p>
                      <a:pPr indent="0" lvl="0" marL="0" rtl="0" algn="l">
                        <a:spcBef>
                          <a:spcPts val="0"/>
                        </a:spcBef>
                        <a:spcAft>
                          <a:spcPts val="0"/>
                        </a:spcAft>
                        <a:buNone/>
                      </a:pPr>
                      <a:r>
                        <a:rPr lang="en-GB" sz="2000">
                          <a:solidFill>
                            <a:srgbClr val="002060"/>
                          </a:solidFill>
                          <a:latin typeface="Montserrat"/>
                          <a:ea typeface="Montserrat"/>
                          <a:cs typeface="Montserrat"/>
                          <a:sym typeface="Montserrat"/>
                        </a:rPr>
                        <a:t>Compensation</a:t>
                      </a:r>
                      <a:endParaRPr sz="2000">
                        <a:solidFill>
                          <a:srgbClr val="002060"/>
                        </a:solidFill>
                        <a:latin typeface="Montserrat"/>
                        <a:ea typeface="Montserrat"/>
                        <a:cs typeface="Montserrat"/>
                        <a:sym typeface="Montserrat"/>
                      </a:endParaRPr>
                    </a:p>
                  </a:txBody>
                  <a:tcPr marT="91425" marB="91425" marR="91425" marL="91425">
                    <a:lnL cap="flat" cmpd="sng" w="9525">
                      <a:solidFill>
                        <a:srgbClr val="002060"/>
                      </a:solidFill>
                      <a:prstDash val="solid"/>
                      <a:round/>
                      <a:headEnd len="sm" w="sm" type="none"/>
                      <a:tailEnd len="sm" w="sm" type="none"/>
                    </a:lnL>
                    <a:lnR cap="flat" cmpd="sng" w="9525">
                      <a:solidFill>
                        <a:srgbClr val="002060"/>
                      </a:solidFill>
                      <a:prstDash val="solid"/>
                      <a:round/>
                      <a:headEnd len="sm" w="sm" type="none"/>
                      <a:tailEnd len="sm" w="sm" type="none"/>
                    </a:lnR>
                    <a:lnT cap="flat" cmpd="sng" w="9525">
                      <a:solidFill>
                        <a:srgbClr val="002060"/>
                      </a:solidFill>
                      <a:prstDash val="solid"/>
                      <a:round/>
                      <a:headEnd len="sm" w="sm" type="none"/>
                      <a:tailEnd len="sm" w="sm" type="none"/>
                    </a:lnT>
                    <a:lnB cap="flat" cmpd="sng" w="9525">
                      <a:solidFill>
                        <a:srgbClr val="002060"/>
                      </a:solidFill>
                      <a:prstDash val="solid"/>
                      <a:round/>
                      <a:headEnd len="sm" w="sm" type="none"/>
                      <a:tailEnd len="sm" w="sm" type="none"/>
                    </a:lnB>
                  </a:tcPr>
                </a:tc>
                <a:tc>
                  <a:txBody>
                    <a:bodyPr/>
                    <a:lstStyle/>
                    <a:p>
                      <a:pPr indent="0" lvl="0" marL="0" rtl="0" algn="ctr">
                        <a:spcBef>
                          <a:spcPts val="0"/>
                        </a:spcBef>
                        <a:spcAft>
                          <a:spcPts val="0"/>
                        </a:spcAft>
                        <a:buNone/>
                      </a:pPr>
                      <a:r>
                        <a:rPr lang="en-GB" sz="2000">
                          <a:solidFill>
                            <a:srgbClr val="002060"/>
                          </a:solidFill>
                          <a:latin typeface="Montserrat"/>
                          <a:ea typeface="Montserrat"/>
                          <a:cs typeface="Montserrat"/>
                          <a:sym typeface="Montserrat"/>
                        </a:rPr>
                        <a:t>7-10</a:t>
                      </a:r>
                      <a:endParaRPr sz="2000">
                        <a:solidFill>
                          <a:srgbClr val="002060"/>
                        </a:solidFill>
                        <a:latin typeface="Montserrat"/>
                        <a:ea typeface="Montserrat"/>
                        <a:cs typeface="Montserrat"/>
                        <a:sym typeface="Montserrat"/>
                      </a:endParaRPr>
                    </a:p>
                  </a:txBody>
                  <a:tcPr marT="91425" marB="91425" marR="91425" marL="91425">
                    <a:lnL cap="flat" cmpd="sng" w="9525">
                      <a:solidFill>
                        <a:srgbClr val="002060"/>
                      </a:solidFill>
                      <a:prstDash val="solid"/>
                      <a:round/>
                      <a:headEnd len="sm" w="sm" type="none"/>
                      <a:tailEnd len="sm" w="sm" type="none"/>
                    </a:lnL>
                    <a:lnR cap="flat" cmpd="sng" w="9525">
                      <a:solidFill>
                        <a:srgbClr val="002060"/>
                      </a:solidFill>
                      <a:prstDash val="solid"/>
                      <a:round/>
                      <a:headEnd len="sm" w="sm" type="none"/>
                      <a:tailEnd len="sm" w="sm" type="none"/>
                    </a:lnR>
                    <a:lnT cap="flat" cmpd="sng" w="9525">
                      <a:solidFill>
                        <a:srgbClr val="002060"/>
                      </a:solidFill>
                      <a:prstDash val="solid"/>
                      <a:round/>
                      <a:headEnd len="sm" w="sm" type="none"/>
                      <a:tailEnd len="sm" w="sm" type="none"/>
                    </a:lnT>
                    <a:lnB cap="flat" cmpd="sng" w="9525">
                      <a:solidFill>
                        <a:srgbClr val="002060"/>
                      </a:solidFill>
                      <a:prstDash val="solid"/>
                      <a:round/>
                      <a:headEnd len="sm" w="sm" type="none"/>
                      <a:tailEnd len="sm" w="sm" type="none"/>
                    </a:lnB>
                  </a:tcPr>
                </a:tc>
              </a:tr>
            </a:tbl>
          </a:graphicData>
        </a:graphic>
      </p:graphicFrame>
      <p:sp>
        <p:nvSpPr>
          <p:cNvPr id="66" name="Google Shape;6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67" name="Google Shape;67;p14"/>
          <p:cNvPicPr preferRelativeResize="0"/>
          <p:nvPr/>
        </p:nvPicPr>
        <p:blipFill>
          <a:blip r:embed="rId3">
            <a:alphaModFix amt="10000"/>
          </a:blip>
          <a:stretch>
            <a:fillRect/>
          </a:stretch>
        </p:blipFill>
        <p:spPr>
          <a:xfrm>
            <a:off x="0" y="0"/>
            <a:ext cx="9144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ctrTitle"/>
          </p:nvPr>
        </p:nvSpPr>
        <p:spPr>
          <a:xfrm>
            <a:off x="489850" y="260100"/>
            <a:ext cx="8148900" cy="64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3000">
                <a:solidFill>
                  <a:srgbClr val="002060"/>
                </a:solidFill>
                <a:latin typeface="Montserrat"/>
                <a:ea typeface="Montserrat"/>
                <a:cs typeface="Montserrat"/>
                <a:sym typeface="Montserrat"/>
              </a:rPr>
              <a:t>Objective</a:t>
            </a:r>
            <a:endParaRPr b="1" sz="3000">
              <a:solidFill>
                <a:srgbClr val="002060"/>
              </a:solidFill>
              <a:latin typeface="Montserrat"/>
              <a:ea typeface="Montserrat"/>
              <a:cs typeface="Montserrat"/>
              <a:sym typeface="Montserrat"/>
            </a:endParaRPr>
          </a:p>
        </p:txBody>
      </p:sp>
      <p:sp>
        <p:nvSpPr>
          <p:cNvPr id="73" name="Google Shape;73;p15"/>
          <p:cNvSpPr txBox="1"/>
          <p:nvPr>
            <p:ph idx="1" type="subTitle"/>
          </p:nvPr>
        </p:nvSpPr>
        <p:spPr>
          <a:xfrm>
            <a:off x="423600" y="1025650"/>
            <a:ext cx="8363100" cy="3765900"/>
          </a:xfrm>
          <a:prstGeom prst="rect">
            <a:avLst/>
          </a:prstGeom>
        </p:spPr>
        <p:txBody>
          <a:bodyPr anchorCtr="0" anchor="t" bIns="91425" lIns="91425" spcFirstLastPara="1" rIns="91425" wrap="square" tIns="91425">
            <a:noAutofit/>
          </a:bodyPr>
          <a:lstStyle/>
          <a:p>
            <a:pPr indent="0" lvl="0" marL="457200" rtl="0" algn="l">
              <a:lnSpc>
                <a:spcPct val="115000"/>
              </a:lnSpc>
              <a:spcBef>
                <a:spcPts val="1100"/>
              </a:spcBef>
              <a:spcAft>
                <a:spcPts val="0"/>
              </a:spcAft>
              <a:buNone/>
            </a:pPr>
            <a:r>
              <a:rPr lang="en-GB" sz="1600">
                <a:solidFill>
                  <a:srgbClr val="002060"/>
                </a:solidFill>
                <a:highlight>
                  <a:schemeClr val="lt1"/>
                </a:highlight>
                <a:latin typeface="Montserrat"/>
                <a:ea typeface="Montserrat"/>
                <a:cs typeface="Montserrat"/>
                <a:sym typeface="Montserrat"/>
              </a:rPr>
              <a:t>The </a:t>
            </a:r>
            <a:r>
              <a:rPr b="1" lang="en-GB" sz="1600">
                <a:solidFill>
                  <a:srgbClr val="002060"/>
                </a:solidFill>
                <a:highlight>
                  <a:schemeClr val="lt1"/>
                </a:highlight>
                <a:latin typeface="Montserrat"/>
                <a:ea typeface="Montserrat"/>
                <a:cs typeface="Montserrat"/>
                <a:sym typeface="Montserrat"/>
              </a:rPr>
              <a:t>Employee’s Compensation Act </a:t>
            </a:r>
            <a:r>
              <a:rPr lang="en-GB" sz="1600">
                <a:solidFill>
                  <a:srgbClr val="002060"/>
                </a:solidFill>
                <a:highlight>
                  <a:schemeClr val="lt1"/>
                </a:highlight>
                <a:latin typeface="Montserrat"/>
                <a:ea typeface="Montserrat"/>
                <a:cs typeface="Montserrat"/>
                <a:sym typeface="Montserrat"/>
              </a:rPr>
              <a:t> aims to provide workmen and/or their dependents some relief in case of accidents arising out of and in the course of employment and causing either death or disablement of workmen.</a:t>
            </a:r>
            <a:endParaRPr sz="1600">
              <a:solidFill>
                <a:srgbClr val="002060"/>
              </a:solidFill>
              <a:highlight>
                <a:schemeClr val="lt1"/>
              </a:highlight>
              <a:latin typeface="Montserrat"/>
              <a:ea typeface="Montserrat"/>
              <a:cs typeface="Montserrat"/>
              <a:sym typeface="Montserrat"/>
            </a:endParaRPr>
          </a:p>
          <a:p>
            <a:pPr indent="0" lvl="0" marL="457200" rtl="0" algn="l">
              <a:lnSpc>
                <a:spcPct val="115000"/>
              </a:lnSpc>
              <a:spcBef>
                <a:spcPts val="2000"/>
              </a:spcBef>
              <a:spcAft>
                <a:spcPts val="0"/>
              </a:spcAft>
              <a:buNone/>
            </a:pPr>
            <a:r>
              <a:rPr lang="en-GB" sz="1600">
                <a:solidFill>
                  <a:srgbClr val="002060"/>
                </a:solidFill>
                <a:highlight>
                  <a:schemeClr val="lt1"/>
                </a:highlight>
                <a:latin typeface="Montserrat"/>
                <a:ea typeface="Montserrat"/>
                <a:cs typeface="Montserrat"/>
                <a:sym typeface="Montserrat"/>
              </a:rPr>
              <a:t>The Act imposes statutory liability upon an employer to provide payment to employees when they suffer from physical disabilities and diseases during course of employment.</a:t>
            </a:r>
            <a:endParaRPr sz="1600">
              <a:solidFill>
                <a:srgbClr val="002060"/>
              </a:solidFill>
              <a:highlight>
                <a:schemeClr val="lt1"/>
              </a:highlight>
              <a:latin typeface="Montserrat"/>
              <a:ea typeface="Montserrat"/>
              <a:cs typeface="Montserrat"/>
              <a:sym typeface="Montserrat"/>
            </a:endParaRPr>
          </a:p>
          <a:p>
            <a:pPr indent="-330200" lvl="0" marL="457200" rtl="0" algn="l">
              <a:lnSpc>
                <a:spcPct val="115000"/>
              </a:lnSpc>
              <a:spcBef>
                <a:spcPts val="2000"/>
              </a:spcBef>
              <a:spcAft>
                <a:spcPts val="0"/>
              </a:spcAft>
              <a:buClr>
                <a:srgbClr val="002060"/>
              </a:buClr>
              <a:buSzPts val="1600"/>
              <a:buFont typeface="Montserrat"/>
              <a:buChar char="●"/>
            </a:pPr>
            <a:r>
              <a:rPr lang="en-GB" sz="1600">
                <a:solidFill>
                  <a:srgbClr val="002060"/>
                </a:solidFill>
                <a:highlight>
                  <a:schemeClr val="lt1"/>
                </a:highlight>
                <a:latin typeface="Montserrat"/>
                <a:ea typeface="Montserrat"/>
                <a:cs typeface="Montserrat"/>
                <a:sym typeface="Montserrat"/>
              </a:rPr>
              <a:t>It extends to the whole of India.</a:t>
            </a:r>
            <a:endParaRPr sz="1600">
              <a:solidFill>
                <a:srgbClr val="002060"/>
              </a:solidFill>
              <a:highlight>
                <a:schemeClr val="lt1"/>
              </a:highlight>
              <a:latin typeface="Montserrat"/>
              <a:ea typeface="Montserrat"/>
              <a:cs typeface="Montserrat"/>
              <a:sym typeface="Montserrat"/>
            </a:endParaRPr>
          </a:p>
          <a:p>
            <a:pPr indent="-330200" lvl="0" marL="457200" rtl="0" algn="l">
              <a:lnSpc>
                <a:spcPct val="115000"/>
              </a:lnSpc>
              <a:spcBef>
                <a:spcPts val="0"/>
              </a:spcBef>
              <a:spcAft>
                <a:spcPts val="0"/>
              </a:spcAft>
              <a:buClr>
                <a:srgbClr val="002060"/>
              </a:buClr>
              <a:buSzPts val="1600"/>
              <a:buFont typeface="Montserrat"/>
              <a:buChar char="●"/>
            </a:pPr>
            <a:r>
              <a:rPr lang="en-GB" sz="1600">
                <a:solidFill>
                  <a:srgbClr val="002060"/>
                </a:solidFill>
                <a:highlight>
                  <a:schemeClr val="lt1"/>
                </a:highlight>
                <a:latin typeface="Montserrat"/>
                <a:ea typeface="Montserrat"/>
                <a:cs typeface="Montserrat"/>
                <a:sym typeface="Montserrat"/>
              </a:rPr>
              <a:t>It came into force on the first day of July, 1924. </a:t>
            </a:r>
            <a:endParaRPr sz="1600">
              <a:solidFill>
                <a:srgbClr val="002060"/>
              </a:solidFill>
              <a:highlight>
                <a:srgbClr val="FFFFFF"/>
              </a:highlight>
              <a:latin typeface="Montserrat"/>
              <a:ea typeface="Montserrat"/>
              <a:cs typeface="Montserrat"/>
              <a:sym typeface="Montserrat"/>
            </a:endParaRPr>
          </a:p>
          <a:p>
            <a:pPr indent="0" lvl="0" marL="0" rtl="0" algn="l">
              <a:lnSpc>
                <a:spcPct val="150000"/>
              </a:lnSpc>
              <a:spcBef>
                <a:spcPts val="2000"/>
              </a:spcBef>
              <a:spcAft>
                <a:spcPts val="0"/>
              </a:spcAft>
              <a:buSzPts val="770"/>
              <a:buNone/>
            </a:pPr>
            <a:r>
              <a:t/>
            </a:r>
            <a:endParaRPr sz="1600">
              <a:solidFill>
                <a:srgbClr val="002060"/>
              </a:solidFill>
              <a:highlight>
                <a:srgbClr val="FFFFFF"/>
              </a:highlight>
              <a:latin typeface="Montserrat"/>
              <a:ea typeface="Montserrat"/>
              <a:cs typeface="Montserrat"/>
              <a:sym typeface="Montserrat"/>
            </a:endParaRPr>
          </a:p>
          <a:p>
            <a:pPr indent="0" lvl="0" marL="0" rtl="0" algn="l">
              <a:lnSpc>
                <a:spcPct val="150000"/>
              </a:lnSpc>
              <a:spcBef>
                <a:spcPts val="0"/>
              </a:spcBef>
              <a:spcAft>
                <a:spcPts val="0"/>
              </a:spcAft>
              <a:buSzPts val="770"/>
              <a:buNone/>
            </a:pPr>
            <a:r>
              <a:t/>
            </a:r>
            <a:endParaRPr sz="1600">
              <a:solidFill>
                <a:srgbClr val="002060"/>
              </a:solidFill>
              <a:latin typeface="Montserrat"/>
              <a:ea typeface="Montserrat"/>
              <a:cs typeface="Montserrat"/>
              <a:sym typeface="Montserrat"/>
            </a:endParaRPr>
          </a:p>
          <a:p>
            <a:pPr indent="0" lvl="0" marL="0" rtl="0" algn="ctr">
              <a:lnSpc>
                <a:spcPct val="80000"/>
              </a:lnSpc>
              <a:spcBef>
                <a:spcPts val="0"/>
              </a:spcBef>
              <a:spcAft>
                <a:spcPts val="0"/>
              </a:spcAft>
              <a:buClr>
                <a:schemeClr val="dk1"/>
              </a:buClr>
              <a:buSzPts val="770"/>
              <a:buFont typeface="Arial"/>
              <a:buNone/>
            </a:pPr>
            <a:r>
              <a:t/>
            </a:r>
            <a:endParaRPr sz="1600">
              <a:solidFill>
                <a:srgbClr val="002060"/>
              </a:solidFill>
              <a:latin typeface="Montserrat"/>
              <a:ea typeface="Montserrat"/>
              <a:cs typeface="Montserrat"/>
              <a:sym typeface="Montserrat"/>
            </a:endParaRPr>
          </a:p>
        </p:txBody>
      </p:sp>
      <p:sp>
        <p:nvSpPr>
          <p:cNvPr id="74" name="Google Shape;7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75" name="Google Shape;75;p15"/>
          <p:cNvPicPr preferRelativeResize="0"/>
          <p:nvPr/>
        </p:nvPicPr>
        <p:blipFill>
          <a:blip r:embed="rId3">
            <a:alphaModFix amt="10000"/>
          </a:blip>
          <a:stretch>
            <a:fillRect/>
          </a:stretch>
        </p:blipFill>
        <p:spPr>
          <a:xfrm>
            <a:off x="0" y="0"/>
            <a:ext cx="9144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ctrTitle"/>
          </p:nvPr>
        </p:nvSpPr>
        <p:spPr>
          <a:xfrm>
            <a:off x="480150" y="161200"/>
            <a:ext cx="8316600" cy="53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2800">
                <a:solidFill>
                  <a:srgbClr val="002060"/>
                </a:solidFill>
                <a:latin typeface="Montserrat"/>
                <a:ea typeface="Montserrat"/>
                <a:cs typeface="Montserrat"/>
                <a:sym typeface="Montserrat"/>
              </a:rPr>
              <a:t>The Act At Glance...</a:t>
            </a:r>
            <a:endParaRPr b="1" sz="2800">
              <a:solidFill>
                <a:srgbClr val="002060"/>
              </a:solidFill>
              <a:latin typeface="Montserrat"/>
              <a:ea typeface="Montserrat"/>
              <a:cs typeface="Montserrat"/>
              <a:sym typeface="Montserrat"/>
            </a:endParaRPr>
          </a:p>
        </p:txBody>
      </p:sp>
      <p:sp>
        <p:nvSpPr>
          <p:cNvPr id="81" name="Google Shape;81;p16"/>
          <p:cNvSpPr txBox="1"/>
          <p:nvPr>
            <p:ph idx="1" type="subTitle"/>
          </p:nvPr>
        </p:nvSpPr>
        <p:spPr>
          <a:xfrm>
            <a:off x="306150" y="697000"/>
            <a:ext cx="8664600" cy="42234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rgbClr val="002060"/>
              </a:buClr>
              <a:buSzPts val="1300"/>
              <a:buFont typeface="Montserrat"/>
              <a:buChar char="●"/>
            </a:pPr>
            <a:r>
              <a:rPr b="1" lang="en-GB" sz="1300">
                <a:solidFill>
                  <a:srgbClr val="002060"/>
                </a:solidFill>
                <a:highlight>
                  <a:srgbClr val="FFFFFF"/>
                </a:highlight>
                <a:latin typeface="Montserrat"/>
                <a:ea typeface="Montserrat"/>
                <a:cs typeface="Montserrat"/>
                <a:sym typeface="Montserrat"/>
              </a:rPr>
              <a:t>Section 1 :</a:t>
            </a:r>
            <a:r>
              <a:rPr lang="en-GB" sz="1300">
                <a:solidFill>
                  <a:srgbClr val="002060"/>
                </a:solidFill>
                <a:highlight>
                  <a:srgbClr val="FFFFFF"/>
                </a:highlight>
                <a:latin typeface="Montserrat"/>
                <a:ea typeface="Montserrat"/>
                <a:cs typeface="Montserrat"/>
                <a:sym typeface="Montserrat"/>
              </a:rPr>
              <a:t> states that the Employee‘s compensation Act, 1923 , which came into force on 1stjuly, 1924,extends to the whole of India. Moreover, the provisions of this Act do not apply to person covered by the provisions of the employee’s state Insurance Act</a:t>
            </a:r>
            <a:endParaRPr sz="1300">
              <a:solidFill>
                <a:srgbClr val="002060"/>
              </a:solidFill>
              <a:highlight>
                <a:srgbClr val="FFFFFF"/>
              </a:highlight>
              <a:latin typeface="Montserrat"/>
              <a:ea typeface="Montserrat"/>
              <a:cs typeface="Montserrat"/>
              <a:sym typeface="Montserrat"/>
            </a:endParaRPr>
          </a:p>
          <a:p>
            <a:pPr indent="-311150" lvl="0" marL="457200" rtl="0" algn="l">
              <a:lnSpc>
                <a:spcPct val="150000"/>
              </a:lnSpc>
              <a:spcBef>
                <a:spcPts val="0"/>
              </a:spcBef>
              <a:spcAft>
                <a:spcPts val="0"/>
              </a:spcAft>
              <a:buClr>
                <a:srgbClr val="002060"/>
              </a:buClr>
              <a:buSzPts val="1300"/>
              <a:buFont typeface="Montserrat"/>
              <a:buChar char="●"/>
            </a:pPr>
            <a:r>
              <a:rPr b="1" lang="en-GB" sz="1300">
                <a:solidFill>
                  <a:srgbClr val="002060"/>
                </a:solidFill>
                <a:highlight>
                  <a:srgbClr val="FFFFFF"/>
                </a:highlight>
                <a:latin typeface="Montserrat"/>
                <a:ea typeface="Montserrat"/>
                <a:cs typeface="Montserrat"/>
                <a:sym typeface="Montserrat"/>
              </a:rPr>
              <a:t>Section2:</a:t>
            </a:r>
            <a:r>
              <a:rPr lang="en-GB" sz="1300">
                <a:solidFill>
                  <a:srgbClr val="002060"/>
                </a:solidFill>
                <a:highlight>
                  <a:srgbClr val="FFFFFF"/>
                </a:highlight>
                <a:latin typeface="Montserrat"/>
                <a:ea typeface="Montserrat"/>
                <a:cs typeface="Montserrat"/>
                <a:sym typeface="Montserrat"/>
              </a:rPr>
              <a:t>  the interpretation clause, is important, as it contains the definition to terms like employee, dependent, employer, wages, partial and total disablement, etc. Wich are vital to understand the scheme of the Act </a:t>
            </a:r>
            <a:endParaRPr sz="1300">
              <a:solidFill>
                <a:srgbClr val="002060"/>
              </a:solidFill>
              <a:highlight>
                <a:srgbClr val="FFFFFF"/>
              </a:highlight>
              <a:latin typeface="Montserrat"/>
              <a:ea typeface="Montserrat"/>
              <a:cs typeface="Montserrat"/>
              <a:sym typeface="Montserrat"/>
            </a:endParaRPr>
          </a:p>
          <a:p>
            <a:pPr indent="-311150" lvl="0" marL="457200" rtl="0" algn="l">
              <a:lnSpc>
                <a:spcPct val="150000"/>
              </a:lnSpc>
              <a:spcBef>
                <a:spcPts val="0"/>
              </a:spcBef>
              <a:spcAft>
                <a:spcPts val="0"/>
              </a:spcAft>
              <a:buClr>
                <a:srgbClr val="002060"/>
              </a:buClr>
              <a:buSzPts val="1300"/>
              <a:buFont typeface="Montserrat"/>
              <a:buChar char="●"/>
            </a:pPr>
            <a:r>
              <a:rPr b="1" lang="en-GB" sz="1300">
                <a:solidFill>
                  <a:srgbClr val="002060"/>
                </a:solidFill>
                <a:highlight>
                  <a:srgbClr val="FFFFFF"/>
                </a:highlight>
                <a:latin typeface="Montserrat"/>
                <a:ea typeface="Montserrat"/>
                <a:cs typeface="Montserrat"/>
                <a:sym typeface="Montserrat"/>
              </a:rPr>
              <a:t>Section3:</a:t>
            </a:r>
            <a:r>
              <a:rPr lang="en-GB" sz="1300">
                <a:solidFill>
                  <a:srgbClr val="002060"/>
                </a:solidFill>
                <a:highlight>
                  <a:srgbClr val="FFFFFF"/>
                </a:highlight>
                <a:latin typeface="Montserrat"/>
                <a:ea typeface="Montserrat"/>
                <a:cs typeface="Montserrat"/>
                <a:sym typeface="Montserrat"/>
              </a:rPr>
              <a:t>  it is undoubtedly the most important section of Act. It lays down the basis for the liability to pay compensation. It is exhaustive, as it not only provides the principal on which compensation is payable bus also specifies when compensation is not payable, and when contracting an occupational disease is deemed to be an injury arising out of accident. This section must be read with shedules I, II, III, IV of the Act. It is this section that enables out injured employee to recover compensation when the injury result in his death. </a:t>
            </a:r>
            <a:endParaRPr sz="1300">
              <a:solidFill>
                <a:srgbClr val="002060"/>
              </a:solidFill>
              <a:highlight>
                <a:srgbClr val="FFFFFF"/>
              </a:highlight>
              <a:latin typeface="Montserrat"/>
              <a:ea typeface="Montserrat"/>
              <a:cs typeface="Montserrat"/>
              <a:sym typeface="Montserrat"/>
            </a:endParaRPr>
          </a:p>
          <a:p>
            <a:pPr indent="-311150" lvl="0" marL="457200" rtl="0" algn="l">
              <a:lnSpc>
                <a:spcPct val="150000"/>
              </a:lnSpc>
              <a:spcBef>
                <a:spcPts val="0"/>
              </a:spcBef>
              <a:spcAft>
                <a:spcPts val="0"/>
              </a:spcAft>
              <a:buClr>
                <a:srgbClr val="002060"/>
              </a:buClr>
              <a:buSzPts val="1300"/>
              <a:buFont typeface="Montserrat"/>
              <a:buChar char="●"/>
            </a:pPr>
            <a:r>
              <a:rPr b="1" lang="en-GB" sz="1300">
                <a:solidFill>
                  <a:srgbClr val="002060"/>
                </a:solidFill>
                <a:highlight>
                  <a:srgbClr val="FFFFFF"/>
                </a:highlight>
                <a:latin typeface="Montserrat"/>
                <a:ea typeface="Montserrat"/>
                <a:cs typeface="Montserrat"/>
                <a:sym typeface="Montserrat"/>
              </a:rPr>
              <a:t>Section3(5):</a:t>
            </a:r>
            <a:r>
              <a:rPr lang="en-GB" sz="1300">
                <a:solidFill>
                  <a:srgbClr val="002060"/>
                </a:solidFill>
                <a:highlight>
                  <a:srgbClr val="FFFFFF"/>
                </a:highlight>
                <a:latin typeface="Montserrat"/>
                <a:ea typeface="Montserrat"/>
                <a:cs typeface="Montserrat"/>
                <a:sym typeface="Montserrat"/>
              </a:rPr>
              <a:t>  it is of the Act prescribes that a compensation claim under this Act is an alternative to a civil suit for damages, and therefore, the exercise of the two options, bars the other</a:t>
            </a:r>
            <a:endParaRPr sz="1300">
              <a:solidFill>
                <a:srgbClr val="002060"/>
              </a:solidFill>
              <a:highlight>
                <a:srgbClr val="FFFFFF"/>
              </a:highlight>
              <a:latin typeface="Montserrat"/>
              <a:ea typeface="Montserrat"/>
              <a:cs typeface="Montserrat"/>
              <a:sym typeface="Montserrat"/>
            </a:endParaRPr>
          </a:p>
        </p:txBody>
      </p:sp>
      <p:sp>
        <p:nvSpPr>
          <p:cNvPr id="82" name="Google Shape;8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83" name="Google Shape;83;p16"/>
          <p:cNvPicPr preferRelativeResize="0"/>
          <p:nvPr/>
        </p:nvPicPr>
        <p:blipFill>
          <a:blip r:embed="rId3">
            <a:alphaModFix amt="10000"/>
          </a:blip>
          <a:stretch>
            <a:fillRect/>
          </a:stretch>
        </p:blipFill>
        <p:spPr>
          <a:xfrm>
            <a:off x="0" y="0"/>
            <a:ext cx="91440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ctrTitle"/>
          </p:nvPr>
        </p:nvSpPr>
        <p:spPr>
          <a:xfrm>
            <a:off x="489850" y="260100"/>
            <a:ext cx="8148900" cy="64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800"/>
              <a:buFont typeface="Arial"/>
              <a:buNone/>
            </a:pPr>
            <a:r>
              <a:rPr b="1" lang="en-GB" sz="2800">
                <a:solidFill>
                  <a:srgbClr val="002060"/>
                </a:solidFill>
                <a:latin typeface="Montserrat"/>
                <a:ea typeface="Montserrat"/>
                <a:cs typeface="Montserrat"/>
                <a:sym typeface="Montserrat"/>
              </a:rPr>
              <a:t>Types Of Disabilities</a:t>
            </a:r>
            <a:endParaRPr b="1" sz="2800">
              <a:solidFill>
                <a:srgbClr val="002060"/>
              </a:solidFill>
              <a:latin typeface="Montserrat"/>
              <a:ea typeface="Montserrat"/>
              <a:cs typeface="Montserrat"/>
              <a:sym typeface="Montserrat"/>
            </a:endParaRPr>
          </a:p>
        </p:txBody>
      </p:sp>
      <p:sp>
        <p:nvSpPr>
          <p:cNvPr id="89" name="Google Shape;89;p17"/>
          <p:cNvSpPr txBox="1"/>
          <p:nvPr>
            <p:ph idx="1" type="subTitle"/>
          </p:nvPr>
        </p:nvSpPr>
        <p:spPr>
          <a:xfrm>
            <a:off x="321475" y="1025650"/>
            <a:ext cx="8649000" cy="3980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GB" sz="1500">
                <a:solidFill>
                  <a:srgbClr val="002060"/>
                </a:solidFill>
                <a:highlight>
                  <a:srgbClr val="FFFFFF"/>
                </a:highlight>
                <a:latin typeface="Montserrat"/>
                <a:ea typeface="Montserrat"/>
                <a:cs typeface="Montserrat"/>
                <a:sym typeface="Montserrat"/>
              </a:rPr>
              <a:t>Permanent Total Disability</a:t>
            </a:r>
            <a:endParaRPr b="1" sz="1500">
              <a:solidFill>
                <a:srgbClr val="002060"/>
              </a:solidFill>
              <a:highlight>
                <a:srgbClr val="FFFFFF"/>
              </a:highlight>
              <a:latin typeface="Montserrat"/>
              <a:ea typeface="Montserrat"/>
              <a:cs typeface="Montserrat"/>
              <a:sym typeface="Montserrat"/>
            </a:endParaRPr>
          </a:p>
          <a:p>
            <a:pPr indent="0" lvl="0" marL="0" rtl="0" algn="l">
              <a:lnSpc>
                <a:spcPct val="150000"/>
              </a:lnSpc>
              <a:spcBef>
                <a:spcPts val="0"/>
              </a:spcBef>
              <a:spcAft>
                <a:spcPts val="0"/>
              </a:spcAft>
              <a:buNone/>
            </a:pPr>
            <a:r>
              <a:rPr b="1" lang="en-GB" sz="1500">
                <a:solidFill>
                  <a:srgbClr val="002060"/>
                </a:solidFill>
                <a:highlight>
                  <a:srgbClr val="FFFFFF"/>
                </a:highlight>
                <a:latin typeface="Montserrat"/>
                <a:ea typeface="Montserrat"/>
                <a:cs typeface="Montserrat"/>
                <a:sym typeface="Montserrat"/>
              </a:rPr>
              <a:t>Definition: </a:t>
            </a:r>
            <a:r>
              <a:rPr lang="en-GB" sz="1500">
                <a:solidFill>
                  <a:srgbClr val="002060"/>
                </a:solidFill>
                <a:highlight>
                  <a:srgbClr val="FFFFFF"/>
                </a:highlight>
                <a:latin typeface="Montserrat"/>
                <a:ea typeface="Montserrat"/>
                <a:cs typeface="Montserrat"/>
                <a:sym typeface="Montserrat"/>
              </a:rPr>
              <a:t>Permanent total disability is a condition in which an individual may never be able to work again. When an individual becomes physically incapable of being employed in any sort of work.</a:t>
            </a:r>
            <a:endParaRPr sz="1500">
              <a:solidFill>
                <a:srgbClr val="002060"/>
              </a:solidFill>
              <a:highlight>
                <a:srgbClr val="FFFFFF"/>
              </a:highlight>
              <a:latin typeface="Montserrat"/>
              <a:ea typeface="Montserrat"/>
              <a:cs typeface="Montserrat"/>
              <a:sym typeface="Montserrat"/>
            </a:endParaRPr>
          </a:p>
          <a:p>
            <a:pPr indent="-323850" lvl="0" marL="457200" rtl="0" algn="l">
              <a:lnSpc>
                <a:spcPct val="150000"/>
              </a:lnSpc>
              <a:spcBef>
                <a:spcPts val="0"/>
              </a:spcBef>
              <a:spcAft>
                <a:spcPts val="0"/>
              </a:spcAft>
              <a:buClr>
                <a:srgbClr val="002060"/>
              </a:buClr>
              <a:buSzPts val="1500"/>
              <a:buFont typeface="Montserrat"/>
              <a:buChar char="●"/>
            </a:pPr>
            <a:r>
              <a:rPr lang="en-GB" sz="1500">
                <a:solidFill>
                  <a:srgbClr val="002060"/>
                </a:solidFill>
                <a:highlight>
                  <a:srgbClr val="FFFFFF"/>
                </a:highlight>
                <a:latin typeface="Montserrat"/>
                <a:ea typeface="Montserrat"/>
                <a:cs typeface="Montserrat"/>
                <a:sym typeface="Montserrat"/>
              </a:rPr>
              <a:t>It refers to the Part - I of Schedule - I</a:t>
            </a:r>
            <a:endParaRPr sz="1500">
              <a:solidFill>
                <a:srgbClr val="002060"/>
              </a:solidFill>
              <a:highlight>
                <a:srgbClr val="FFFFFF"/>
              </a:highlight>
              <a:latin typeface="Montserrat"/>
              <a:ea typeface="Montserrat"/>
              <a:cs typeface="Montserrat"/>
              <a:sym typeface="Montserrat"/>
            </a:endParaRPr>
          </a:p>
          <a:p>
            <a:pPr indent="0" lvl="0" marL="457200" rtl="0" algn="l">
              <a:lnSpc>
                <a:spcPct val="150000"/>
              </a:lnSpc>
              <a:spcBef>
                <a:spcPts val="0"/>
              </a:spcBef>
              <a:spcAft>
                <a:spcPts val="0"/>
              </a:spcAft>
              <a:buNone/>
            </a:pPr>
            <a:r>
              <a:t/>
            </a:r>
            <a:endParaRPr sz="1500">
              <a:solidFill>
                <a:srgbClr val="002060"/>
              </a:solidFill>
              <a:highlight>
                <a:srgbClr val="FFFFFF"/>
              </a:highlight>
              <a:latin typeface="Montserrat"/>
              <a:ea typeface="Montserrat"/>
              <a:cs typeface="Montserrat"/>
              <a:sym typeface="Montserrat"/>
            </a:endParaRPr>
          </a:p>
          <a:p>
            <a:pPr indent="0" lvl="0" marL="0" rtl="0" algn="l">
              <a:lnSpc>
                <a:spcPct val="150000"/>
              </a:lnSpc>
              <a:spcBef>
                <a:spcPts val="0"/>
              </a:spcBef>
              <a:spcAft>
                <a:spcPts val="0"/>
              </a:spcAft>
              <a:buClr>
                <a:schemeClr val="dk1"/>
              </a:buClr>
              <a:buSzPts val="1100"/>
              <a:buFont typeface="Arial"/>
              <a:buNone/>
            </a:pPr>
            <a:r>
              <a:rPr b="1" lang="en-GB" sz="1500">
                <a:solidFill>
                  <a:srgbClr val="002060"/>
                </a:solidFill>
                <a:highlight>
                  <a:srgbClr val="FFFFFF"/>
                </a:highlight>
                <a:latin typeface="Montserrat"/>
                <a:ea typeface="Montserrat"/>
                <a:cs typeface="Montserrat"/>
                <a:sym typeface="Montserrat"/>
              </a:rPr>
              <a:t>Permanent Partial Disability</a:t>
            </a:r>
            <a:endParaRPr b="1" sz="1500">
              <a:solidFill>
                <a:srgbClr val="002060"/>
              </a:solidFill>
              <a:highlight>
                <a:srgbClr val="FFFFFF"/>
              </a:highlight>
              <a:latin typeface="Montserrat"/>
              <a:ea typeface="Montserrat"/>
              <a:cs typeface="Montserrat"/>
              <a:sym typeface="Montserrat"/>
            </a:endParaRPr>
          </a:p>
          <a:p>
            <a:pPr indent="0" lvl="0" marL="0" rtl="0" algn="l">
              <a:lnSpc>
                <a:spcPct val="150000"/>
              </a:lnSpc>
              <a:spcBef>
                <a:spcPts val="0"/>
              </a:spcBef>
              <a:spcAft>
                <a:spcPts val="0"/>
              </a:spcAft>
              <a:buClr>
                <a:schemeClr val="dk1"/>
              </a:buClr>
              <a:buSzPts val="1100"/>
              <a:buFont typeface="Arial"/>
              <a:buNone/>
            </a:pPr>
            <a:r>
              <a:rPr b="1" lang="en-GB" sz="1500">
                <a:solidFill>
                  <a:srgbClr val="002060"/>
                </a:solidFill>
                <a:highlight>
                  <a:srgbClr val="FFFFFF"/>
                </a:highlight>
                <a:latin typeface="Montserrat"/>
                <a:ea typeface="Montserrat"/>
                <a:cs typeface="Montserrat"/>
                <a:sym typeface="Montserrat"/>
              </a:rPr>
              <a:t>Definition: </a:t>
            </a:r>
            <a:r>
              <a:rPr lang="en-GB" sz="1500">
                <a:solidFill>
                  <a:srgbClr val="002060"/>
                </a:solidFill>
                <a:highlight>
                  <a:srgbClr val="FFFFFF"/>
                </a:highlight>
                <a:latin typeface="Montserrat"/>
                <a:ea typeface="Montserrat"/>
                <a:cs typeface="Montserrat"/>
                <a:sym typeface="Montserrat"/>
              </a:rPr>
              <a:t>Permanent partial disability is a condition in which an individual is still able to work but not with the skill and efficiency demonstrated prior to the injury. As a result, the earning capability of the worker is affected.</a:t>
            </a:r>
            <a:endParaRPr sz="1500">
              <a:solidFill>
                <a:srgbClr val="002060"/>
              </a:solidFill>
              <a:highlight>
                <a:srgbClr val="FFFFFF"/>
              </a:highlight>
              <a:latin typeface="Montserrat"/>
              <a:ea typeface="Montserrat"/>
              <a:cs typeface="Montserrat"/>
              <a:sym typeface="Montserrat"/>
            </a:endParaRPr>
          </a:p>
          <a:p>
            <a:pPr indent="-323850" lvl="0" marL="457200" rtl="0" algn="l">
              <a:lnSpc>
                <a:spcPct val="150000"/>
              </a:lnSpc>
              <a:spcBef>
                <a:spcPts val="0"/>
              </a:spcBef>
              <a:spcAft>
                <a:spcPts val="0"/>
              </a:spcAft>
              <a:buClr>
                <a:srgbClr val="002060"/>
              </a:buClr>
              <a:buSzPts val="1500"/>
              <a:buFont typeface="Montserrat"/>
              <a:buChar char="●"/>
            </a:pPr>
            <a:r>
              <a:rPr lang="en-GB" sz="1500">
                <a:solidFill>
                  <a:srgbClr val="002060"/>
                </a:solidFill>
                <a:highlight>
                  <a:schemeClr val="lt1"/>
                </a:highlight>
                <a:latin typeface="Montserrat"/>
                <a:ea typeface="Montserrat"/>
                <a:cs typeface="Montserrat"/>
                <a:sym typeface="Montserrat"/>
              </a:rPr>
              <a:t>It refers to the Part - II of Schedule - I</a:t>
            </a:r>
            <a:endParaRPr sz="1500">
              <a:solidFill>
                <a:srgbClr val="002060"/>
              </a:solidFill>
              <a:latin typeface="Montserrat"/>
              <a:ea typeface="Montserrat"/>
              <a:cs typeface="Montserrat"/>
              <a:sym typeface="Montserrat"/>
            </a:endParaRPr>
          </a:p>
        </p:txBody>
      </p:sp>
      <p:sp>
        <p:nvSpPr>
          <p:cNvPr id="90" name="Google Shape;9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91" name="Google Shape;91;p17"/>
          <p:cNvPicPr preferRelativeResize="0"/>
          <p:nvPr/>
        </p:nvPicPr>
        <p:blipFill>
          <a:blip r:embed="rId3">
            <a:alphaModFix amt="10000"/>
          </a:blip>
          <a:stretch>
            <a:fillRect/>
          </a:stretch>
        </p:blipFill>
        <p:spPr>
          <a:xfrm>
            <a:off x="0" y="0"/>
            <a:ext cx="914400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ctrTitle"/>
          </p:nvPr>
        </p:nvSpPr>
        <p:spPr>
          <a:xfrm>
            <a:off x="480150" y="161200"/>
            <a:ext cx="8316600" cy="64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2800">
                <a:solidFill>
                  <a:srgbClr val="002060"/>
                </a:solidFill>
                <a:latin typeface="Montserrat"/>
                <a:ea typeface="Montserrat"/>
                <a:cs typeface="Montserrat"/>
                <a:sym typeface="Montserrat"/>
              </a:rPr>
              <a:t>Exceptions</a:t>
            </a:r>
            <a:endParaRPr b="1" sz="2800">
              <a:solidFill>
                <a:srgbClr val="002060"/>
              </a:solidFill>
              <a:latin typeface="Montserrat"/>
              <a:ea typeface="Montserrat"/>
              <a:cs typeface="Montserrat"/>
              <a:sym typeface="Montserrat"/>
            </a:endParaRPr>
          </a:p>
        </p:txBody>
      </p:sp>
      <p:sp>
        <p:nvSpPr>
          <p:cNvPr id="97" name="Google Shape;97;p18"/>
          <p:cNvSpPr txBox="1"/>
          <p:nvPr>
            <p:ph idx="1" type="subTitle"/>
          </p:nvPr>
        </p:nvSpPr>
        <p:spPr>
          <a:xfrm>
            <a:off x="306150" y="804400"/>
            <a:ext cx="8664600" cy="3987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GB" sz="1600">
                <a:solidFill>
                  <a:srgbClr val="002060"/>
                </a:solidFill>
                <a:highlight>
                  <a:srgbClr val="FFFFFF"/>
                </a:highlight>
                <a:latin typeface="Montserrat"/>
                <a:ea typeface="Montserrat"/>
                <a:cs typeface="Montserrat"/>
                <a:sym typeface="Montserrat"/>
              </a:rPr>
              <a:t>When the employer is not liable to pay compensation-</a:t>
            </a:r>
            <a:endParaRPr b="1" sz="1600">
              <a:solidFill>
                <a:srgbClr val="002060"/>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rgbClr val="002060"/>
              </a:buClr>
              <a:buSzPts val="1600"/>
              <a:buFont typeface="Montserrat"/>
              <a:buChar char="●"/>
            </a:pPr>
            <a:r>
              <a:rPr lang="en-GB" sz="1600">
                <a:solidFill>
                  <a:srgbClr val="002060"/>
                </a:solidFill>
                <a:highlight>
                  <a:srgbClr val="FFFFFF"/>
                </a:highlight>
                <a:latin typeface="Montserrat"/>
                <a:ea typeface="Montserrat"/>
                <a:cs typeface="Montserrat"/>
                <a:sym typeface="Montserrat"/>
              </a:rPr>
              <a:t>If the injury does not end in the entire or partial disablement of the employee for a period exceeding three days.</a:t>
            </a:r>
            <a:endParaRPr sz="1600">
              <a:solidFill>
                <a:srgbClr val="002060"/>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rgbClr val="002060"/>
              </a:buClr>
              <a:buSzPts val="1600"/>
              <a:buFont typeface="Montserrat"/>
              <a:buChar char="●"/>
            </a:pPr>
            <a:r>
              <a:rPr lang="en-GB" sz="1600">
                <a:solidFill>
                  <a:srgbClr val="002060"/>
                </a:solidFill>
                <a:highlight>
                  <a:srgbClr val="FFFFFF"/>
                </a:highlight>
                <a:latin typeface="Montserrat"/>
                <a:ea typeface="Montserrat"/>
                <a:cs typeface="Montserrat"/>
                <a:sym typeface="Montserrat"/>
              </a:rPr>
              <a:t>If the injury, not leading in death or permanent total disablement, is caused by an accident which is directly attributable to: </a:t>
            </a:r>
            <a:endParaRPr sz="1600">
              <a:solidFill>
                <a:srgbClr val="002060"/>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rgbClr val="002060"/>
              </a:buClr>
              <a:buSzPts val="1600"/>
              <a:buFont typeface="Montserrat"/>
              <a:buChar char="●"/>
            </a:pPr>
            <a:r>
              <a:rPr lang="en-GB" sz="1600">
                <a:solidFill>
                  <a:srgbClr val="002060"/>
                </a:solidFill>
                <a:highlight>
                  <a:srgbClr val="FFFFFF"/>
                </a:highlight>
                <a:latin typeface="Montserrat"/>
                <a:ea typeface="Montserrat"/>
                <a:cs typeface="Montserrat"/>
                <a:sym typeface="Montserrat"/>
              </a:rPr>
              <a:t>The employee having at the time of the accident is under the influence of drink or drugs; </a:t>
            </a:r>
            <a:endParaRPr sz="1600">
              <a:solidFill>
                <a:srgbClr val="002060"/>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rgbClr val="002060"/>
              </a:buClr>
              <a:buSzPts val="1600"/>
              <a:buFont typeface="Montserrat"/>
              <a:buChar char="●"/>
            </a:pPr>
            <a:r>
              <a:rPr lang="en-GB" sz="1600">
                <a:solidFill>
                  <a:srgbClr val="002060"/>
                </a:solidFill>
                <a:highlight>
                  <a:srgbClr val="FFFFFF"/>
                </a:highlight>
                <a:latin typeface="Montserrat"/>
                <a:ea typeface="Montserrat"/>
                <a:cs typeface="Montserrat"/>
                <a:sym typeface="Montserrat"/>
              </a:rPr>
              <a:t>The willful disobedience of the employee to an order if the rule is expressly given or expressly framed, for the purpose of securing the safety of employees; or</a:t>
            </a:r>
            <a:endParaRPr sz="1600">
              <a:solidFill>
                <a:srgbClr val="002060"/>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rgbClr val="002060"/>
              </a:buClr>
              <a:buSzPts val="1600"/>
              <a:buFont typeface="Montserrat"/>
              <a:buChar char="●"/>
            </a:pPr>
            <a:r>
              <a:rPr lang="en-GB" sz="1600">
                <a:solidFill>
                  <a:srgbClr val="002060"/>
                </a:solidFill>
                <a:highlight>
                  <a:srgbClr val="FFFFFF"/>
                </a:highlight>
                <a:latin typeface="Montserrat"/>
                <a:ea typeface="Montserrat"/>
                <a:cs typeface="Montserrat"/>
                <a:sym typeface="Montserrat"/>
              </a:rPr>
              <a:t>The willful removal or disregard by the employee of any safety guard or other device which has been provided for the purpose of securing the safety of employees.</a:t>
            </a:r>
            <a:endParaRPr sz="1600">
              <a:solidFill>
                <a:srgbClr val="002060"/>
              </a:solidFill>
              <a:highlight>
                <a:srgbClr val="FFFFFF"/>
              </a:highlight>
              <a:latin typeface="Montserrat"/>
              <a:ea typeface="Montserrat"/>
              <a:cs typeface="Montserrat"/>
              <a:sym typeface="Montserrat"/>
            </a:endParaRPr>
          </a:p>
          <a:p>
            <a:pPr indent="0" lvl="0" marL="914400" rtl="0" algn="l">
              <a:lnSpc>
                <a:spcPct val="150000"/>
              </a:lnSpc>
              <a:spcBef>
                <a:spcPts val="0"/>
              </a:spcBef>
              <a:spcAft>
                <a:spcPts val="0"/>
              </a:spcAft>
              <a:buClr>
                <a:schemeClr val="dk1"/>
              </a:buClr>
              <a:buSzPts val="1100"/>
              <a:buFont typeface="Arial"/>
              <a:buNone/>
            </a:pPr>
            <a:r>
              <a:t/>
            </a:r>
            <a:endParaRPr sz="1600">
              <a:solidFill>
                <a:srgbClr val="002060"/>
              </a:solidFill>
              <a:highlight>
                <a:srgbClr val="FFFFFF"/>
              </a:highlight>
              <a:latin typeface="Montserrat"/>
              <a:ea typeface="Montserrat"/>
              <a:cs typeface="Montserrat"/>
              <a:sym typeface="Montserrat"/>
            </a:endParaRPr>
          </a:p>
          <a:p>
            <a:pPr indent="0" lvl="0" marL="914400" rtl="0" algn="l">
              <a:lnSpc>
                <a:spcPct val="150000"/>
              </a:lnSpc>
              <a:spcBef>
                <a:spcPts val="0"/>
              </a:spcBef>
              <a:spcAft>
                <a:spcPts val="0"/>
              </a:spcAft>
              <a:buNone/>
            </a:pPr>
            <a:r>
              <a:t/>
            </a:r>
            <a:endParaRPr sz="1600">
              <a:solidFill>
                <a:srgbClr val="002060"/>
              </a:solidFill>
              <a:highlight>
                <a:srgbClr val="FFFFFF"/>
              </a:highlight>
              <a:latin typeface="Montserrat"/>
              <a:ea typeface="Montserrat"/>
              <a:cs typeface="Montserrat"/>
              <a:sym typeface="Montserrat"/>
            </a:endParaRPr>
          </a:p>
        </p:txBody>
      </p:sp>
      <p:sp>
        <p:nvSpPr>
          <p:cNvPr id="98" name="Google Shape;98;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99" name="Google Shape;99;p18"/>
          <p:cNvPicPr preferRelativeResize="0"/>
          <p:nvPr/>
        </p:nvPicPr>
        <p:blipFill>
          <a:blip r:embed="rId3">
            <a:alphaModFix amt="10000"/>
          </a:blip>
          <a:stretch>
            <a:fillRect/>
          </a:stretch>
        </p:blipFill>
        <p:spPr>
          <a:xfrm>
            <a:off x="0" y="0"/>
            <a:ext cx="914400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ctrTitle"/>
          </p:nvPr>
        </p:nvSpPr>
        <p:spPr>
          <a:xfrm>
            <a:off x="480150" y="85000"/>
            <a:ext cx="8316600" cy="64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2800">
                <a:solidFill>
                  <a:srgbClr val="002060"/>
                </a:solidFill>
                <a:latin typeface="Montserrat"/>
                <a:ea typeface="Montserrat"/>
                <a:cs typeface="Montserrat"/>
                <a:sym typeface="Montserrat"/>
              </a:rPr>
              <a:t>Compensation</a:t>
            </a:r>
            <a:endParaRPr b="1" sz="2800">
              <a:solidFill>
                <a:srgbClr val="002060"/>
              </a:solidFill>
              <a:latin typeface="Montserrat"/>
              <a:ea typeface="Montserrat"/>
              <a:cs typeface="Montserrat"/>
              <a:sym typeface="Montserrat"/>
            </a:endParaRPr>
          </a:p>
        </p:txBody>
      </p:sp>
      <p:sp>
        <p:nvSpPr>
          <p:cNvPr id="105" name="Google Shape;10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106" name="Google Shape;106;p19"/>
          <p:cNvGraphicFramePr/>
          <p:nvPr/>
        </p:nvGraphicFramePr>
        <p:xfrm>
          <a:off x="384750" y="1468020"/>
          <a:ext cx="3000000" cy="3000000"/>
        </p:xfrm>
        <a:graphic>
          <a:graphicData uri="http://schemas.openxmlformats.org/drawingml/2006/table">
            <a:tbl>
              <a:tblPr>
                <a:noFill/>
                <a:tableStyleId>{606959B7-324F-4C91-B4E4-3B6AF52DA316}</a:tableStyleId>
              </a:tblPr>
              <a:tblGrid>
                <a:gridCol w="1344325"/>
                <a:gridCol w="5275125"/>
                <a:gridCol w="1887950"/>
              </a:tblGrid>
              <a:tr h="407625">
                <a:tc>
                  <a:txBody>
                    <a:bodyPr/>
                    <a:lstStyle/>
                    <a:p>
                      <a:pPr indent="0" lvl="0" marL="0" rtl="0" algn="ctr">
                        <a:lnSpc>
                          <a:spcPct val="115000"/>
                        </a:lnSpc>
                        <a:spcBef>
                          <a:spcPts val="0"/>
                        </a:spcBef>
                        <a:spcAft>
                          <a:spcPts val="0"/>
                        </a:spcAft>
                        <a:buNone/>
                      </a:pPr>
                      <a:r>
                        <a:rPr lang="en-GB">
                          <a:solidFill>
                            <a:srgbClr val="1C4587"/>
                          </a:solidFill>
                          <a:latin typeface="Montserrat"/>
                          <a:ea typeface="Montserrat"/>
                          <a:cs typeface="Montserrat"/>
                          <a:sym typeface="Montserrat"/>
                        </a:rPr>
                        <a:t>Serial No.</a:t>
                      </a:r>
                      <a:endParaRPr>
                        <a:solidFill>
                          <a:srgbClr val="1C4587"/>
                        </a:solidFill>
                        <a:latin typeface="Montserrat"/>
                        <a:ea typeface="Montserrat"/>
                        <a:cs typeface="Montserrat"/>
                        <a:sym typeface="Montserrat"/>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GB">
                          <a:solidFill>
                            <a:srgbClr val="1C4587"/>
                          </a:solidFill>
                          <a:latin typeface="Montserrat"/>
                          <a:ea typeface="Montserrat"/>
                          <a:cs typeface="Montserrat"/>
                          <a:sym typeface="Montserrat"/>
                        </a:rPr>
                        <a:t>Description of injury</a:t>
                      </a:r>
                      <a:endParaRPr>
                        <a:solidFill>
                          <a:srgbClr val="1C4587"/>
                        </a:solidFill>
                        <a:latin typeface="Montserrat"/>
                        <a:ea typeface="Montserrat"/>
                        <a:cs typeface="Montserrat"/>
                        <a:sym typeface="Montserrat"/>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GB">
                          <a:solidFill>
                            <a:srgbClr val="1C4587"/>
                          </a:solidFill>
                          <a:latin typeface="Montserrat"/>
                          <a:ea typeface="Montserrat"/>
                          <a:cs typeface="Montserrat"/>
                          <a:sym typeface="Montserrat"/>
                        </a:rPr>
                        <a:t>Percentage of loss of earning capacity</a:t>
                      </a:r>
                      <a:endParaRPr>
                        <a:solidFill>
                          <a:srgbClr val="1C4587"/>
                        </a:solidFill>
                        <a:latin typeface="Montserrat"/>
                        <a:ea typeface="Montserrat"/>
                        <a:cs typeface="Montserrat"/>
                        <a:sym typeface="Montserrat"/>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407625">
                <a:tc>
                  <a:txBody>
                    <a:bodyPr/>
                    <a:lstStyle/>
                    <a:p>
                      <a:pPr indent="0" lvl="0" marL="0" rtl="0" algn="ctr">
                        <a:lnSpc>
                          <a:spcPct val="115000"/>
                        </a:lnSpc>
                        <a:spcBef>
                          <a:spcPts val="0"/>
                        </a:spcBef>
                        <a:spcAft>
                          <a:spcPts val="0"/>
                        </a:spcAft>
                        <a:buNone/>
                      </a:pPr>
                      <a:r>
                        <a:rPr lang="en-GB">
                          <a:solidFill>
                            <a:srgbClr val="1C4587"/>
                          </a:solidFill>
                          <a:latin typeface="Montserrat"/>
                          <a:ea typeface="Montserrat"/>
                          <a:cs typeface="Montserrat"/>
                          <a:sym typeface="Montserrat"/>
                        </a:rPr>
                        <a:t>1</a:t>
                      </a:r>
                      <a:endParaRPr>
                        <a:solidFill>
                          <a:srgbClr val="1C4587"/>
                        </a:solidFill>
                        <a:latin typeface="Montserrat"/>
                        <a:ea typeface="Montserrat"/>
                        <a:cs typeface="Montserrat"/>
                        <a:sym typeface="Montserrat"/>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a:solidFill>
                            <a:srgbClr val="1C4587"/>
                          </a:solidFill>
                          <a:latin typeface="Montserrat"/>
                          <a:ea typeface="Montserrat"/>
                          <a:cs typeface="Montserrat"/>
                          <a:sym typeface="Montserrat"/>
                        </a:rPr>
                        <a:t>Loss of both hands or amputation at higher sites</a:t>
                      </a:r>
                      <a:endParaRPr>
                        <a:solidFill>
                          <a:srgbClr val="1C4587"/>
                        </a:solidFill>
                        <a:latin typeface="Montserrat"/>
                        <a:ea typeface="Montserrat"/>
                        <a:cs typeface="Montserrat"/>
                        <a:sym typeface="Montserrat"/>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GB">
                          <a:solidFill>
                            <a:srgbClr val="1C4587"/>
                          </a:solidFill>
                          <a:latin typeface="Montserrat"/>
                          <a:ea typeface="Montserrat"/>
                          <a:cs typeface="Montserrat"/>
                          <a:sym typeface="Montserrat"/>
                        </a:rPr>
                        <a:t>100</a:t>
                      </a:r>
                      <a:endParaRPr>
                        <a:solidFill>
                          <a:srgbClr val="1C4587"/>
                        </a:solidFill>
                        <a:latin typeface="Montserrat"/>
                        <a:ea typeface="Montserrat"/>
                        <a:cs typeface="Montserrat"/>
                        <a:sym typeface="Montserrat"/>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407625">
                <a:tc>
                  <a:txBody>
                    <a:bodyPr/>
                    <a:lstStyle/>
                    <a:p>
                      <a:pPr indent="0" lvl="0" marL="0" rtl="0" algn="ctr">
                        <a:lnSpc>
                          <a:spcPct val="115000"/>
                        </a:lnSpc>
                        <a:spcBef>
                          <a:spcPts val="0"/>
                        </a:spcBef>
                        <a:spcAft>
                          <a:spcPts val="0"/>
                        </a:spcAft>
                        <a:buNone/>
                      </a:pPr>
                      <a:r>
                        <a:rPr lang="en-GB">
                          <a:solidFill>
                            <a:srgbClr val="1C4587"/>
                          </a:solidFill>
                          <a:latin typeface="Montserrat"/>
                          <a:ea typeface="Montserrat"/>
                          <a:cs typeface="Montserrat"/>
                          <a:sym typeface="Montserrat"/>
                        </a:rPr>
                        <a:t>2</a:t>
                      </a:r>
                      <a:endParaRPr>
                        <a:solidFill>
                          <a:srgbClr val="1C4587"/>
                        </a:solidFill>
                        <a:latin typeface="Montserrat"/>
                        <a:ea typeface="Montserrat"/>
                        <a:cs typeface="Montserrat"/>
                        <a:sym typeface="Montserrat"/>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a:solidFill>
                            <a:srgbClr val="1C4587"/>
                          </a:solidFill>
                          <a:latin typeface="Montserrat"/>
                          <a:ea typeface="Montserrat"/>
                          <a:cs typeface="Montserrat"/>
                          <a:sym typeface="Montserrat"/>
                        </a:rPr>
                        <a:t>Loss of hand and a foot</a:t>
                      </a:r>
                      <a:endParaRPr>
                        <a:solidFill>
                          <a:srgbClr val="1C4587"/>
                        </a:solidFill>
                        <a:latin typeface="Montserrat"/>
                        <a:ea typeface="Montserrat"/>
                        <a:cs typeface="Montserrat"/>
                        <a:sym typeface="Montserrat"/>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GB">
                          <a:solidFill>
                            <a:srgbClr val="1C4587"/>
                          </a:solidFill>
                          <a:latin typeface="Montserrat"/>
                          <a:ea typeface="Montserrat"/>
                          <a:cs typeface="Montserrat"/>
                          <a:sym typeface="Montserrat"/>
                        </a:rPr>
                        <a:t>100</a:t>
                      </a:r>
                      <a:endParaRPr>
                        <a:solidFill>
                          <a:srgbClr val="1C4587"/>
                        </a:solidFill>
                        <a:latin typeface="Montserrat"/>
                        <a:ea typeface="Montserrat"/>
                        <a:cs typeface="Montserrat"/>
                        <a:sym typeface="Montserrat"/>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407625">
                <a:tc>
                  <a:txBody>
                    <a:bodyPr/>
                    <a:lstStyle/>
                    <a:p>
                      <a:pPr indent="0" lvl="0" marL="0" rtl="0" algn="ctr">
                        <a:lnSpc>
                          <a:spcPct val="115000"/>
                        </a:lnSpc>
                        <a:spcBef>
                          <a:spcPts val="0"/>
                        </a:spcBef>
                        <a:spcAft>
                          <a:spcPts val="0"/>
                        </a:spcAft>
                        <a:buNone/>
                      </a:pPr>
                      <a:r>
                        <a:rPr lang="en-GB">
                          <a:solidFill>
                            <a:srgbClr val="1C4587"/>
                          </a:solidFill>
                          <a:latin typeface="Montserrat"/>
                          <a:ea typeface="Montserrat"/>
                          <a:cs typeface="Montserrat"/>
                          <a:sym typeface="Montserrat"/>
                        </a:rPr>
                        <a:t>3</a:t>
                      </a:r>
                      <a:endParaRPr>
                        <a:solidFill>
                          <a:srgbClr val="1C4587"/>
                        </a:solidFill>
                        <a:latin typeface="Montserrat"/>
                        <a:ea typeface="Montserrat"/>
                        <a:cs typeface="Montserrat"/>
                        <a:sym typeface="Montserrat"/>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a:solidFill>
                            <a:srgbClr val="1C4587"/>
                          </a:solidFill>
                          <a:latin typeface="Montserrat"/>
                          <a:ea typeface="Montserrat"/>
                          <a:cs typeface="Montserrat"/>
                          <a:sym typeface="Montserrat"/>
                        </a:rPr>
                        <a:t>Double amputation through leg or thigh, or amputation through leg or thigh on one side and loss of other foot</a:t>
                      </a:r>
                      <a:endParaRPr>
                        <a:solidFill>
                          <a:srgbClr val="1C4587"/>
                        </a:solidFill>
                        <a:latin typeface="Montserrat"/>
                        <a:ea typeface="Montserrat"/>
                        <a:cs typeface="Montserrat"/>
                        <a:sym typeface="Montserrat"/>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GB">
                          <a:solidFill>
                            <a:srgbClr val="1C4587"/>
                          </a:solidFill>
                          <a:latin typeface="Montserrat"/>
                          <a:ea typeface="Montserrat"/>
                          <a:cs typeface="Montserrat"/>
                          <a:sym typeface="Montserrat"/>
                        </a:rPr>
                        <a:t>100</a:t>
                      </a:r>
                      <a:endParaRPr>
                        <a:solidFill>
                          <a:srgbClr val="1C4587"/>
                        </a:solidFill>
                        <a:latin typeface="Montserrat"/>
                        <a:ea typeface="Montserrat"/>
                        <a:cs typeface="Montserrat"/>
                        <a:sym typeface="Montserrat"/>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407625">
                <a:tc>
                  <a:txBody>
                    <a:bodyPr/>
                    <a:lstStyle/>
                    <a:p>
                      <a:pPr indent="0" lvl="0" marL="0" rtl="0" algn="ctr">
                        <a:lnSpc>
                          <a:spcPct val="115000"/>
                        </a:lnSpc>
                        <a:spcBef>
                          <a:spcPts val="0"/>
                        </a:spcBef>
                        <a:spcAft>
                          <a:spcPts val="0"/>
                        </a:spcAft>
                        <a:buNone/>
                      </a:pPr>
                      <a:r>
                        <a:rPr lang="en-GB">
                          <a:solidFill>
                            <a:srgbClr val="1C4587"/>
                          </a:solidFill>
                          <a:latin typeface="Montserrat"/>
                          <a:ea typeface="Montserrat"/>
                          <a:cs typeface="Montserrat"/>
                          <a:sym typeface="Montserrat"/>
                        </a:rPr>
                        <a:t>4</a:t>
                      </a:r>
                      <a:endParaRPr>
                        <a:solidFill>
                          <a:srgbClr val="1C4587"/>
                        </a:solidFill>
                        <a:latin typeface="Montserrat"/>
                        <a:ea typeface="Montserrat"/>
                        <a:cs typeface="Montserrat"/>
                        <a:sym typeface="Montserrat"/>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a:solidFill>
                            <a:srgbClr val="1C4587"/>
                          </a:solidFill>
                          <a:latin typeface="Montserrat"/>
                          <a:ea typeface="Montserrat"/>
                          <a:cs typeface="Montserrat"/>
                          <a:sym typeface="Montserrat"/>
                        </a:rPr>
                        <a:t>Loss of sight to such an extent as to render the claimant unable to perform any work for which eyesight is essential</a:t>
                      </a:r>
                      <a:endParaRPr>
                        <a:solidFill>
                          <a:srgbClr val="1C4587"/>
                        </a:solidFill>
                        <a:latin typeface="Montserrat"/>
                        <a:ea typeface="Montserrat"/>
                        <a:cs typeface="Montserrat"/>
                        <a:sym typeface="Montserrat"/>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GB">
                          <a:solidFill>
                            <a:srgbClr val="1C4587"/>
                          </a:solidFill>
                          <a:latin typeface="Montserrat"/>
                          <a:ea typeface="Montserrat"/>
                          <a:cs typeface="Montserrat"/>
                          <a:sym typeface="Montserrat"/>
                        </a:rPr>
                        <a:t>100</a:t>
                      </a:r>
                      <a:endParaRPr>
                        <a:solidFill>
                          <a:srgbClr val="1C4587"/>
                        </a:solidFill>
                        <a:latin typeface="Montserrat"/>
                        <a:ea typeface="Montserrat"/>
                        <a:cs typeface="Montserrat"/>
                        <a:sym typeface="Montserrat"/>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407625">
                <a:tc>
                  <a:txBody>
                    <a:bodyPr/>
                    <a:lstStyle/>
                    <a:p>
                      <a:pPr indent="0" lvl="0" marL="0" rtl="0" algn="ctr">
                        <a:lnSpc>
                          <a:spcPct val="115000"/>
                        </a:lnSpc>
                        <a:spcBef>
                          <a:spcPts val="0"/>
                        </a:spcBef>
                        <a:spcAft>
                          <a:spcPts val="0"/>
                        </a:spcAft>
                        <a:buNone/>
                      </a:pPr>
                      <a:r>
                        <a:rPr lang="en-GB">
                          <a:solidFill>
                            <a:srgbClr val="1C4587"/>
                          </a:solidFill>
                          <a:latin typeface="Montserrat"/>
                          <a:ea typeface="Montserrat"/>
                          <a:cs typeface="Montserrat"/>
                          <a:sym typeface="Montserrat"/>
                        </a:rPr>
                        <a:t>5</a:t>
                      </a:r>
                      <a:endParaRPr>
                        <a:solidFill>
                          <a:srgbClr val="1C4587"/>
                        </a:solidFill>
                        <a:latin typeface="Montserrat"/>
                        <a:ea typeface="Montserrat"/>
                        <a:cs typeface="Montserrat"/>
                        <a:sym typeface="Montserrat"/>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a:solidFill>
                            <a:srgbClr val="1C4587"/>
                          </a:solidFill>
                          <a:latin typeface="Montserrat"/>
                          <a:ea typeface="Montserrat"/>
                          <a:cs typeface="Montserrat"/>
                          <a:sym typeface="Montserrat"/>
                        </a:rPr>
                        <a:t>Very severe facial disfigurement</a:t>
                      </a:r>
                      <a:endParaRPr>
                        <a:solidFill>
                          <a:srgbClr val="1C4587"/>
                        </a:solidFill>
                        <a:latin typeface="Montserrat"/>
                        <a:ea typeface="Montserrat"/>
                        <a:cs typeface="Montserrat"/>
                        <a:sym typeface="Montserrat"/>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GB">
                          <a:solidFill>
                            <a:srgbClr val="1C4587"/>
                          </a:solidFill>
                          <a:latin typeface="Montserrat"/>
                          <a:ea typeface="Montserrat"/>
                          <a:cs typeface="Montserrat"/>
                          <a:sym typeface="Montserrat"/>
                        </a:rPr>
                        <a:t>100</a:t>
                      </a:r>
                      <a:endParaRPr>
                        <a:solidFill>
                          <a:srgbClr val="1C4587"/>
                        </a:solidFill>
                        <a:latin typeface="Montserrat"/>
                        <a:ea typeface="Montserrat"/>
                        <a:cs typeface="Montserrat"/>
                        <a:sym typeface="Montserrat"/>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407625">
                <a:tc>
                  <a:txBody>
                    <a:bodyPr/>
                    <a:lstStyle/>
                    <a:p>
                      <a:pPr indent="0" lvl="0" marL="0" rtl="0" algn="ctr">
                        <a:lnSpc>
                          <a:spcPct val="115000"/>
                        </a:lnSpc>
                        <a:spcBef>
                          <a:spcPts val="0"/>
                        </a:spcBef>
                        <a:spcAft>
                          <a:spcPts val="0"/>
                        </a:spcAft>
                        <a:buNone/>
                      </a:pPr>
                      <a:r>
                        <a:rPr lang="en-GB">
                          <a:solidFill>
                            <a:srgbClr val="1C4587"/>
                          </a:solidFill>
                          <a:latin typeface="Montserrat"/>
                          <a:ea typeface="Montserrat"/>
                          <a:cs typeface="Montserrat"/>
                          <a:sym typeface="Montserrat"/>
                        </a:rPr>
                        <a:t>6</a:t>
                      </a:r>
                      <a:endParaRPr>
                        <a:solidFill>
                          <a:srgbClr val="1C4587"/>
                        </a:solidFill>
                        <a:latin typeface="Montserrat"/>
                        <a:ea typeface="Montserrat"/>
                        <a:cs typeface="Montserrat"/>
                        <a:sym typeface="Montserrat"/>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a:solidFill>
                            <a:srgbClr val="1C4587"/>
                          </a:solidFill>
                          <a:latin typeface="Montserrat"/>
                          <a:ea typeface="Montserrat"/>
                          <a:cs typeface="Montserrat"/>
                          <a:sym typeface="Montserrat"/>
                        </a:rPr>
                        <a:t>Absolute deafness</a:t>
                      </a:r>
                      <a:endParaRPr>
                        <a:solidFill>
                          <a:srgbClr val="1C4587"/>
                        </a:solidFill>
                        <a:latin typeface="Montserrat"/>
                        <a:ea typeface="Montserrat"/>
                        <a:cs typeface="Montserrat"/>
                        <a:sym typeface="Montserrat"/>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GB">
                          <a:solidFill>
                            <a:srgbClr val="1C4587"/>
                          </a:solidFill>
                          <a:latin typeface="Montserrat"/>
                          <a:ea typeface="Montserrat"/>
                          <a:cs typeface="Montserrat"/>
                          <a:sym typeface="Montserrat"/>
                        </a:rPr>
                        <a:t>100</a:t>
                      </a:r>
                      <a:endParaRPr>
                        <a:solidFill>
                          <a:srgbClr val="1C4587"/>
                        </a:solidFill>
                        <a:latin typeface="Montserrat"/>
                        <a:ea typeface="Montserrat"/>
                        <a:cs typeface="Montserrat"/>
                        <a:sym typeface="Montserrat"/>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
        <p:nvSpPr>
          <p:cNvPr id="107" name="Google Shape;107;p19"/>
          <p:cNvSpPr txBox="1"/>
          <p:nvPr>
            <p:ph type="ctrTitle"/>
          </p:nvPr>
        </p:nvSpPr>
        <p:spPr>
          <a:xfrm>
            <a:off x="403950" y="845075"/>
            <a:ext cx="8316600" cy="47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600">
                <a:solidFill>
                  <a:srgbClr val="002060"/>
                </a:solidFill>
                <a:latin typeface="Montserrat"/>
                <a:ea typeface="Montserrat"/>
                <a:cs typeface="Montserrat"/>
                <a:sym typeface="Montserrat"/>
              </a:rPr>
              <a:t>List of Injuries Deemed to Result in Permanent Total Disablement</a:t>
            </a:r>
            <a:endParaRPr b="1" sz="1600">
              <a:solidFill>
                <a:srgbClr val="002060"/>
              </a:solidFill>
              <a:latin typeface="Montserrat"/>
              <a:ea typeface="Montserrat"/>
              <a:cs typeface="Montserrat"/>
              <a:sym typeface="Montserrat"/>
            </a:endParaRPr>
          </a:p>
        </p:txBody>
      </p:sp>
      <p:pic>
        <p:nvPicPr>
          <p:cNvPr id="108" name="Google Shape;108;p19"/>
          <p:cNvPicPr preferRelativeResize="0"/>
          <p:nvPr/>
        </p:nvPicPr>
        <p:blipFill>
          <a:blip r:embed="rId3">
            <a:alphaModFix amt="10000"/>
          </a:blip>
          <a:stretch>
            <a:fillRect/>
          </a:stretch>
        </p:blipFill>
        <p:spPr>
          <a:xfrm>
            <a:off x="0" y="0"/>
            <a:ext cx="91440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ctrTitle"/>
          </p:nvPr>
        </p:nvSpPr>
        <p:spPr>
          <a:xfrm>
            <a:off x="480150" y="161200"/>
            <a:ext cx="8316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1600">
                <a:solidFill>
                  <a:srgbClr val="002060"/>
                </a:solidFill>
                <a:latin typeface="Montserrat"/>
                <a:ea typeface="Montserrat"/>
                <a:cs typeface="Montserrat"/>
                <a:sym typeface="Montserrat"/>
              </a:rPr>
              <a:t>List of Injuries Deemed to Result in Permanent Partial Disablement</a:t>
            </a:r>
            <a:endParaRPr b="1" sz="1600">
              <a:solidFill>
                <a:srgbClr val="002060"/>
              </a:solidFill>
              <a:latin typeface="Montserrat"/>
              <a:ea typeface="Montserrat"/>
              <a:cs typeface="Montserrat"/>
              <a:sym typeface="Montserrat"/>
            </a:endParaRPr>
          </a:p>
        </p:txBody>
      </p:sp>
      <p:sp>
        <p:nvSpPr>
          <p:cNvPr id="114" name="Google Shape;114;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115" name="Google Shape;115;p20"/>
          <p:cNvGraphicFramePr/>
          <p:nvPr/>
        </p:nvGraphicFramePr>
        <p:xfrm>
          <a:off x="152400" y="479975"/>
          <a:ext cx="3000000" cy="3000000"/>
        </p:xfrm>
        <a:graphic>
          <a:graphicData uri="http://schemas.openxmlformats.org/drawingml/2006/table">
            <a:tbl>
              <a:tblPr>
                <a:noFill/>
                <a:tableStyleId>{858861A2-ED49-4CF3-8CD2-9AC9EDF992C2}</a:tableStyleId>
              </a:tblPr>
              <a:tblGrid>
                <a:gridCol w="952500"/>
                <a:gridCol w="6291150"/>
                <a:gridCol w="1537925"/>
              </a:tblGrid>
              <a:tr h="436800">
                <a:tc>
                  <a:txBody>
                    <a:bodyPr/>
                    <a:lstStyle/>
                    <a:p>
                      <a:pPr indent="0" lvl="0" marL="0" rtl="0" algn="ctr">
                        <a:lnSpc>
                          <a:spcPct val="115000"/>
                        </a:lnSpc>
                        <a:spcBef>
                          <a:spcPts val="0"/>
                        </a:spcBef>
                        <a:spcAft>
                          <a:spcPts val="0"/>
                        </a:spcAft>
                        <a:buNone/>
                      </a:pPr>
                      <a:r>
                        <a:rPr b="1" lang="en-GB" sz="1000">
                          <a:solidFill>
                            <a:srgbClr val="1C4587"/>
                          </a:solidFill>
                          <a:latin typeface="Montserrat"/>
                          <a:ea typeface="Montserrat"/>
                          <a:cs typeface="Montserrat"/>
                          <a:sym typeface="Montserrat"/>
                        </a:rPr>
                        <a:t>Serial No.</a:t>
                      </a:r>
                      <a:endParaRPr b="1"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GB" sz="1000">
                          <a:solidFill>
                            <a:srgbClr val="1C4587"/>
                          </a:solidFill>
                          <a:latin typeface="Montserrat"/>
                          <a:ea typeface="Montserrat"/>
                          <a:cs typeface="Montserrat"/>
                          <a:sym typeface="Montserrat"/>
                        </a:rPr>
                        <a:t>Description of injury</a:t>
                      </a:r>
                      <a:endParaRPr b="1"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GB" sz="1000">
                          <a:solidFill>
                            <a:srgbClr val="1C4587"/>
                          </a:solidFill>
                          <a:latin typeface="Montserrat"/>
                          <a:ea typeface="Montserrat"/>
                          <a:cs typeface="Montserrat"/>
                          <a:sym typeface="Montserrat"/>
                        </a:rPr>
                        <a:t>Percentage of loss of earning capacity</a:t>
                      </a:r>
                      <a:endParaRPr b="1"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r>
              <a:tr h="237625">
                <a:tc>
                  <a:txBody>
                    <a:bodyPr/>
                    <a:lstStyle/>
                    <a:p>
                      <a:pPr indent="0" lvl="0" marL="0" rtl="0" algn="ctr">
                        <a:lnSpc>
                          <a:spcPct val="115000"/>
                        </a:lnSpc>
                        <a:spcBef>
                          <a:spcPts val="0"/>
                        </a:spcBef>
                        <a:spcAft>
                          <a:spcPts val="0"/>
                        </a:spcAft>
                        <a:buNone/>
                      </a:pPr>
                      <a:r>
                        <a:rPr lang="en-GB" sz="1000">
                          <a:solidFill>
                            <a:srgbClr val="1C4587"/>
                          </a:solidFill>
                          <a:latin typeface="Montserrat"/>
                          <a:ea typeface="Montserrat"/>
                          <a:cs typeface="Montserrat"/>
                          <a:sym typeface="Montserrat"/>
                        </a:rPr>
                        <a:t>1</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solidFill>
                            <a:srgbClr val="1C4587"/>
                          </a:solidFill>
                          <a:latin typeface="Montserrat"/>
                          <a:ea typeface="Montserrat"/>
                          <a:cs typeface="Montserrat"/>
                          <a:sym typeface="Montserrat"/>
                        </a:rPr>
                        <a:t>Amputation through shoulder joint</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000">
                          <a:solidFill>
                            <a:srgbClr val="1C4587"/>
                          </a:solidFill>
                          <a:latin typeface="Montserrat"/>
                          <a:ea typeface="Montserrat"/>
                          <a:cs typeface="Montserrat"/>
                          <a:sym typeface="Montserrat"/>
                        </a:rPr>
                        <a:t>90</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r>
              <a:tr h="245900">
                <a:tc>
                  <a:txBody>
                    <a:bodyPr/>
                    <a:lstStyle/>
                    <a:p>
                      <a:pPr indent="0" lvl="0" marL="0" rtl="0" algn="ctr">
                        <a:lnSpc>
                          <a:spcPct val="115000"/>
                        </a:lnSpc>
                        <a:spcBef>
                          <a:spcPts val="0"/>
                        </a:spcBef>
                        <a:spcAft>
                          <a:spcPts val="0"/>
                        </a:spcAft>
                        <a:buNone/>
                      </a:pPr>
                      <a:r>
                        <a:rPr lang="en-GB" sz="1000">
                          <a:solidFill>
                            <a:srgbClr val="1C4587"/>
                          </a:solidFill>
                          <a:latin typeface="Montserrat"/>
                          <a:ea typeface="Montserrat"/>
                          <a:cs typeface="Montserrat"/>
                          <a:sym typeface="Montserrat"/>
                        </a:rPr>
                        <a:t>2</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solidFill>
                            <a:srgbClr val="1C4587"/>
                          </a:solidFill>
                          <a:latin typeface="Montserrat"/>
                          <a:ea typeface="Montserrat"/>
                          <a:cs typeface="Montserrat"/>
                          <a:sym typeface="Montserrat"/>
                        </a:rPr>
                        <a:t>Amputation below shoulder with stump less than [20.32 cms][iv] from tip of acromion</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000">
                          <a:solidFill>
                            <a:srgbClr val="1C4587"/>
                          </a:solidFill>
                          <a:latin typeface="Montserrat"/>
                          <a:ea typeface="Montserrat"/>
                          <a:cs typeface="Montserrat"/>
                          <a:sym typeface="Montserrat"/>
                        </a:rPr>
                        <a:t>80</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r>
              <a:tr h="400875">
                <a:tc>
                  <a:txBody>
                    <a:bodyPr/>
                    <a:lstStyle/>
                    <a:p>
                      <a:pPr indent="0" lvl="0" marL="0" rtl="0" algn="ctr">
                        <a:lnSpc>
                          <a:spcPct val="115000"/>
                        </a:lnSpc>
                        <a:spcBef>
                          <a:spcPts val="0"/>
                        </a:spcBef>
                        <a:spcAft>
                          <a:spcPts val="0"/>
                        </a:spcAft>
                        <a:buNone/>
                      </a:pPr>
                      <a:r>
                        <a:rPr lang="en-GB" sz="1000">
                          <a:solidFill>
                            <a:srgbClr val="1C4587"/>
                          </a:solidFill>
                          <a:latin typeface="Montserrat"/>
                          <a:ea typeface="Montserrat"/>
                          <a:cs typeface="Montserrat"/>
                          <a:sym typeface="Montserrat"/>
                        </a:rPr>
                        <a:t>3</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solidFill>
                            <a:srgbClr val="1C4587"/>
                          </a:solidFill>
                          <a:latin typeface="Montserrat"/>
                          <a:ea typeface="Montserrat"/>
                          <a:cs typeface="Montserrat"/>
                          <a:sym typeface="Montserrat"/>
                        </a:rPr>
                        <a:t>Amputation from [20.32 cms][v] from tip of acromion to less than [11.43 cms][vi] below tip of olecranon</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000">
                          <a:solidFill>
                            <a:srgbClr val="1C4587"/>
                          </a:solidFill>
                          <a:latin typeface="Montserrat"/>
                          <a:ea typeface="Montserrat"/>
                          <a:cs typeface="Montserrat"/>
                          <a:sym typeface="Montserrat"/>
                        </a:rPr>
                        <a:t>70</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r>
              <a:tr h="376325">
                <a:tc>
                  <a:txBody>
                    <a:bodyPr/>
                    <a:lstStyle/>
                    <a:p>
                      <a:pPr indent="0" lvl="0" marL="0" rtl="0" algn="ctr">
                        <a:lnSpc>
                          <a:spcPct val="115000"/>
                        </a:lnSpc>
                        <a:spcBef>
                          <a:spcPts val="0"/>
                        </a:spcBef>
                        <a:spcAft>
                          <a:spcPts val="0"/>
                        </a:spcAft>
                        <a:buNone/>
                      </a:pPr>
                      <a:r>
                        <a:rPr lang="en-GB" sz="1000">
                          <a:solidFill>
                            <a:srgbClr val="1C4587"/>
                          </a:solidFill>
                          <a:latin typeface="Montserrat"/>
                          <a:ea typeface="Montserrat"/>
                          <a:cs typeface="Montserrat"/>
                          <a:sym typeface="Montserrat"/>
                        </a:rPr>
                        <a:t>4</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solidFill>
                            <a:srgbClr val="1C4587"/>
                          </a:solidFill>
                          <a:latin typeface="Montserrat"/>
                          <a:ea typeface="Montserrat"/>
                          <a:cs typeface="Montserrat"/>
                          <a:sym typeface="Montserrat"/>
                        </a:rPr>
                        <a:t>Loss of hand or of the thumb and four fingers of one hand or amputation from [11.43 cms][vii] below tip of olecranon</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000">
                          <a:solidFill>
                            <a:srgbClr val="1C4587"/>
                          </a:solidFill>
                          <a:latin typeface="Montserrat"/>
                          <a:ea typeface="Montserrat"/>
                          <a:cs typeface="Montserrat"/>
                          <a:sym typeface="Montserrat"/>
                        </a:rPr>
                        <a:t>60</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r>
              <a:tr h="208125">
                <a:tc>
                  <a:txBody>
                    <a:bodyPr/>
                    <a:lstStyle/>
                    <a:p>
                      <a:pPr indent="0" lvl="0" marL="0" rtl="0" algn="ctr">
                        <a:lnSpc>
                          <a:spcPct val="115000"/>
                        </a:lnSpc>
                        <a:spcBef>
                          <a:spcPts val="0"/>
                        </a:spcBef>
                        <a:spcAft>
                          <a:spcPts val="0"/>
                        </a:spcAft>
                        <a:buNone/>
                      </a:pPr>
                      <a:r>
                        <a:rPr lang="en-GB" sz="1000">
                          <a:solidFill>
                            <a:srgbClr val="1C4587"/>
                          </a:solidFill>
                          <a:latin typeface="Montserrat"/>
                          <a:ea typeface="Montserrat"/>
                          <a:cs typeface="Montserrat"/>
                          <a:sym typeface="Montserrat"/>
                        </a:rPr>
                        <a:t>5</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solidFill>
                            <a:srgbClr val="1C4587"/>
                          </a:solidFill>
                          <a:latin typeface="Montserrat"/>
                          <a:ea typeface="Montserrat"/>
                          <a:cs typeface="Montserrat"/>
                          <a:sym typeface="Montserrat"/>
                        </a:rPr>
                        <a:t>Loss of thumb</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000">
                          <a:solidFill>
                            <a:srgbClr val="1C4587"/>
                          </a:solidFill>
                          <a:latin typeface="Montserrat"/>
                          <a:ea typeface="Montserrat"/>
                          <a:cs typeface="Montserrat"/>
                          <a:sym typeface="Montserrat"/>
                        </a:rPr>
                        <a:t>30</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r>
              <a:tr h="213075">
                <a:tc>
                  <a:txBody>
                    <a:bodyPr/>
                    <a:lstStyle/>
                    <a:p>
                      <a:pPr indent="0" lvl="0" marL="0" rtl="0" algn="ctr">
                        <a:lnSpc>
                          <a:spcPct val="115000"/>
                        </a:lnSpc>
                        <a:spcBef>
                          <a:spcPts val="0"/>
                        </a:spcBef>
                        <a:spcAft>
                          <a:spcPts val="0"/>
                        </a:spcAft>
                        <a:buNone/>
                      </a:pPr>
                      <a:r>
                        <a:rPr lang="en-GB" sz="1000">
                          <a:solidFill>
                            <a:srgbClr val="1C4587"/>
                          </a:solidFill>
                          <a:latin typeface="Montserrat"/>
                          <a:ea typeface="Montserrat"/>
                          <a:cs typeface="Montserrat"/>
                          <a:sym typeface="Montserrat"/>
                        </a:rPr>
                        <a:t>6</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solidFill>
                            <a:srgbClr val="1C4587"/>
                          </a:solidFill>
                          <a:latin typeface="Montserrat"/>
                          <a:ea typeface="Montserrat"/>
                          <a:cs typeface="Montserrat"/>
                          <a:sym typeface="Montserrat"/>
                        </a:rPr>
                        <a:t>Loss of thumb and its metacarpal bone</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000">
                          <a:solidFill>
                            <a:srgbClr val="1C4587"/>
                          </a:solidFill>
                          <a:latin typeface="Montserrat"/>
                          <a:ea typeface="Montserrat"/>
                          <a:cs typeface="Montserrat"/>
                          <a:sym typeface="Montserrat"/>
                        </a:rPr>
                        <a:t>40</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r>
              <a:tr h="209775">
                <a:tc>
                  <a:txBody>
                    <a:bodyPr/>
                    <a:lstStyle/>
                    <a:p>
                      <a:pPr indent="0" lvl="0" marL="0" rtl="0" algn="ctr">
                        <a:lnSpc>
                          <a:spcPct val="115000"/>
                        </a:lnSpc>
                        <a:spcBef>
                          <a:spcPts val="0"/>
                        </a:spcBef>
                        <a:spcAft>
                          <a:spcPts val="0"/>
                        </a:spcAft>
                        <a:buNone/>
                      </a:pPr>
                      <a:r>
                        <a:rPr lang="en-GB" sz="1000">
                          <a:solidFill>
                            <a:srgbClr val="1C4587"/>
                          </a:solidFill>
                          <a:latin typeface="Montserrat"/>
                          <a:ea typeface="Montserrat"/>
                          <a:cs typeface="Montserrat"/>
                          <a:sym typeface="Montserrat"/>
                        </a:rPr>
                        <a:t>7</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solidFill>
                            <a:srgbClr val="1C4587"/>
                          </a:solidFill>
                          <a:latin typeface="Montserrat"/>
                          <a:ea typeface="Montserrat"/>
                          <a:cs typeface="Montserrat"/>
                          <a:sym typeface="Montserrat"/>
                        </a:rPr>
                        <a:t>Loss of four fingers of one hand</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000">
                          <a:solidFill>
                            <a:srgbClr val="1C4587"/>
                          </a:solidFill>
                          <a:latin typeface="Montserrat"/>
                          <a:ea typeface="Montserrat"/>
                          <a:cs typeface="Montserrat"/>
                          <a:sym typeface="Montserrat"/>
                        </a:rPr>
                        <a:t>50</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r>
              <a:tr h="223700">
                <a:tc>
                  <a:txBody>
                    <a:bodyPr/>
                    <a:lstStyle/>
                    <a:p>
                      <a:pPr indent="0" lvl="0" marL="0" rtl="0" algn="ctr">
                        <a:lnSpc>
                          <a:spcPct val="115000"/>
                        </a:lnSpc>
                        <a:spcBef>
                          <a:spcPts val="0"/>
                        </a:spcBef>
                        <a:spcAft>
                          <a:spcPts val="0"/>
                        </a:spcAft>
                        <a:buNone/>
                      </a:pPr>
                      <a:r>
                        <a:rPr lang="en-GB" sz="1000">
                          <a:solidFill>
                            <a:srgbClr val="1C4587"/>
                          </a:solidFill>
                          <a:latin typeface="Montserrat"/>
                          <a:ea typeface="Montserrat"/>
                          <a:cs typeface="Montserrat"/>
                          <a:sym typeface="Montserrat"/>
                        </a:rPr>
                        <a:t>8</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solidFill>
                            <a:srgbClr val="1C4587"/>
                          </a:solidFill>
                          <a:latin typeface="Montserrat"/>
                          <a:ea typeface="Montserrat"/>
                          <a:cs typeface="Montserrat"/>
                          <a:sym typeface="Montserrat"/>
                        </a:rPr>
                        <a:t>Loss of three fingers of one hand</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000">
                          <a:solidFill>
                            <a:srgbClr val="1C4587"/>
                          </a:solidFill>
                          <a:latin typeface="Montserrat"/>
                          <a:ea typeface="Montserrat"/>
                          <a:cs typeface="Montserrat"/>
                          <a:sym typeface="Montserrat"/>
                        </a:rPr>
                        <a:t>30</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r>
              <a:tr h="209775">
                <a:tc>
                  <a:txBody>
                    <a:bodyPr/>
                    <a:lstStyle/>
                    <a:p>
                      <a:pPr indent="0" lvl="0" marL="0" rtl="0" algn="ctr">
                        <a:lnSpc>
                          <a:spcPct val="115000"/>
                        </a:lnSpc>
                        <a:spcBef>
                          <a:spcPts val="0"/>
                        </a:spcBef>
                        <a:spcAft>
                          <a:spcPts val="0"/>
                        </a:spcAft>
                        <a:buNone/>
                      </a:pPr>
                      <a:r>
                        <a:rPr lang="en-GB" sz="1000">
                          <a:solidFill>
                            <a:srgbClr val="1C4587"/>
                          </a:solidFill>
                          <a:latin typeface="Montserrat"/>
                          <a:ea typeface="Montserrat"/>
                          <a:cs typeface="Montserrat"/>
                          <a:sym typeface="Montserrat"/>
                        </a:rPr>
                        <a:t>9</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solidFill>
                            <a:srgbClr val="1C4587"/>
                          </a:solidFill>
                          <a:latin typeface="Montserrat"/>
                          <a:ea typeface="Montserrat"/>
                          <a:cs typeface="Montserrat"/>
                          <a:sym typeface="Montserrat"/>
                        </a:rPr>
                        <a:t>Loss of two fingers of one hand</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000">
                          <a:solidFill>
                            <a:srgbClr val="1C4587"/>
                          </a:solidFill>
                          <a:latin typeface="Montserrat"/>
                          <a:ea typeface="Montserrat"/>
                          <a:cs typeface="Montserrat"/>
                          <a:sym typeface="Montserrat"/>
                        </a:rPr>
                        <a:t>20</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r>
              <a:tr h="183525">
                <a:tc>
                  <a:txBody>
                    <a:bodyPr/>
                    <a:lstStyle/>
                    <a:p>
                      <a:pPr indent="0" lvl="0" marL="0" rtl="0" algn="ctr">
                        <a:lnSpc>
                          <a:spcPct val="115000"/>
                        </a:lnSpc>
                        <a:spcBef>
                          <a:spcPts val="0"/>
                        </a:spcBef>
                        <a:spcAft>
                          <a:spcPts val="0"/>
                        </a:spcAft>
                        <a:buNone/>
                      </a:pPr>
                      <a:r>
                        <a:rPr lang="en-GB" sz="1000">
                          <a:solidFill>
                            <a:srgbClr val="1C4587"/>
                          </a:solidFill>
                          <a:latin typeface="Montserrat"/>
                          <a:ea typeface="Montserrat"/>
                          <a:cs typeface="Montserrat"/>
                          <a:sym typeface="Montserrat"/>
                        </a:rPr>
                        <a:t>10</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solidFill>
                            <a:srgbClr val="1C4587"/>
                          </a:solidFill>
                          <a:latin typeface="Montserrat"/>
                          <a:ea typeface="Montserrat"/>
                          <a:cs typeface="Montserrat"/>
                          <a:sym typeface="Montserrat"/>
                        </a:rPr>
                        <a:t>Loss of terminal phalanx of thumb</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000">
                          <a:solidFill>
                            <a:srgbClr val="1C4587"/>
                          </a:solidFill>
                          <a:latin typeface="Montserrat"/>
                          <a:ea typeface="Montserrat"/>
                          <a:cs typeface="Montserrat"/>
                          <a:sym typeface="Montserrat"/>
                        </a:rPr>
                        <a:t>20</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r>
              <a:tr h="206450">
                <a:tc gridSpan="3">
                  <a:txBody>
                    <a:bodyPr/>
                    <a:lstStyle/>
                    <a:p>
                      <a:pPr indent="0" lvl="0" marL="0" rtl="0" algn="ctr">
                        <a:lnSpc>
                          <a:spcPct val="115000"/>
                        </a:lnSpc>
                        <a:spcBef>
                          <a:spcPts val="0"/>
                        </a:spcBef>
                        <a:spcAft>
                          <a:spcPts val="0"/>
                        </a:spcAft>
                        <a:buNone/>
                      </a:pPr>
                      <a:r>
                        <a:rPr lang="en-GB" sz="1000">
                          <a:solidFill>
                            <a:srgbClr val="1C4587"/>
                          </a:solidFill>
                          <a:latin typeface="Montserrat"/>
                          <a:ea typeface="Montserrat"/>
                          <a:cs typeface="Montserrat"/>
                          <a:sym typeface="Montserrat"/>
                        </a:rPr>
                        <a:t>Amputation cases—lower limbs</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hMerge="1"/>
                <a:tc hMerge="1"/>
              </a:tr>
              <a:tr h="213075">
                <a:tc>
                  <a:txBody>
                    <a:bodyPr/>
                    <a:lstStyle/>
                    <a:p>
                      <a:pPr indent="0" lvl="0" marL="0" rtl="0" algn="ctr">
                        <a:lnSpc>
                          <a:spcPct val="115000"/>
                        </a:lnSpc>
                        <a:spcBef>
                          <a:spcPts val="0"/>
                        </a:spcBef>
                        <a:spcAft>
                          <a:spcPts val="0"/>
                        </a:spcAft>
                        <a:buNone/>
                      </a:pPr>
                      <a:r>
                        <a:rPr lang="en-GB" sz="1000">
                          <a:solidFill>
                            <a:srgbClr val="1C4587"/>
                          </a:solidFill>
                          <a:latin typeface="Montserrat"/>
                          <a:ea typeface="Montserrat"/>
                          <a:cs typeface="Montserrat"/>
                          <a:sym typeface="Montserrat"/>
                        </a:rPr>
                        <a:t>11</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solidFill>
                            <a:srgbClr val="1C4587"/>
                          </a:solidFill>
                          <a:latin typeface="Montserrat"/>
                          <a:ea typeface="Montserrat"/>
                          <a:cs typeface="Montserrat"/>
                          <a:sym typeface="Montserrat"/>
                        </a:rPr>
                        <a:t>Amputation of both feet resulting in end-bearing stumps</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000">
                          <a:solidFill>
                            <a:srgbClr val="1C4587"/>
                          </a:solidFill>
                          <a:latin typeface="Montserrat"/>
                          <a:ea typeface="Montserrat"/>
                          <a:cs typeface="Montserrat"/>
                          <a:sym typeface="Montserrat"/>
                        </a:rPr>
                        <a:t>90</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r>
              <a:tr h="256525">
                <a:tc>
                  <a:txBody>
                    <a:bodyPr/>
                    <a:lstStyle/>
                    <a:p>
                      <a:pPr indent="0" lvl="0" marL="0" rtl="0" algn="ctr">
                        <a:lnSpc>
                          <a:spcPct val="115000"/>
                        </a:lnSpc>
                        <a:spcBef>
                          <a:spcPts val="0"/>
                        </a:spcBef>
                        <a:spcAft>
                          <a:spcPts val="0"/>
                        </a:spcAft>
                        <a:buNone/>
                      </a:pPr>
                      <a:r>
                        <a:rPr lang="en-GB" sz="1000">
                          <a:solidFill>
                            <a:srgbClr val="1C4587"/>
                          </a:solidFill>
                          <a:latin typeface="Montserrat"/>
                          <a:ea typeface="Montserrat"/>
                          <a:cs typeface="Montserrat"/>
                          <a:sym typeface="Montserrat"/>
                        </a:rPr>
                        <a:t>12</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solidFill>
                            <a:srgbClr val="1C4587"/>
                          </a:solidFill>
                          <a:latin typeface="Montserrat"/>
                          <a:ea typeface="Montserrat"/>
                          <a:cs typeface="Montserrat"/>
                          <a:sym typeface="Montserrat"/>
                        </a:rPr>
                        <a:t>Amputation through both feet proximal to the metatarso-phalangeal joint</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000">
                          <a:solidFill>
                            <a:srgbClr val="1C4587"/>
                          </a:solidFill>
                          <a:latin typeface="Montserrat"/>
                          <a:ea typeface="Montserrat"/>
                          <a:cs typeface="Montserrat"/>
                          <a:sym typeface="Montserrat"/>
                        </a:rPr>
                        <a:t>80</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r>
              <a:tr h="242575">
                <a:tc>
                  <a:txBody>
                    <a:bodyPr/>
                    <a:lstStyle/>
                    <a:p>
                      <a:pPr indent="0" lvl="0" marL="0" rtl="0" algn="ctr">
                        <a:lnSpc>
                          <a:spcPct val="115000"/>
                        </a:lnSpc>
                        <a:spcBef>
                          <a:spcPts val="0"/>
                        </a:spcBef>
                        <a:spcAft>
                          <a:spcPts val="0"/>
                        </a:spcAft>
                        <a:buNone/>
                      </a:pPr>
                      <a:r>
                        <a:rPr lang="en-GB" sz="1000">
                          <a:solidFill>
                            <a:srgbClr val="1C4587"/>
                          </a:solidFill>
                          <a:latin typeface="Montserrat"/>
                          <a:ea typeface="Montserrat"/>
                          <a:cs typeface="Montserrat"/>
                          <a:sym typeface="Montserrat"/>
                        </a:rPr>
                        <a:t>13</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solidFill>
                            <a:srgbClr val="1C4587"/>
                          </a:solidFill>
                          <a:latin typeface="Montserrat"/>
                          <a:ea typeface="Montserrat"/>
                          <a:cs typeface="Montserrat"/>
                          <a:sym typeface="Montserrat"/>
                        </a:rPr>
                        <a:t>Loss of all toes of both feet through the metatarso-phalangeal joint</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000">
                          <a:solidFill>
                            <a:srgbClr val="1C4587"/>
                          </a:solidFill>
                          <a:latin typeface="Montserrat"/>
                          <a:ea typeface="Montserrat"/>
                          <a:cs typeface="Montserrat"/>
                          <a:sym typeface="Montserrat"/>
                        </a:rPr>
                        <a:t>40</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r>
              <a:tr h="228150">
                <a:tc>
                  <a:txBody>
                    <a:bodyPr/>
                    <a:lstStyle/>
                    <a:p>
                      <a:pPr indent="0" lvl="0" marL="0" rtl="0" algn="ctr">
                        <a:lnSpc>
                          <a:spcPct val="115000"/>
                        </a:lnSpc>
                        <a:spcBef>
                          <a:spcPts val="0"/>
                        </a:spcBef>
                        <a:spcAft>
                          <a:spcPts val="0"/>
                        </a:spcAft>
                        <a:buNone/>
                      </a:pPr>
                      <a:r>
                        <a:rPr lang="en-GB" sz="1000">
                          <a:solidFill>
                            <a:srgbClr val="1C4587"/>
                          </a:solidFill>
                          <a:latin typeface="Montserrat"/>
                          <a:ea typeface="Montserrat"/>
                          <a:cs typeface="Montserrat"/>
                          <a:sym typeface="Montserrat"/>
                        </a:rPr>
                        <a:t>14</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solidFill>
                            <a:srgbClr val="1C4587"/>
                          </a:solidFill>
                          <a:latin typeface="Montserrat"/>
                          <a:ea typeface="Montserrat"/>
                          <a:cs typeface="Montserrat"/>
                          <a:sym typeface="Montserrat"/>
                        </a:rPr>
                        <a:t>Loss of all toes of both feet proximal to the proximal inter-phalangeal joint</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000">
                          <a:solidFill>
                            <a:srgbClr val="1C4587"/>
                          </a:solidFill>
                          <a:latin typeface="Montserrat"/>
                          <a:ea typeface="Montserrat"/>
                          <a:cs typeface="Montserrat"/>
                          <a:sym typeface="Montserrat"/>
                        </a:rPr>
                        <a:t>30</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r>
              <a:tr h="214700">
                <a:tc>
                  <a:txBody>
                    <a:bodyPr/>
                    <a:lstStyle/>
                    <a:p>
                      <a:pPr indent="0" lvl="0" marL="0" rtl="0" algn="ctr">
                        <a:lnSpc>
                          <a:spcPct val="115000"/>
                        </a:lnSpc>
                        <a:spcBef>
                          <a:spcPts val="0"/>
                        </a:spcBef>
                        <a:spcAft>
                          <a:spcPts val="0"/>
                        </a:spcAft>
                        <a:buNone/>
                      </a:pPr>
                      <a:r>
                        <a:rPr lang="en-GB" sz="1000">
                          <a:solidFill>
                            <a:srgbClr val="1C4587"/>
                          </a:solidFill>
                          <a:latin typeface="Montserrat"/>
                          <a:ea typeface="Montserrat"/>
                          <a:cs typeface="Montserrat"/>
                          <a:sym typeface="Montserrat"/>
                        </a:rPr>
                        <a:t>15</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solidFill>
                            <a:srgbClr val="1C4587"/>
                          </a:solidFill>
                          <a:latin typeface="Montserrat"/>
                          <a:ea typeface="Montserrat"/>
                          <a:cs typeface="Montserrat"/>
                          <a:sym typeface="Montserrat"/>
                        </a:rPr>
                        <a:t>Loss of all toes of both feet distal to the proximal inter-phalangeal joint</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000">
                          <a:solidFill>
                            <a:srgbClr val="1C4587"/>
                          </a:solidFill>
                          <a:latin typeface="Montserrat"/>
                          <a:ea typeface="Montserrat"/>
                          <a:cs typeface="Montserrat"/>
                          <a:sym typeface="Montserrat"/>
                        </a:rPr>
                        <a:t>20</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r>
              <a:tr h="265575">
                <a:tc>
                  <a:txBody>
                    <a:bodyPr/>
                    <a:lstStyle/>
                    <a:p>
                      <a:pPr indent="0" lvl="0" marL="0" rtl="0" algn="ctr">
                        <a:lnSpc>
                          <a:spcPct val="115000"/>
                        </a:lnSpc>
                        <a:spcBef>
                          <a:spcPts val="0"/>
                        </a:spcBef>
                        <a:spcAft>
                          <a:spcPts val="0"/>
                        </a:spcAft>
                        <a:buNone/>
                      </a:pPr>
                      <a:r>
                        <a:rPr lang="en-GB" sz="1000">
                          <a:solidFill>
                            <a:srgbClr val="1C4587"/>
                          </a:solidFill>
                          <a:latin typeface="Montserrat"/>
                          <a:ea typeface="Montserrat"/>
                          <a:cs typeface="Montserrat"/>
                          <a:sym typeface="Montserrat"/>
                        </a:rPr>
                        <a:t>16</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solidFill>
                            <a:srgbClr val="1C4587"/>
                          </a:solidFill>
                          <a:latin typeface="Montserrat"/>
                          <a:ea typeface="Montserrat"/>
                          <a:cs typeface="Montserrat"/>
                          <a:sym typeface="Montserrat"/>
                        </a:rPr>
                        <a:t>Amputation at hip</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000">
                          <a:solidFill>
                            <a:srgbClr val="1C4587"/>
                          </a:solidFill>
                          <a:latin typeface="Montserrat"/>
                          <a:ea typeface="Montserrat"/>
                          <a:cs typeface="Montserrat"/>
                          <a:sym typeface="Montserrat"/>
                        </a:rPr>
                        <a:t>90</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r>
            </a:tbl>
          </a:graphicData>
        </a:graphic>
      </p:graphicFrame>
      <p:pic>
        <p:nvPicPr>
          <p:cNvPr id="116" name="Google Shape;116;p20"/>
          <p:cNvPicPr preferRelativeResize="0"/>
          <p:nvPr/>
        </p:nvPicPr>
        <p:blipFill>
          <a:blip r:embed="rId3">
            <a:alphaModFix amt="10000"/>
          </a:blip>
          <a:stretch>
            <a:fillRect/>
          </a:stretch>
        </p:blipFill>
        <p:spPr>
          <a:xfrm>
            <a:off x="0" y="0"/>
            <a:ext cx="914400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ctrTitle"/>
          </p:nvPr>
        </p:nvSpPr>
        <p:spPr>
          <a:xfrm>
            <a:off x="480150" y="161200"/>
            <a:ext cx="8316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1600">
                <a:solidFill>
                  <a:srgbClr val="002060"/>
                </a:solidFill>
                <a:latin typeface="Montserrat"/>
                <a:ea typeface="Montserrat"/>
                <a:cs typeface="Montserrat"/>
                <a:sym typeface="Montserrat"/>
              </a:rPr>
              <a:t>List of Injuries Deemed to Result in Permanent Partial Disablement</a:t>
            </a:r>
            <a:endParaRPr b="1" sz="1600">
              <a:solidFill>
                <a:srgbClr val="002060"/>
              </a:solidFill>
              <a:latin typeface="Montserrat"/>
              <a:ea typeface="Montserrat"/>
              <a:cs typeface="Montserrat"/>
              <a:sym typeface="Montserrat"/>
            </a:endParaRPr>
          </a:p>
        </p:txBody>
      </p:sp>
      <p:sp>
        <p:nvSpPr>
          <p:cNvPr id="122" name="Google Shape;12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123" name="Google Shape;123;p21"/>
          <p:cNvGraphicFramePr/>
          <p:nvPr/>
        </p:nvGraphicFramePr>
        <p:xfrm>
          <a:off x="152400" y="479975"/>
          <a:ext cx="3000000" cy="3000000"/>
        </p:xfrm>
        <a:graphic>
          <a:graphicData uri="http://schemas.openxmlformats.org/drawingml/2006/table">
            <a:tbl>
              <a:tblPr>
                <a:noFill/>
                <a:tableStyleId>{858861A2-ED49-4CF3-8CD2-9AC9EDF992C2}</a:tableStyleId>
              </a:tblPr>
              <a:tblGrid>
                <a:gridCol w="952500"/>
                <a:gridCol w="6291150"/>
                <a:gridCol w="1537925"/>
              </a:tblGrid>
              <a:tr h="436800">
                <a:tc>
                  <a:txBody>
                    <a:bodyPr/>
                    <a:lstStyle/>
                    <a:p>
                      <a:pPr indent="0" lvl="0" marL="0" rtl="0" algn="ctr">
                        <a:lnSpc>
                          <a:spcPct val="115000"/>
                        </a:lnSpc>
                        <a:spcBef>
                          <a:spcPts val="0"/>
                        </a:spcBef>
                        <a:spcAft>
                          <a:spcPts val="0"/>
                        </a:spcAft>
                        <a:buNone/>
                      </a:pPr>
                      <a:r>
                        <a:rPr b="1" lang="en-GB" sz="1000">
                          <a:solidFill>
                            <a:srgbClr val="1C4587"/>
                          </a:solidFill>
                          <a:latin typeface="Montserrat"/>
                          <a:ea typeface="Montserrat"/>
                          <a:cs typeface="Montserrat"/>
                          <a:sym typeface="Montserrat"/>
                        </a:rPr>
                        <a:t>Serial No.</a:t>
                      </a:r>
                      <a:endParaRPr b="1"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GB" sz="1000">
                          <a:solidFill>
                            <a:srgbClr val="1C4587"/>
                          </a:solidFill>
                          <a:latin typeface="Montserrat"/>
                          <a:ea typeface="Montserrat"/>
                          <a:cs typeface="Montserrat"/>
                          <a:sym typeface="Montserrat"/>
                        </a:rPr>
                        <a:t>Description of injury</a:t>
                      </a:r>
                      <a:endParaRPr b="1"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GB" sz="1000">
                          <a:solidFill>
                            <a:srgbClr val="1C4587"/>
                          </a:solidFill>
                          <a:latin typeface="Montserrat"/>
                          <a:ea typeface="Montserrat"/>
                          <a:cs typeface="Montserrat"/>
                          <a:sym typeface="Montserrat"/>
                        </a:rPr>
                        <a:t>Percentage of loss of earning capacity</a:t>
                      </a:r>
                      <a:endParaRPr b="1"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r>
              <a:tr h="237625">
                <a:tc>
                  <a:txBody>
                    <a:bodyPr/>
                    <a:lstStyle/>
                    <a:p>
                      <a:pPr indent="0" lvl="0" marL="0" rtl="0" algn="ctr">
                        <a:lnSpc>
                          <a:spcPct val="115000"/>
                        </a:lnSpc>
                        <a:spcBef>
                          <a:spcPts val="0"/>
                        </a:spcBef>
                        <a:spcAft>
                          <a:spcPts val="0"/>
                        </a:spcAft>
                        <a:buNone/>
                      </a:pPr>
                      <a:r>
                        <a:rPr lang="en-GB" sz="1000">
                          <a:solidFill>
                            <a:srgbClr val="1C4587"/>
                          </a:solidFill>
                          <a:latin typeface="Montserrat"/>
                          <a:ea typeface="Montserrat"/>
                          <a:cs typeface="Montserrat"/>
                          <a:sym typeface="Montserrat"/>
                        </a:rPr>
                        <a:t>18</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solidFill>
                            <a:srgbClr val="1C4587"/>
                          </a:solidFill>
                          <a:latin typeface="Montserrat"/>
                          <a:ea typeface="Montserrat"/>
                          <a:cs typeface="Montserrat"/>
                          <a:sym typeface="Montserrat"/>
                        </a:rPr>
                        <a:t>Amputation below hip with stump exceeding [x][12.70 cms] in length measured from tip of great trenchanter but not beyond middle thigh</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000">
                          <a:solidFill>
                            <a:srgbClr val="1C4587"/>
                          </a:solidFill>
                          <a:latin typeface="Montserrat"/>
                          <a:ea typeface="Montserrat"/>
                          <a:cs typeface="Montserrat"/>
                          <a:sym typeface="Montserrat"/>
                        </a:rPr>
                        <a:t>70</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r>
              <a:tr h="245900">
                <a:tc>
                  <a:txBody>
                    <a:bodyPr/>
                    <a:lstStyle/>
                    <a:p>
                      <a:pPr indent="0" lvl="0" marL="0" rtl="0" algn="ctr">
                        <a:lnSpc>
                          <a:spcPct val="115000"/>
                        </a:lnSpc>
                        <a:spcBef>
                          <a:spcPts val="0"/>
                        </a:spcBef>
                        <a:spcAft>
                          <a:spcPts val="0"/>
                        </a:spcAft>
                        <a:buNone/>
                      </a:pPr>
                      <a:r>
                        <a:rPr lang="en-GB" sz="1000">
                          <a:solidFill>
                            <a:srgbClr val="1C4587"/>
                          </a:solidFill>
                          <a:latin typeface="Montserrat"/>
                          <a:ea typeface="Montserrat"/>
                          <a:cs typeface="Montserrat"/>
                          <a:sym typeface="Montserrat"/>
                        </a:rPr>
                        <a:t>19</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solidFill>
                            <a:srgbClr val="1C4587"/>
                          </a:solidFill>
                          <a:latin typeface="Montserrat"/>
                          <a:ea typeface="Montserrat"/>
                          <a:cs typeface="Montserrat"/>
                          <a:sym typeface="Montserrat"/>
                        </a:rPr>
                        <a:t>Amputation below middle thigh to [xi][8.89 cms] below knee</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000">
                          <a:solidFill>
                            <a:srgbClr val="1C4587"/>
                          </a:solidFill>
                          <a:latin typeface="Montserrat"/>
                          <a:ea typeface="Montserrat"/>
                          <a:cs typeface="Montserrat"/>
                          <a:sym typeface="Montserrat"/>
                        </a:rPr>
                        <a:t>60</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r>
              <a:tr h="247550">
                <a:tc>
                  <a:txBody>
                    <a:bodyPr/>
                    <a:lstStyle/>
                    <a:p>
                      <a:pPr indent="0" lvl="0" marL="0" rtl="0" algn="ctr">
                        <a:lnSpc>
                          <a:spcPct val="115000"/>
                        </a:lnSpc>
                        <a:spcBef>
                          <a:spcPts val="0"/>
                        </a:spcBef>
                        <a:spcAft>
                          <a:spcPts val="0"/>
                        </a:spcAft>
                        <a:buNone/>
                      </a:pPr>
                      <a:r>
                        <a:rPr lang="en-GB" sz="1000">
                          <a:solidFill>
                            <a:srgbClr val="1C4587"/>
                          </a:solidFill>
                          <a:latin typeface="Montserrat"/>
                          <a:ea typeface="Montserrat"/>
                          <a:cs typeface="Montserrat"/>
                          <a:sym typeface="Montserrat"/>
                        </a:rPr>
                        <a:t>20</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solidFill>
                            <a:srgbClr val="1C4587"/>
                          </a:solidFill>
                          <a:latin typeface="Montserrat"/>
                          <a:ea typeface="Montserrat"/>
                          <a:cs typeface="Montserrat"/>
                          <a:sym typeface="Montserrat"/>
                        </a:rPr>
                        <a:t>Amputation below knee with stump exceeding [xii][8.89 cms] but not exceeding [xiii][12.70 cms]</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000">
                          <a:solidFill>
                            <a:srgbClr val="1C4587"/>
                          </a:solidFill>
                          <a:latin typeface="Montserrat"/>
                          <a:ea typeface="Montserrat"/>
                          <a:cs typeface="Montserrat"/>
                          <a:sym typeface="Montserrat"/>
                        </a:rPr>
                        <a:t>50</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r>
              <a:tr h="222975">
                <a:tc>
                  <a:txBody>
                    <a:bodyPr/>
                    <a:lstStyle/>
                    <a:p>
                      <a:pPr indent="0" lvl="0" marL="0" rtl="0" algn="ctr">
                        <a:lnSpc>
                          <a:spcPct val="115000"/>
                        </a:lnSpc>
                        <a:spcBef>
                          <a:spcPts val="0"/>
                        </a:spcBef>
                        <a:spcAft>
                          <a:spcPts val="0"/>
                        </a:spcAft>
                        <a:buNone/>
                      </a:pPr>
                      <a:r>
                        <a:rPr lang="en-GB" sz="1000">
                          <a:solidFill>
                            <a:srgbClr val="1C4587"/>
                          </a:solidFill>
                          <a:latin typeface="Montserrat"/>
                          <a:ea typeface="Montserrat"/>
                          <a:cs typeface="Montserrat"/>
                          <a:sym typeface="Montserrat"/>
                        </a:rPr>
                        <a:t>21</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solidFill>
                            <a:srgbClr val="1C4587"/>
                          </a:solidFill>
                          <a:latin typeface="Montserrat"/>
                          <a:ea typeface="Montserrat"/>
                          <a:cs typeface="Montserrat"/>
                          <a:sym typeface="Montserrat"/>
                        </a:rPr>
                        <a:t>Amputation below knee with stump exceeding [xiv][12.70 cms]</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000">
                          <a:latin typeface="Montserrat"/>
                          <a:ea typeface="Montserrat"/>
                          <a:cs typeface="Montserrat"/>
                          <a:sym typeface="Montserrat"/>
                        </a:rPr>
                        <a:t>[50][xv]</a:t>
                      </a:r>
                      <a:endParaRPr sz="1000" u="sng">
                        <a:solidFill>
                          <a:schemeClr val="hlink"/>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r>
              <a:tr h="208125">
                <a:tc>
                  <a:txBody>
                    <a:bodyPr/>
                    <a:lstStyle/>
                    <a:p>
                      <a:pPr indent="0" lvl="0" marL="0" rtl="0" algn="ctr">
                        <a:lnSpc>
                          <a:spcPct val="115000"/>
                        </a:lnSpc>
                        <a:spcBef>
                          <a:spcPts val="0"/>
                        </a:spcBef>
                        <a:spcAft>
                          <a:spcPts val="0"/>
                        </a:spcAft>
                        <a:buNone/>
                      </a:pPr>
                      <a:r>
                        <a:rPr lang="en-GB" sz="1000">
                          <a:solidFill>
                            <a:srgbClr val="1C4587"/>
                          </a:solidFill>
                          <a:latin typeface="Montserrat"/>
                          <a:ea typeface="Montserrat"/>
                          <a:cs typeface="Montserrat"/>
                          <a:sym typeface="Montserrat"/>
                        </a:rPr>
                        <a:t>22</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solidFill>
                            <a:srgbClr val="1C4587"/>
                          </a:solidFill>
                          <a:latin typeface="Montserrat"/>
                          <a:ea typeface="Montserrat"/>
                          <a:cs typeface="Montserrat"/>
                          <a:sym typeface="Montserrat"/>
                        </a:rPr>
                        <a:t>Amputation of one foot resulting in end-bearing</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000">
                          <a:latin typeface="Montserrat"/>
                          <a:ea typeface="Montserrat"/>
                          <a:cs typeface="Montserrat"/>
                          <a:sym typeface="Montserrat"/>
                        </a:rPr>
                        <a:t>[50][xvi]</a:t>
                      </a:r>
                      <a:endParaRPr sz="1000" u="sng">
                        <a:solidFill>
                          <a:schemeClr val="hlink"/>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r>
              <a:tr h="213075">
                <a:tc>
                  <a:txBody>
                    <a:bodyPr/>
                    <a:lstStyle/>
                    <a:p>
                      <a:pPr indent="0" lvl="0" marL="0" rtl="0" algn="ctr">
                        <a:lnSpc>
                          <a:spcPct val="115000"/>
                        </a:lnSpc>
                        <a:spcBef>
                          <a:spcPts val="0"/>
                        </a:spcBef>
                        <a:spcAft>
                          <a:spcPts val="0"/>
                        </a:spcAft>
                        <a:buNone/>
                      </a:pPr>
                      <a:r>
                        <a:rPr lang="en-GB" sz="1000">
                          <a:solidFill>
                            <a:srgbClr val="1C4587"/>
                          </a:solidFill>
                          <a:latin typeface="Montserrat"/>
                          <a:ea typeface="Montserrat"/>
                          <a:cs typeface="Montserrat"/>
                          <a:sym typeface="Montserrat"/>
                        </a:rPr>
                        <a:t>23</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solidFill>
                            <a:srgbClr val="1C4587"/>
                          </a:solidFill>
                          <a:latin typeface="Montserrat"/>
                          <a:ea typeface="Montserrat"/>
                          <a:cs typeface="Montserrat"/>
                          <a:sym typeface="Montserrat"/>
                        </a:rPr>
                        <a:t>Amputation through one foot proximal to the metatarso-phalangeal joint</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000">
                          <a:latin typeface="Montserrat"/>
                          <a:ea typeface="Montserrat"/>
                          <a:cs typeface="Montserrat"/>
                          <a:sym typeface="Montserrat"/>
                        </a:rPr>
                        <a:t>[50][xvii]</a:t>
                      </a:r>
                      <a:endParaRPr sz="1000" u="sng">
                        <a:solidFill>
                          <a:schemeClr val="hlink"/>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r>
              <a:tr h="209775">
                <a:tc>
                  <a:txBody>
                    <a:bodyPr/>
                    <a:lstStyle/>
                    <a:p>
                      <a:pPr indent="0" lvl="0" marL="0" rtl="0" algn="ctr">
                        <a:lnSpc>
                          <a:spcPct val="115000"/>
                        </a:lnSpc>
                        <a:spcBef>
                          <a:spcPts val="0"/>
                        </a:spcBef>
                        <a:spcAft>
                          <a:spcPts val="0"/>
                        </a:spcAft>
                        <a:buNone/>
                      </a:pPr>
                      <a:r>
                        <a:rPr lang="en-GB" sz="1000">
                          <a:solidFill>
                            <a:srgbClr val="1C4587"/>
                          </a:solidFill>
                          <a:latin typeface="Montserrat"/>
                          <a:ea typeface="Montserrat"/>
                          <a:cs typeface="Montserrat"/>
                          <a:sym typeface="Montserrat"/>
                        </a:rPr>
                        <a:t>24</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solidFill>
                            <a:srgbClr val="1C4587"/>
                          </a:solidFill>
                          <a:latin typeface="Montserrat"/>
                          <a:ea typeface="Montserrat"/>
                          <a:cs typeface="Montserrat"/>
                          <a:sym typeface="Montserrat"/>
                        </a:rPr>
                        <a:t>Loss of all toes of one foot through the metatarso-phalangeal joint</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000">
                          <a:solidFill>
                            <a:srgbClr val="1C4587"/>
                          </a:solidFill>
                          <a:latin typeface="Montserrat"/>
                          <a:ea typeface="Montserrat"/>
                          <a:cs typeface="Montserrat"/>
                          <a:sym typeface="Montserrat"/>
                        </a:rPr>
                        <a:t>20</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r>
              <a:tr h="223700">
                <a:tc gridSpan="3">
                  <a:txBody>
                    <a:bodyPr/>
                    <a:lstStyle/>
                    <a:p>
                      <a:pPr indent="0" lvl="0" marL="0" rtl="0" algn="ctr">
                        <a:lnSpc>
                          <a:spcPct val="115000"/>
                        </a:lnSpc>
                        <a:spcBef>
                          <a:spcPts val="0"/>
                        </a:spcBef>
                        <a:spcAft>
                          <a:spcPts val="0"/>
                        </a:spcAft>
                        <a:buNone/>
                      </a:pPr>
                      <a:r>
                        <a:rPr lang="en-GB" sz="1000">
                          <a:solidFill>
                            <a:srgbClr val="1C4587"/>
                          </a:solidFill>
                          <a:latin typeface="Montserrat"/>
                          <a:ea typeface="Montserrat"/>
                          <a:cs typeface="Montserrat"/>
                          <a:sym typeface="Montserrat"/>
                        </a:rPr>
                        <a:t>Other injuries</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hMerge="1"/>
                <a:tc hMerge="1"/>
              </a:tr>
              <a:tr h="209775">
                <a:tc>
                  <a:txBody>
                    <a:bodyPr/>
                    <a:lstStyle/>
                    <a:p>
                      <a:pPr indent="0" lvl="0" marL="0" rtl="0" algn="ctr">
                        <a:lnSpc>
                          <a:spcPct val="115000"/>
                        </a:lnSpc>
                        <a:spcBef>
                          <a:spcPts val="0"/>
                        </a:spcBef>
                        <a:spcAft>
                          <a:spcPts val="0"/>
                        </a:spcAft>
                        <a:buNone/>
                      </a:pPr>
                      <a:r>
                        <a:rPr lang="en-GB" sz="1000">
                          <a:solidFill>
                            <a:srgbClr val="1C4587"/>
                          </a:solidFill>
                          <a:latin typeface="Montserrat"/>
                          <a:ea typeface="Montserrat"/>
                          <a:cs typeface="Montserrat"/>
                          <a:sym typeface="Montserrat"/>
                        </a:rPr>
                        <a:t>25</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solidFill>
                            <a:srgbClr val="1C4587"/>
                          </a:solidFill>
                          <a:latin typeface="Montserrat"/>
                          <a:ea typeface="Montserrat"/>
                          <a:cs typeface="Montserrat"/>
                          <a:sym typeface="Montserrat"/>
                        </a:rPr>
                        <a:t>Loss of one eye, without complications, the other being normal</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000">
                          <a:solidFill>
                            <a:srgbClr val="1C4587"/>
                          </a:solidFill>
                          <a:latin typeface="Montserrat"/>
                          <a:ea typeface="Montserrat"/>
                          <a:cs typeface="Montserrat"/>
                          <a:sym typeface="Montserrat"/>
                        </a:rPr>
                        <a:t>40</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r>
              <a:tr h="183525">
                <a:tc>
                  <a:txBody>
                    <a:bodyPr/>
                    <a:lstStyle/>
                    <a:p>
                      <a:pPr indent="0" lvl="0" marL="0" rtl="0" algn="ctr">
                        <a:lnSpc>
                          <a:spcPct val="115000"/>
                        </a:lnSpc>
                        <a:spcBef>
                          <a:spcPts val="0"/>
                        </a:spcBef>
                        <a:spcAft>
                          <a:spcPts val="0"/>
                        </a:spcAft>
                        <a:buNone/>
                      </a:pPr>
                      <a:r>
                        <a:rPr lang="en-GB" sz="1000">
                          <a:solidFill>
                            <a:srgbClr val="1C4587"/>
                          </a:solidFill>
                          <a:latin typeface="Montserrat"/>
                          <a:ea typeface="Montserrat"/>
                          <a:cs typeface="Montserrat"/>
                          <a:sym typeface="Montserrat"/>
                        </a:rPr>
                        <a:t>26</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solidFill>
                            <a:srgbClr val="1C4587"/>
                          </a:solidFill>
                          <a:latin typeface="Montserrat"/>
                          <a:ea typeface="Montserrat"/>
                          <a:cs typeface="Montserrat"/>
                          <a:sym typeface="Montserrat"/>
                        </a:rPr>
                        <a:t>Loss of vision of one eye, without complications or disfigurement of eye-ball, the other being normal</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000">
                          <a:solidFill>
                            <a:srgbClr val="1C4587"/>
                          </a:solidFill>
                          <a:latin typeface="Montserrat"/>
                          <a:ea typeface="Montserrat"/>
                          <a:cs typeface="Montserrat"/>
                          <a:sym typeface="Montserrat"/>
                        </a:rPr>
                        <a:t>30</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r>
              <a:tr h="256525">
                <a:tc gridSpan="3">
                  <a:txBody>
                    <a:bodyPr/>
                    <a:lstStyle/>
                    <a:p>
                      <a:pPr indent="0" lvl="0" marL="0" rtl="0" algn="ctr">
                        <a:lnSpc>
                          <a:spcPct val="115000"/>
                        </a:lnSpc>
                        <a:spcBef>
                          <a:spcPts val="0"/>
                        </a:spcBef>
                        <a:spcAft>
                          <a:spcPts val="0"/>
                        </a:spcAft>
                        <a:buNone/>
                      </a:pPr>
                      <a:r>
                        <a:rPr lang="en-GB" sz="1000">
                          <a:solidFill>
                            <a:srgbClr val="1C4587"/>
                          </a:solidFill>
                          <a:latin typeface="Montserrat"/>
                          <a:ea typeface="Montserrat"/>
                          <a:cs typeface="Montserrat"/>
                          <a:sym typeface="Montserrat"/>
                        </a:rPr>
                        <a:t>A.—Fingers of right or left hand Index finger</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hMerge="1"/>
                <a:tc hMerge="1"/>
              </a:tr>
              <a:tr h="242575">
                <a:tc>
                  <a:txBody>
                    <a:bodyPr/>
                    <a:lstStyle/>
                    <a:p>
                      <a:pPr indent="0" lvl="0" marL="0" rtl="0" algn="ctr">
                        <a:lnSpc>
                          <a:spcPct val="115000"/>
                        </a:lnSpc>
                        <a:spcBef>
                          <a:spcPts val="0"/>
                        </a:spcBef>
                        <a:spcAft>
                          <a:spcPts val="0"/>
                        </a:spcAft>
                        <a:buNone/>
                      </a:pPr>
                      <a:r>
                        <a:rPr lang="en-GB" sz="1000">
                          <a:solidFill>
                            <a:srgbClr val="1C4587"/>
                          </a:solidFill>
                          <a:latin typeface="Montserrat"/>
                          <a:ea typeface="Montserrat"/>
                          <a:cs typeface="Montserrat"/>
                          <a:sym typeface="Montserrat"/>
                        </a:rPr>
                        <a:t>27</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solidFill>
                            <a:srgbClr val="1C4587"/>
                          </a:solidFill>
                          <a:latin typeface="Montserrat"/>
                          <a:ea typeface="Montserrat"/>
                          <a:cs typeface="Montserrat"/>
                          <a:sym typeface="Montserrat"/>
                        </a:rPr>
                        <a:t>Whole</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000">
                          <a:solidFill>
                            <a:srgbClr val="1C4587"/>
                          </a:solidFill>
                          <a:latin typeface="Montserrat"/>
                          <a:ea typeface="Montserrat"/>
                          <a:cs typeface="Montserrat"/>
                          <a:sym typeface="Montserrat"/>
                        </a:rPr>
                        <a:t>14</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r>
              <a:tr h="228150">
                <a:tc>
                  <a:txBody>
                    <a:bodyPr/>
                    <a:lstStyle/>
                    <a:p>
                      <a:pPr indent="0" lvl="0" marL="0" rtl="0" algn="ctr">
                        <a:lnSpc>
                          <a:spcPct val="115000"/>
                        </a:lnSpc>
                        <a:spcBef>
                          <a:spcPts val="0"/>
                        </a:spcBef>
                        <a:spcAft>
                          <a:spcPts val="0"/>
                        </a:spcAft>
                        <a:buNone/>
                      </a:pPr>
                      <a:r>
                        <a:rPr lang="en-GB" sz="1000">
                          <a:solidFill>
                            <a:srgbClr val="1C4587"/>
                          </a:solidFill>
                          <a:latin typeface="Montserrat"/>
                          <a:ea typeface="Montserrat"/>
                          <a:cs typeface="Montserrat"/>
                          <a:sym typeface="Montserrat"/>
                        </a:rPr>
                        <a:t>28</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solidFill>
                            <a:srgbClr val="1C4587"/>
                          </a:solidFill>
                          <a:latin typeface="Montserrat"/>
                          <a:ea typeface="Montserrat"/>
                          <a:cs typeface="Montserrat"/>
                          <a:sym typeface="Montserrat"/>
                        </a:rPr>
                        <a:t>Two phalanges</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000">
                          <a:solidFill>
                            <a:srgbClr val="1C4587"/>
                          </a:solidFill>
                          <a:latin typeface="Montserrat"/>
                          <a:ea typeface="Montserrat"/>
                          <a:cs typeface="Montserrat"/>
                          <a:sym typeface="Montserrat"/>
                        </a:rPr>
                        <a:t>11</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r>
              <a:tr h="214700">
                <a:tc>
                  <a:txBody>
                    <a:bodyPr/>
                    <a:lstStyle/>
                    <a:p>
                      <a:pPr indent="0" lvl="0" marL="0" rtl="0" algn="ctr">
                        <a:lnSpc>
                          <a:spcPct val="115000"/>
                        </a:lnSpc>
                        <a:spcBef>
                          <a:spcPts val="0"/>
                        </a:spcBef>
                        <a:spcAft>
                          <a:spcPts val="0"/>
                        </a:spcAft>
                        <a:buNone/>
                      </a:pPr>
                      <a:r>
                        <a:rPr lang="en-GB" sz="1000">
                          <a:solidFill>
                            <a:srgbClr val="1C4587"/>
                          </a:solidFill>
                          <a:latin typeface="Montserrat"/>
                          <a:ea typeface="Montserrat"/>
                          <a:cs typeface="Montserrat"/>
                          <a:sym typeface="Montserrat"/>
                        </a:rPr>
                        <a:t>29</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solidFill>
                            <a:srgbClr val="1C4587"/>
                          </a:solidFill>
                          <a:latin typeface="Montserrat"/>
                          <a:ea typeface="Montserrat"/>
                          <a:cs typeface="Montserrat"/>
                          <a:sym typeface="Montserrat"/>
                        </a:rPr>
                        <a:t>One phalanx</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000">
                          <a:solidFill>
                            <a:srgbClr val="1C4587"/>
                          </a:solidFill>
                          <a:latin typeface="Montserrat"/>
                          <a:ea typeface="Montserrat"/>
                          <a:cs typeface="Montserrat"/>
                          <a:sym typeface="Montserrat"/>
                        </a:rPr>
                        <a:t>9</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r>
              <a:tr h="265575">
                <a:tc>
                  <a:txBody>
                    <a:bodyPr/>
                    <a:lstStyle/>
                    <a:p>
                      <a:pPr indent="0" lvl="0" marL="0" rtl="0" algn="ctr">
                        <a:lnSpc>
                          <a:spcPct val="115000"/>
                        </a:lnSpc>
                        <a:spcBef>
                          <a:spcPts val="0"/>
                        </a:spcBef>
                        <a:spcAft>
                          <a:spcPts val="0"/>
                        </a:spcAft>
                        <a:buNone/>
                      </a:pPr>
                      <a:r>
                        <a:rPr lang="en-GB" sz="1000">
                          <a:solidFill>
                            <a:srgbClr val="1C4587"/>
                          </a:solidFill>
                          <a:latin typeface="Montserrat"/>
                          <a:ea typeface="Montserrat"/>
                          <a:cs typeface="Montserrat"/>
                          <a:sym typeface="Montserrat"/>
                        </a:rPr>
                        <a:t>30</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solidFill>
                            <a:srgbClr val="1C4587"/>
                          </a:solidFill>
                          <a:latin typeface="Montserrat"/>
                          <a:ea typeface="Montserrat"/>
                          <a:cs typeface="Montserrat"/>
                          <a:sym typeface="Montserrat"/>
                        </a:rPr>
                        <a:t>Guillotine amputation of tip without loss of bone</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000">
                          <a:solidFill>
                            <a:srgbClr val="1C4587"/>
                          </a:solidFill>
                          <a:latin typeface="Montserrat"/>
                          <a:ea typeface="Montserrat"/>
                          <a:cs typeface="Montserrat"/>
                          <a:sym typeface="Montserrat"/>
                        </a:rPr>
                        <a:t>5</a:t>
                      </a:r>
                      <a:endParaRPr sz="1000">
                        <a:solidFill>
                          <a:srgbClr val="1C4587"/>
                        </a:solidFill>
                        <a:latin typeface="Montserrat"/>
                        <a:ea typeface="Montserrat"/>
                        <a:cs typeface="Montserrat"/>
                        <a:sym typeface="Montserrat"/>
                      </a:endParaRPr>
                    </a:p>
                  </a:txBody>
                  <a:tcPr marT="19050" marB="19050" marR="28575" marL="28575">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FFFFFF"/>
                    </a:solidFill>
                  </a:tcPr>
                </a:tc>
              </a:tr>
            </a:tbl>
          </a:graphicData>
        </a:graphic>
      </p:graphicFrame>
      <p:pic>
        <p:nvPicPr>
          <p:cNvPr id="124" name="Google Shape;124;p21"/>
          <p:cNvPicPr preferRelativeResize="0"/>
          <p:nvPr/>
        </p:nvPicPr>
        <p:blipFill>
          <a:blip r:embed="rId3">
            <a:alphaModFix amt="10000"/>
          </a:blip>
          <a:stretch>
            <a:fillRect/>
          </a:stretch>
        </p:blipFill>
        <p:spPr>
          <a:xfrm>
            <a:off x="0" y="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