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8" r:id="rId3"/>
    <p:sldId id="268" r:id="rId4"/>
    <p:sldId id="260" r:id="rId5"/>
    <p:sldId id="261" r:id="rId6"/>
    <p:sldId id="269" r:id="rId7"/>
    <p:sldId id="263" r:id="rId8"/>
    <p:sldId id="264" r:id="rId9"/>
    <p:sldId id="265"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A765F2-6691-441F-B203-32D79B545EA0}" type="doc">
      <dgm:prSet loTypeId="urn:microsoft.com/office/officeart/2016/7/layout/BasicLinearProcessNumbered" loCatId="process" qsTypeId="urn:microsoft.com/office/officeart/2005/8/quickstyle/simple1" qsCatId="simple" csTypeId="urn:microsoft.com/office/officeart/2005/8/colors/accent2_2" csCatId="accent2"/>
      <dgm:spPr/>
      <dgm:t>
        <a:bodyPr/>
        <a:lstStyle/>
        <a:p>
          <a:endParaRPr lang="en-US"/>
        </a:p>
      </dgm:t>
    </dgm:pt>
    <dgm:pt modelId="{3A2246F1-4A68-48DC-9F03-EAE06944AD08}">
      <dgm:prSet custT="1"/>
      <dgm:spPr/>
      <dgm:t>
        <a:bodyPr/>
        <a:lstStyle/>
        <a:p>
          <a:r>
            <a:rPr lang="en-US" sz="1600" b="1"/>
            <a:t>NAME: VARSHA ASHOK SINGH</a:t>
          </a:r>
        </a:p>
      </dgm:t>
    </dgm:pt>
    <dgm:pt modelId="{73DB1FF6-9C16-4E5F-8BB3-D0B912029823}" type="parTrans" cxnId="{ACE75B0C-9AB5-4ECB-A52A-5A529EBEA08C}">
      <dgm:prSet/>
      <dgm:spPr/>
      <dgm:t>
        <a:bodyPr/>
        <a:lstStyle/>
        <a:p>
          <a:endParaRPr lang="en-US"/>
        </a:p>
      </dgm:t>
    </dgm:pt>
    <dgm:pt modelId="{BA5DC939-A2E5-4A87-8495-FD1201F68ABB}" type="sibTrans" cxnId="{ACE75B0C-9AB5-4ECB-A52A-5A529EBEA08C}">
      <dgm:prSet phldrT="1" phldr="0"/>
      <dgm:spPr/>
      <dgm:t>
        <a:bodyPr/>
        <a:lstStyle/>
        <a:p>
          <a:r>
            <a:rPr lang="en-US"/>
            <a:t>1</a:t>
          </a:r>
        </a:p>
      </dgm:t>
    </dgm:pt>
    <dgm:pt modelId="{31C54258-DF91-42A2-ACFB-78FC888E03B4}">
      <dgm:prSet custT="1"/>
      <dgm:spPr/>
      <dgm:t>
        <a:bodyPr/>
        <a:lstStyle/>
        <a:p>
          <a:r>
            <a:rPr lang="en-US" sz="1600" b="1"/>
            <a:t>ROLL NO. :LLB20351</a:t>
          </a:r>
        </a:p>
      </dgm:t>
    </dgm:pt>
    <dgm:pt modelId="{5CDC523A-2423-43A6-A64F-E8B009ECEB3C}" type="parTrans" cxnId="{8B3AF620-6928-4D82-823A-2850468BA741}">
      <dgm:prSet/>
      <dgm:spPr/>
      <dgm:t>
        <a:bodyPr/>
        <a:lstStyle/>
        <a:p>
          <a:endParaRPr lang="en-US"/>
        </a:p>
      </dgm:t>
    </dgm:pt>
    <dgm:pt modelId="{8B705D5A-F4E1-4CEF-B689-57C8CF44F41B}" type="sibTrans" cxnId="{8B3AF620-6928-4D82-823A-2850468BA741}">
      <dgm:prSet phldrT="2" phldr="0"/>
      <dgm:spPr/>
      <dgm:t>
        <a:bodyPr/>
        <a:lstStyle/>
        <a:p>
          <a:r>
            <a:rPr lang="en-US"/>
            <a:t>2</a:t>
          </a:r>
        </a:p>
      </dgm:t>
    </dgm:pt>
    <dgm:pt modelId="{D674417E-D98A-4AE7-94CA-72E53A1802B1}">
      <dgm:prSet custT="1"/>
      <dgm:spPr/>
      <dgm:t>
        <a:bodyPr/>
        <a:lstStyle/>
        <a:p>
          <a:r>
            <a:rPr lang="en-US" sz="1600" b="1"/>
            <a:t>EMAIL ID: varshasingh8860@gmail.com</a:t>
          </a:r>
        </a:p>
      </dgm:t>
    </dgm:pt>
    <dgm:pt modelId="{552F0C45-D745-4E3C-8C25-EE1C26C3153A}" type="parTrans" cxnId="{51153360-CDC3-4BE2-A434-CCE80A8AE98F}">
      <dgm:prSet/>
      <dgm:spPr/>
      <dgm:t>
        <a:bodyPr/>
        <a:lstStyle/>
        <a:p>
          <a:endParaRPr lang="en-US"/>
        </a:p>
      </dgm:t>
    </dgm:pt>
    <dgm:pt modelId="{6140964A-E51D-4E2A-B989-FC9AB574647B}" type="sibTrans" cxnId="{51153360-CDC3-4BE2-A434-CCE80A8AE98F}">
      <dgm:prSet phldrT="3" phldr="0"/>
      <dgm:spPr/>
      <dgm:t>
        <a:bodyPr/>
        <a:lstStyle/>
        <a:p>
          <a:r>
            <a:rPr lang="en-US"/>
            <a:t>3</a:t>
          </a:r>
        </a:p>
      </dgm:t>
    </dgm:pt>
    <dgm:pt modelId="{B654D0C8-FA4F-41FE-9944-8B79782F93E2}">
      <dgm:prSet custT="1"/>
      <dgm:spPr/>
      <dgm:t>
        <a:bodyPr/>
        <a:lstStyle/>
        <a:p>
          <a:r>
            <a:rPr lang="en-US" sz="1600" b="1"/>
            <a:t>GUIDE BY: PROF. SANTOSH THAKUR SIR</a:t>
          </a:r>
        </a:p>
      </dgm:t>
    </dgm:pt>
    <dgm:pt modelId="{46DAC6EB-6799-45D3-835A-27930CC62CCD}" type="parTrans" cxnId="{BAEA864C-103C-4B19-9F7C-E6172BE9F159}">
      <dgm:prSet/>
      <dgm:spPr/>
      <dgm:t>
        <a:bodyPr/>
        <a:lstStyle/>
        <a:p>
          <a:endParaRPr lang="en-US"/>
        </a:p>
      </dgm:t>
    </dgm:pt>
    <dgm:pt modelId="{60C11345-AC51-4109-9A61-59CD90D453C7}" type="sibTrans" cxnId="{BAEA864C-103C-4B19-9F7C-E6172BE9F159}">
      <dgm:prSet phldrT="4" phldr="0"/>
      <dgm:spPr/>
      <dgm:t>
        <a:bodyPr/>
        <a:lstStyle/>
        <a:p>
          <a:r>
            <a:rPr lang="en-US"/>
            <a:t>4</a:t>
          </a:r>
        </a:p>
      </dgm:t>
    </dgm:pt>
    <dgm:pt modelId="{9A33FD78-69AD-5C4C-A19B-C69F9EF8791C}" type="pres">
      <dgm:prSet presAssocID="{35A765F2-6691-441F-B203-32D79B545EA0}" presName="Name0" presStyleCnt="0">
        <dgm:presLayoutVars>
          <dgm:animLvl val="lvl"/>
          <dgm:resizeHandles val="exact"/>
        </dgm:presLayoutVars>
      </dgm:prSet>
      <dgm:spPr/>
    </dgm:pt>
    <dgm:pt modelId="{7F8C2AF5-02B7-2046-B4A8-F95FE3215D07}" type="pres">
      <dgm:prSet presAssocID="{3A2246F1-4A68-48DC-9F03-EAE06944AD08}" presName="compositeNode" presStyleCnt="0">
        <dgm:presLayoutVars>
          <dgm:bulletEnabled val="1"/>
        </dgm:presLayoutVars>
      </dgm:prSet>
      <dgm:spPr/>
    </dgm:pt>
    <dgm:pt modelId="{0C364777-FE0D-CC4E-ADA8-F46C87BDF304}" type="pres">
      <dgm:prSet presAssocID="{3A2246F1-4A68-48DC-9F03-EAE06944AD08}" presName="bgRect" presStyleLbl="bgAccFollowNode1" presStyleIdx="0" presStyleCnt="4"/>
      <dgm:spPr/>
    </dgm:pt>
    <dgm:pt modelId="{FCF13C6E-6EC8-1E47-93F7-049F0D2CCA12}" type="pres">
      <dgm:prSet presAssocID="{BA5DC939-A2E5-4A87-8495-FD1201F68ABB}" presName="sibTransNodeCircle" presStyleLbl="alignNode1" presStyleIdx="0" presStyleCnt="8">
        <dgm:presLayoutVars>
          <dgm:chMax val="0"/>
          <dgm:bulletEnabled/>
        </dgm:presLayoutVars>
      </dgm:prSet>
      <dgm:spPr/>
    </dgm:pt>
    <dgm:pt modelId="{941685AB-4F18-C747-B9C5-C2CEEBEC8034}" type="pres">
      <dgm:prSet presAssocID="{3A2246F1-4A68-48DC-9F03-EAE06944AD08}" presName="bottomLine" presStyleLbl="alignNode1" presStyleIdx="1" presStyleCnt="8">
        <dgm:presLayoutVars/>
      </dgm:prSet>
      <dgm:spPr/>
    </dgm:pt>
    <dgm:pt modelId="{C9E74E30-5F26-194A-B64D-A93D41F39CF1}" type="pres">
      <dgm:prSet presAssocID="{3A2246F1-4A68-48DC-9F03-EAE06944AD08}" presName="nodeText" presStyleLbl="bgAccFollowNode1" presStyleIdx="0" presStyleCnt="4">
        <dgm:presLayoutVars>
          <dgm:bulletEnabled val="1"/>
        </dgm:presLayoutVars>
      </dgm:prSet>
      <dgm:spPr/>
    </dgm:pt>
    <dgm:pt modelId="{55B275EA-97A2-DC45-94B4-AC4F928C21D4}" type="pres">
      <dgm:prSet presAssocID="{BA5DC939-A2E5-4A87-8495-FD1201F68ABB}" presName="sibTrans" presStyleCnt="0"/>
      <dgm:spPr/>
    </dgm:pt>
    <dgm:pt modelId="{F81612D8-BC7B-6544-81B0-787FF016232A}" type="pres">
      <dgm:prSet presAssocID="{31C54258-DF91-42A2-ACFB-78FC888E03B4}" presName="compositeNode" presStyleCnt="0">
        <dgm:presLayoutVars>
          <dgm:bulletEnabled val="1"/>
        </dgm:presLayoutVars>
      </dgm:prSet>
      <dgm:spPr/>
    </dgm:pt>
    <dgm:pt modelId="{CEA79082-69ED-9F4A-88B6-33F67AD4E808}" type="pres">
      <dgm:prSet presAssocID="{31C54258-DF91-42A2-ACFB-78FC888E03B4}" presName="bgRect" presStyleLbl="bgAccFollowNode1" presStyleIdx="1" presStyleCnt="4"/>
      <dgm:spPr/>
    </dgm:pt>
    <dgm:pt modelId="{985899A7-AAE2-B942-AD75-DDEFCC5B9477}" type="pres">
      <dgm:prSet presAssocID="{8B705D5A-F4E1-4CEF-B689-57C8CF44F41B}" presName="sibTransNodeCircle" presStyleLbl="alignNode1" presStyleIdx="2" presStyleCnt="8">
        <dgm:presLayoutVars>
          <dgm:chMax val="0"/>
          <dgm:bulletEnabled/>
        </dgm:presLayoutVars>
      </dgm:prSet>
      <dgm:spPr/>
    </dgm:pt>
    <dgm:pt modelId="{587AF427-465C-624D-9CF7-E64C9DA426D3}" type="pres">
      <dgm:prSet presAssocID="{31C54258-DF91-42A2-ACFB-78FC888E03B4}" presName="bottomLine" presStyleLbl="alignNode1" presStyleIdx="3" presStyleCnt="8">
        <dgm:presLayoutVars/>
      </dgm:prSet>
      <dgm:spPr/>
    </dgm:pt>
    <dgm:pt modelId="{BA8C06C1-369C-0242-8323-2670C603D579}" type="pres">
      <dgm:prSet presAssocID="{31C54258-DF91-42A2-ACFB-78FC888E03B4}" presName="nodeText" presStyleLbl="bgAccFollowNode1" presStyleIdx="1" presStyleCnt="4">
        <dgm:presLayoutVars>
          <dgm:bulletEnabled val="1"/>
        </dgm:presLayoutVars>
      </dgm:prSet>
      <dgm:spPr/>
    </dgm:pt>
    <dgm:pt modelId="{58DFC0A2-E454-1B4F-8CE1-8D826A1BE711}" type="pres">
      <dgm:prSet presAssocID="{8B705D5A-F4E1-4CEF-B689-57C8CF44F41B}" presName="sibTrans" presStyleCnt="0"/>
      <dgm:spPr/>
    </dgm:pt>
    <dgm:pt modelId="{B811C8CC-6BCF-D542-B480-3863A7DFDB0E}" type="pres">
      <dgm:prSet presAssocID="{D674417E-D98A-4AE7-94CA-72E53A1802B1}" presName="compositeNode" presStyleCnt="0">
        <dgm:presLayoutVars>
          <dgm:bulletEnabled val="1"/>
        </dgm:presLayoutVars>
      </dgm:prSet>
      <dgm:spPr/>
    </dgm:pt>
    <dgm:pt modelId="{61E5EE1F-A0D0-EF4D-B09C-370079BE1B3D}" type="pres">
      <dgm:prSet presAssocID="{D674417E-D98A-4AE7-94CA-72E53A1802B1}" presName="bgRect" presStyleLbl="bgAccFollowNode1" presStyleIdx="2" presStyleCnt="4"/>
      <dgm:spPr/>
    </dgm:pt>
    <dgm:pt modelId="{E0C52B29-9DDD-DD46-B71E-CBFE72C22DA2}" type="pres">
      <dgm:prSet presAssocID="{6140964A-E51D-4E2A-B989-FC9AB574647B}" presName="sibTransNodeCircle" presStyleLbl="alignNode1" presStyleIdx="4" presStyleCnt="8">
        <dgm:presLayoutVars>
          <dgm:chMax val="0"/>
          <dgm:bulletEnabled/>
        </dgm:presLayoutVars>
      </dgm:prSet>
      <dgm:spPr/>
    </dgm:pt>
    <dgm:pt modelId="{E71FA86B-8739-6B48-906A-C12F7AA797D0}" type="pres">
      <dgm:prSet presAssocID="{D674417E-D98A-4AE7-94CA-72E53A1802B1}" presName="bottomLine" presStyleLbl="alignNode1" presStyleIdx="5" presStyleCnt="8">
        <dgm:presLayoutVars/>
      </dgm:prSet>
      <dgm:spPr/>
    </dgm:pt>
    <dgm:pt modelId="{E19C2CF5-C5B5-594E-B46C-AF04F3C48C7D}" type="pres">
      <dgm:prSet presAssocID="{D674417E-D98A-4AE7-94CA-72E53A1802B1}" presName="nodeText" presStyleLbl="bgAccFollowNode1" presStyleIdx="2" presStyleCnt="4">
        <dgm:presLayoutVars>
          <dgm:bulletEnabled val="1"/>
        </dgm:presLayoutVars>
      </dgm:prSet>
      <dgm:spPr/>
    </dgm:pt>
    <dgm:pt modelId="{4A46863B-1970-CA49-85CB-C1F4538A736A}" type="pres">
      <dgm:prSet presAssocID="{6140964A-E51D-4E2A-B989-FC9AB574647B}" presName="sibTrans" presStyleCnt="0"/>
      <dgm:spPr/>
    </dgm:pt>
    <dgm:pt modelId="{B8504BF8-C5D7-2742-9B85-B64BC0B0D067}" type="pres">
      <dgm:prSet presAssocID="{B654D0C8-FA4F-41FE-9944-8B79782F93E2}" presName="compositeNode" presStyleCnt="0">
        <dgm:presLayoutVars>
          <dgm:bulletEnabled val="1"/>
        </dgm:presLayoutVars>
      </dgm:prSet>
      <dgm:spPr/>
    </dgm:pt>
    <dgm:pt modelId="{585098A9-46B2-B04D-9DF1-3A01865FF6D9}" type="pres">
      <dgm:prSet presAssocID="{B654D0C8-FA4F-41FE-9944-8B79782F93E2}" presName="bgRect" presStyleLbl="bgAccFollowNode1" presStyleIdx="3" presStyleCnt="4"/>
      <dgm:spPr/>
    </dgm:pt>
    <dgm:pt modelId="{20F4E0CB-9487-1A4B-A615-8914391A74BE}" type="pres">
      <dgm:prSet presAssocID="{60C11345-AC51-4109-9A61-59CD90D453C7}" presName="sibTransNodeCircle" presStyleLbl="alignNode1" presStyleIdx="6" presStyleCnt="8">
        <dgm:presLayoutVars>
          <dgm:chMax val="0"/>
          <dgm:bulletEnabled/>
        </dgm:presLayoutVars>
      </dgm:prSet>
      <dgm:spPr/>
    </dgm:pt>
    <dgm:pt modelId="{F7F51ED6-1C8E-0D46-8243-7895F8E6AAA7}" type="pres">
      <dgm:prSet presAssocID="{B654D0C8-FA4F-41FE-9944-8B79782F93E2}" presName="bottomLine" presStyleLbl="alignNode1" presStyleIdx="7" presStyleCnt="8">
        <dgm:presLayoutVars/>
      </dgm:prSet>
      <dgm:spPr/>
    </dgm:pt>
    <dgm:pt modelId="{F523E5BE-DB8A-4E44-B183-202588C20EA2}" type="pres">
      <dgm:prSet presAssocID="{B654D0C8-FA4F-41FE-9944-8B79782F93E2}" presName="nodeText" presStyleLbl="bgAccFollowNode1" presStyleIdx="3" presStyleCnt="4">
        <dgm:presLayoutVars>
          <dgm:bulletEnabled val="1"/>
        </dgm:presLayoutVars>
      </dgm:prSet>
      <dgm:spPr/>
    </dgm:pt>
  </dgm:ptLst>
  <dgm:cxnLst>
    <dgm:cxn modelId="{5873DD06-6EC6-8D49-8FD7-9C389F252B29}" type="presOf" srcId="{8B705D5A-F4E1-4CEF-B689-57C8CF44F41B}" destId="{985899A7-AAE2-B942-AD75-DDEFCC5B9477}" srcOrd="0" destOrd="0" presId="urn:microsoft.com/office/officeart/2016/7/layout/BasicLinearProcessNumbered"/>
    <dgm:cxn modelId="{ACE75B0C-9AB5-4ECB-A52A-5A529EBEA08C}" srcId="{35A765F2-6691-441F-B203-32D79B545EA0}" destId="{3A2246F1-4A68-48DC-9F03-EAE06944AD08}" srcOrd="0" destOrd="0" parTransId="{73DB1FF6-9C16-4E5F-8BB3-D0B912029823}" sibTransId="{BA5DC939-A2E5-4A87-8495-FD1201F68ABB}"/>
    <dgm:cxn modelId="{C2133F12-E26F-FE44-A21A-F67D5AC86682}" type="presOf" srcId="{D674417E-D98A-4AE7-94CA-72E53A1802B1}" destId="{E19C2CF5-C5B5-594E-B46C-AF04F3C48C7D}" srcOrd="1" destOrd="0" presId="urn:microsoft.com/office/officeart/2016/7/layout/BasicLinearProcessNumbered"/>
    <dgm:cxn modelId="{8B3AF620-6928-4D82-823A-2850468BA741}" srcId="{35A765F2-6691-441F-B203-32D79B545EA0}" destId="{31C54258-DF91-42A2-ACFB-78FC888E03B4}" srcOrd="1" destOrd="0" parTransId="{5CDC523A-2423-43A6-A64F-E8B009ECEB3C}" sibTransId="{8B705D5A-F4E1-4CEF-B689-57C8CF44F41B}"/>
    <dgm:cxn modelId="{765FCB25-5E33-6144-B684-B2359F9ED7FE}" type="presOf" srcId="{B654D0C8-FA4F-41FE-9944-8B79782F93E2}" destId="{F523E5BE-DB8A-4E44-B183-202588C20EA2}" srcOrd="1" destOrd="0" presId="urn:microsoft.com/office/officeart/2016/7/layout/BasicLinearProcessNumbered"/>
    <dgm:cxn modelId="{4ADEE533-31C0-8240-A1EC-AADCBC869820}" type="presOf" srcId="{31C54258-DF91-42A2-ACFB-78FC888E03B4}" destId="{CEA79082-69ED-9F4A-88B6-33F67AD4E808}" srcOrd="0" destOrd="0" presId="urn:microsoft.com/office/officeart/2016/7/layout/BasicLinearProcessNumbered"/>
    <dgm:cxn modelId="{2D077638-CD85-264B-8193-48290FECDE3A}" type="presOf" srcId="{6140964A-E51D-4E2A-B989-FC9AB574647B}" destId="{E0C52B29-9DDD-DD46-B71E-CBFE72C22DA2}" srcOrd="0" destOrd="0" presId="urn:microsoft.com/office/officeart/2016/7/layout/BasicLinearProcessNumbered"/>
    <dgm:cxn modelId="{51153360-CDC3-4BE2-A434-CCE80A8AE98F}" srcId="{35A765F2-6691-441F-B203-32D79B545EA0}" destId="{D674417E-D98A-4AE7-94CA-72E53A1802B1}" srcOrd="2" destOrd="0" parTransId="{552F0C45-D745-4E3C-8C25-EE1C26C3153A}" sibTransId="{6140964A-E51D-4E2A-B989-FC9AB574647B}"/>
    <dgm:cxn modelId="{E4898067-9416-8146-A46B-97777711DF75}" type="presOf" srcId="{3A2246F1-4A68-48DC-9F03-EAE06944AD08}" destId="{0C364777-FE0D-CC4E-ADA8-F46C87BDF304}" srcOrd="0" destOrd="0" presId="urn:microsoft.com/office/officeart/2016/7/layout/BasicLinearProcessNumbered"/>
    <dgm:cxn modelId="{BAEA864C-103C-4B19-9F7C-E6172BE9F159}" srcId="{35A765F2-6691-441F-B203-32D79B545EA0}" destId="{B654D0C8-FA4F-41FE-9944-8B79782F93E2}" srcOrd="3" destOrd="0" parTransId="{46DAC6EB-6799-45D3-835A-27930CC62CCD}" sibTransId="{60C11345-AC51-4109-9A61-59CD90D453C7}"/>
    <dgm:cxn modelId="{097BDC85-3586-2F4A-A67C-FD7493A97A81}" type="presOf" srcId="{D674417E-D98A-4AE7-94CA-72E53A1802B1}" destId="{61E5EE1F-A0D0-EF4D-B09C-370079BE1B3D}" srcOrd="0" destOrd="0" presId="urn:microsoft.com/office/officeart/2016/7/layout/BasicLinearProcessNumbered"/>
    <dgm:cxn modelId="{5588E390-CC56-D84A-9A28-8E5694944070}" type="presOf" srcId="{35A765F2-6691-441F-B203-32D79B545EA0}" destId="{9A33FD78-69AD-5C4C-A19B-C69F9EF8791C}" srcOrd="0" destOrd="0" presId="urn:microsoft.com/office/officeart/2016/7/layout/BasicLinearProcessNumbered"/>
    <dgm:cxn modelId="{3FCA4996-C672-3C43-9E11-11E9BA68FA1D}" type="presOf" srcId="{3A2246F1-4A68-48DC-9F03-EAE06944AD08}" destId="{C9E74E30-5F26-194A-B64D-A93D41F39CF1}" srcOrd="1" destOrd="0" presId="urn:microsoft.com/office/officeart/2016/7/layout/BasicLinearProcessNumbered"/>
    <dgm:cxn modelId="{A63E88A9-1D88-5846-9E64-5C347733DFDE}" type="presOf" srcId="{BA5DC939-A2E5-4A87-8495-FD1201F68ABB}" destId="{FCF13C6E-6EC8-1E47-93F7-049F0D2CCA12}" srcOrd="0" destOrd="0" presId="urn:microsoft.com/office/officeart/2016/7/layout/BasicLinearProcessNumbered"/>
    <dgm:cxn modelId="{778295AF-26BB-3D4F-8E4B-20AF20AE14FE}" type="presOf" srcId="{B654D0C8-FA4F-41FE-9944-8B79782F93E2}" destId="{585098A9-46B2-B04D-9DF1-3A01865FF6D9}" srcOrd="0" destOrd="0" presId="urn:microsoft.com/office/officeart/2016/7/layout/BasicLinearProcessNumbered"/>
    <dgm:cxn modelId="{2E1D90D9-BA25-CF40-958A-485FCEB9F162}" type="presOf" srcId="{60C11345-AC51-4109-9A61-59CD90D453C7}" destId="{20F4E0CB-9487-1A4B-A615-8914391A74BE}" srcOrd="0" destOrd="0" presId="urn:microsoft.com/office/officeart/2016/7/layout/BasicLinearProcessNumbered"/>
    <dgm:cxn modelId="{9B2DF0F7-3642-4E48-9948-0B3A1D0C4E6D}" type="presOf" srcId="{31C54258-DF91-42A2-ACFB-78FC888E03B4}" destId="{BA8C06C1-369C-0242-8323-2670C603D579}" srcOrd="1" destOrd="0" presId="urn:microsoft.com/office/officeart/2016/7/layout/BasicLinearProcessNumbered"/>
    <dgm:cxn modelId="{32CCF37F-81FC-324E-9BF5-ABD26C3682BA}" type="presParOf" srcId="{9A33FD78-69AD-5C4C-A19B-C69F9EF8791C}" destId="{7F8C2AF5-02B7-2046-B4A8-F95FE3215D07}" srcOrd="0" destOrd="0" presId="urn:microsoft.com/office/officeart/2016/7/layout/BasicLinearProcessNumbered"/>
    <dgm:cxn modelId="{2FF25229-DE58-0F4E-A57D-DF1E2B65A6CA}" type="presParOf" srcId="{7F8C2AF5-02B7-2046-B4A8-F95FE3215D07}" destId="{0C364777-FE0D-CC4E-ADA8-F46C87BDF304}" srcOrd="0" destOrd="0" presId="urn:microsoft.com/office/officeart/2016/7/layout/BasicLinearProcessNumbered"/>
    <dgm:cxn modelId="{1D1A8FA6-320C-5D42-A2BA-6048B8BAD63E}" type="presParOf" srcId="{7F8C2AF5-02B7-2046-B4A8-F95FE3215D07}" destId="{FCF13C6E-6EC8-1E47-93F7-049F0D2CCA12}" srcOrd="1" destOrd="0" presId="urn:microsoft.com/office/officeart/2016/7/layout/BasicLinearProcessNumbered"/>
    <dgm:cxn modelId="{D46C81C9-9AA4-7347-9212-C835CD192C1E}" type="presParOf" srcId="{7F8C2AF5-02B7-2046-B4A8-F95FE3215D07}" destId="{941685AB-4F18-C747-B9C5-C2CEEBEC8034}" srcOrd="2" destOrd="0" presId="urn:microsoft.com/office/officeart/2016/7/layout/BasicLinearProcessNumbered"/>
    <dgm:cxn modelId="{04C8A20E-4B56-4E4E-86CB-C8B2DE4C5439}" type="presParOf" srcId="{7F8C2AF5-02B7-2046-B4A8-F95FE3215D07}" destId="{C9E74E30-5F26-194A-B64D-A93D41F39CF1}" srcOrd="3" destOrd="0" presId="urn:microsoft.com/office/officeart/2016/7/layout/BasicLinearProcessNumbered"/>
    <dgm:cxn modelId="{EF585FE6-DF44-E044-84DC-07FB068D7A67}" type="presParOf" srcId="{9A33FD78-69AD-5C4C-A19B-C69F9EF8791C}" destId="{55B275EA-97A2-DC45-94B4-AC4F928C21D4}" srcOrd="1" destOrd="0" presId="urn:microsoft.com/office/officeart/2016/7/layout/BasicLinearProcessNumbered"/>
    <dgm:cxn modelId="{EB5624A0-36CB-A64D-BDE0-6A70E3F6717C}" type="presParOf" srcId="{9A33FD78-69AD-5C4C-A19B-C69F9EF8791C}" destId="{F81612D8-BC7B-6544-81B0-787FF016232A}" srcOrd="2" destOrd="0" presId="urn:microsoft.com/office/officeart/2016/7/layout/BasicLinearProcessNumbered"/>
    <dgm:cxn modelId="{F47C188A-97FE-3C46-B994-7762A637976C}" type="presParOf" srcId="{F81612D8-BC7B-6544-81B0-787FF016232A}" destId="{CEA79082-69ED-9F4A-88B6-33F67AD4E808}" srcOrd="0" destOrd="0" presId="urn:microsoft.com/office/officeart/2016/7/layout/BasicLinearProcessNumbered"/>
    <dgm:cxn modelId="{E05B2F88-13F6-B645-978B-C9B35B6E30D1}" type="presParOf" srcId="{F81612D8-BC7B-6544-81B0-787FF016232A}" destId="{985899A7-AAE2-B942-AD75-DDEFCC5B9477}" srcOrd="1" destOrd="0" presId="urn:microsoft.com/office/officeart/2016/7/layout/BasicLinearProcessNumbered"/>
    <dgm:cxn modelId="{8010ED9E-B48A-294D-8BB3-F5DE091A719A}" type="presParOf" srcId="{F81612D8-BC7B-6544-81B0-787FF016232A}" destId="{587AF427-465C-624D-9CF7-E64C9DA426D3}" srcOrd="2" destOrd="0" presId="urn:microsoft.com/office/officeart/2016/7/layout/BasicLinearProcessNumbered"/>
    <dgm:cxn modelId="{9A244714-94DB-514B-B121-B442BFCCC9A8}" type="presParOf" srcId="{F81612D8-BC7B-6544-81B0-787FF016232A}" destId="{BA8C06C1-369C-0242-8323-2670C603D579}" srcOrd="3" destOrd="0" presId="urn:microsoft.com/office/officeart/2016/7/layout/BasicLinearProcessNumbered"/>
    <dgm:cxn modelId="{B18A00F9-074E-1D4C-B050-958B47F2CD1D}" type="presParOf" srcId="{9A33FD78-69AD-5C4C-A19B-C69F9EF8791C}" destId="{58DFC0A2-E454-1B4F-8CE1-8D826A1BE711}" srcOrd="3" destOrd="0" presId="urn:microsoft.com/office/officeart/2016/7/layout/BasicLinearProcessNumbered"/>
    <dgm:cxn modelId="{6CA5FA70-C4D0-E948-938A-9C659514D0DD}" type="presParOf" srcId="{9A33FD78-69AD-5C4C-A19B-C69F9EF8791C}" destId="{B811C8CC-6BCF-D542-B480-3863A7DFDB0E}" srcOrd="4" destOrd="0" presId="urn:microsoft.com/office/officeart/2016/7/layout/BasicLinearProcessNumbered"/>
    <dgm:cxn modelId="{F51A6041-461A-454C-B894-96D2AE1051DD}" type="presParOf" srcId="{B811C8CC-6BCF-D542-B480-3863A7DFDB0E}" destId="{61E5EE1F-A0D0-EF4D-B09C-370079BE1B3D}" srcOrd="0" destOrd="0" presId="urn:microsoft.com/office/officeart/2016/7/layout/BasicLinearProcessNumbered"/>
    <dgm:cxn modelId="{B0F1B656-1AF0-1043-8028-3413D03072A9}" type="presParOf" srcId="{B811C8CC-6BCF-D542-B480-3863A7DFDB0E}" destId="{E0C52B29-9DDD-DD46-B71E-CBFE72C22DA2}" srcOrd="1" destOrd="0" presId="urn:microsoft.com/office/officeart/2016/7/layout/BasicLinearProcessNumbered"/>
    <dgm:cxn modelId="{7CE44174-0CFE-7046-AF08-CAA36197A2B9}" type="presParOf" srcId="{B811C8CC-6BCF-D542-B480-3863A7DFDB0E}" destId="{E71FA86B-8739-6B48-906A-C12F7AA797D0}" srcOrd="2" destOrd="0" presId="urn:microsoft.com/office/officeart/2016/7/layout/BasicLinearProcessNumbered"/>
    <dgm:cxn modelId="{82AFE19D-29F5-7C43-952C-57E692B0671E}" type="presParOf" srcId="{B811C8CC-6BCF-D542-B480-3863A7DFDB0E}" destId="{E19C2CF5-C5B5-594E-B46C-AF04F3C48C7D}" srcOrd="3" destOrd="0" presId="urn:microsoft.com/office/officeart/2016/7/layout/BasicLinearProcessNumbered"/>
    <dgm:cxn modelId="{9F4075CE-EFC6-0F47-BE2D-C93BCA78299B}" type="presParOf" srcId="{9A33FD78-69AD-5C4C-A19B-C69F9EF8791C}" destId="{4A46863B-1970-CA49-85CB-C1F4538A736A}" srcOrd="5" destOrd="0" presId="urn:microsoft.com/office/officeart/2016/7/layout/BasicLinearProcessNumbered"/>
    <dgm:cxn modelId="{160EC718-DC32-464E-BB69-DAA95233EA03}" type="presParOf" srcId="{9A33FD78-69AD-5C4C-A19B-C69F9EF8791C}" destId="{B8504BF8-C5D7-2742-9B85-B64BC0B0D067}" srcOrd="6" destOrd="0" presId="urn:microsoft.com/office/officeart/2016/7/layout/BasicLinearProcessNumbered"/>
    <dgm:cxn modelId="{1673441B-1729-AC4A-91DE-AE0CD7DC14AC}" type="presParOf" srcId="{B8504BF8-C5D7-2742-9B85-B64BC0B0D067}" destId="{585098A9-46B2-B04D-9DF1-3A01865FF6D9}" srcOrd="0" destOrd="0" presId="urn:microsoft.com/office/officeart/2016/7/layout/BasicLinearProcessNumbered"/>
    <dgm:cxn modelId="{2392D002-35B1-F54D-9AFC-460F1CA3B97B}" type="presParOf" srcId="{B8504BF8-C5D7-2742-9B85-B64BC0B0D067}" destId="{20F4E0CB-9487-1A4B-A615-8914391A74BE}" srcOrd="1" destOrd="0" presId="urn:microsoft.com/office/officeart/2016/7/layout/BasicLinearProcessNumbered"/>
    <dgm:cxn modelId="{09382876-471F-334E-89F9-AED7B2B7AD05}" type="presParOf" srcId="{B8504BF8-C5D7-2742-9B85-B64BC0B0D067}" destId="{F7F51ED6-1C8E-0D46-8243-7895F8E6AAA7}" srcOrd="2" destOrd="0" presId="urn:microsoft.com/office/officeart/2016/7/layout/BasicLinearProcessNumbered"/>
    <dgm:cxn modelId="{8142C605-FC22-D142-A9C1-382436820E0E}" type="presParOf" srcId="{B8504BF8-C5D7-2742-9B85-B64BC0B0D067}" destId="{F523E5BE-DB8A-4E44-B183-202588C20EA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64777-FE0D-CC4E-ADA8-F46C87BDF304}">
      <dsp:nvSpPr>
        <dsp:cNvPr id="0" name=""/>
        <dsp:cNvSpPr/>
      </dsp:nvSpPr>
      <dsp:spPr>
        <a:xfrm>
          <a:off x="2177" y="630559"/>
          <a:ext cx="1727488" cy="241848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4682" tIns="330200" rIns="134682" bIns="330200" numCol="1" spcCol="1270" anchor="t" anchorCtr="0">
          <a:noAutofit/>
        </a:bodyPr>
        <a:lstStyle/>
        <a:p>
          <a:pPr marL="0" lvl="0" indent="0" algn="l" defTabSz="711200">
            <a:lnSpc>
              <a:spcPct val="90000"/>
            </a:lnSpc>
            <a:spcBef>
              <a:spcPct val="0"/>
            </a:spcBef>
            <a:spcAft>
              <a:spcPct val="35000"/>
            </a:spcAft>
            <a:buNone/>
          </a:pPr>
          <a:r>
            <a:rPr lang="en-US" sz="1600" b="1" kern="1200"/>
            <a:t>NAME: VARSHA ASHOK SINGH</a:t>
          </a:r>
        </a:p>
      </dsp:txBody>
      <dsp:txXfrm>
        <a:off x="2177" y="1549583"/>
        <a:ext cx="1727488" cy="1451090"/>
      </dsp:txXfrm>
    </dsp:sp>
    <dsp:sp modelId="{FCF13C6E-6EC8-1E47-93F7-049F0D2CCA12}">
      <dsp:nvSpPr>
        <dsp:cNvPr id="0" name=""/>
        <dsp:cNvSpPr/>
      </dsp:nvSpPr>
      <dsp:spPr>
        <a:xfrm>
          <a:off x="503149" y="872408"/>
          <a:ext cx="725545" cy="72554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566" tIns="12700" rIns="56566" bIns="12700" numCol="1" spcCol="1270" anchor="ctr" anchorCtr="0">
          <a:noAutofit/>
        </a:bodyPr>
        <a:lstStyle/>
        <a:p>
          <a:pPr marL="0" lvl="0" indent="0" algn="ctr" defTabSz="1422400">
            <a:lnSpc>
              <a:spcPct val="90000"/>
            </a:lnSpc>
            <a:spcBef>
              <a:spcPct val="0"/>
            </a:spcBef>
            <a:spcAft>
              <a:spcPct val="35000"/>
            </a:spcAft>
            <a:buNone/>
          </a:pPr>
          <a:r>
            <a:rPr lang="en-US" sz="3200" kern="1200"/>
            <a:t>1</a:t>
          </a:r>
        </a:p>
      </dsp:txBody>
      <dsp:txXfrm>
        <a:off x="609403" y="978662"/>
        <a:ext cx="513037" cy="513037"/>
      </dsp:txXfrm>
    </dsp:sp>
    <dsp:sp modelId="{941685AB-4F18-C747-B9C5-C2CEEBEC8034}">
      <dsp:nvSpPr>
        <dsp:cNvPr id="0" name=""/>
        <dsp:cNvSpPr/>
      </dsp:nvSpPr>
      <dsp:spPr>
        <a:xfrm>
          <a:off x="2177" y="3048972"/>
          <a:ext cx="1727488"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A79082-69ED-9F4A-88B6-33F67AD4E808}">
      <dsp:nvSpPr>
        <dsp:cNvPr id="0" name=""/>
        <dsp:cNvSpPr/>
      </dsp:nvSpPr>
      <dsp:spPr>
        <a:xfrm>
          <a:off x="1902415" y="630559"/>
          <a:ext cx="1727488" cy="241848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4682" tIns="330200" rIns="134682" bIns="330200" numCol="1" spcCol="1270" anchor="t" anchorCtr="0">
          <a:noAutofit/>
        </a:bodyPr>
        <a:lstStyle/>
        <a:p>
          <a:pPr marL="0" lvl="0" indent="0" algn="l" defTabSz="711200">
            <a:lnSpc>
              <a:spcPct val="90000"/>
            </a:lnSpc>
            <a:spcBef>
              <a:spcPct val="0"/>
            </a:spcBef>
            <a:spcAft>
              <a:spcPct val="35000"/>
            </a:spcAft>
            <a:buNone/>
          </a:pPr>
          <a:r>
            <a:rPr lang="en-US" sz="1600" b="1" kern="1200"/>
            <a:t>ROLL NO. :LLB20351</a:t>
          </a:r>
        </a:p>
      </dsp:txBody>
      <dsp:txXfrm>
        <a:off x="1902415" y="1549583"/>
        <a:ext cx="1727488" cy="1451090"/>
      </dsp:txXfrm>
    </dsp:sp>
    <dsp:sp modelId="{985899A7-AAE2-B942-AD75-DDEFCC5B9477}">
      <dsp:nvSpPr>
        <dsp:cNvPr id="0" name=""/>
        <dsp:cNvSpPr/>
      </dsp:nvSpPr>
      <dsp:spPr>
        <a:xfrm>
          <a:off x="2403386" y="872408"/>
          <a:ext cx="725545" cy="72554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566" tIns="12700" rIns="56566" bIns="12700" numCol="1" spcCol="1270" anchor="ctr" anchorCtr="0">
          <a:noAutofit/>
        </a:bodyPr>
        <a:lstStyle/>
        <a:p>
          <a:pPr marL="0" lvl="0" indent="0" algn="ctr" defTabSz="1422400">
            <a:lnSpc>
              <a:spcPct val="90000"/>
            </a:lnSpc>
            <a:spcBef>
              <a:spcPct val="0"/>
            </a:spcBef>
            <a:spcAft>
              <a:spcPct val="35000"/>
            </a:spcAft>
            <a:buNone/>
          </a:pPr>
          <a:r>
            <a:rPr lang="en-US" sz="3200" kern="1200"/>
            <a:t>2</a:t>
          </a:r>
        </a:p>
      </dsp:txBody>
      <dsp:txXfrm>
        <a:off x="2509640" y="978662"/>
        <a:ext cx="513037" cy="513037"/>
      </dsp:txXfrm>
    </dsp:sp>
    <dsp:sp modelId="{587AF427-465C-624D-9CF7-E64C9DA426D3}">
      <dsp:nvSpPr>
        <dsp:cNvPr id="0" name=""/>
        <dsp:cNvSpPr/>
      </dsp:nvSpPr>
      <dsp:spPr>
        <a:xfrm>
          <a:off x="1902415" y="3048972"/>
          <a:ext cx="1727488"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E5EE1F-A0D0-EF4D-B09C-370079BE1B3D}">
      <dsp:nvSpPr>
        <dsp:cNvPr id="0" name=""/>
        <dsp:cNvSpPr/>
      </dsp:nvSpPr>
      <dsp:spPr>
        <a:xfrm>
          <a:off x="3802652" y="630559"/>
          <a:ext cx="1727488" cy="241848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4682" tIns="330200" rIns="134682" bIns="330200" numCol="1" spcCol="1270" anchor="t" anchorCtr="0">
          <a:noAutofit/>
        </a:bodyPr>
        <a:lstStyle/>
        <a:p>
          <a:pPr marL="0" lvl="0" indent="0" algn="l" defTabSz="711200">
            <a:lnSpc>
              <a:spcPct val="90000"/>
            </a:lnSpc>
            <a:spcBef>
              <a:spcPct val="0"/>
            </a:spcBef>
            <a:spcAft>
              <a:spcPct val="35000"/>
            </a:spcAft>
            <a:buNone/>
          </a:pPr>
          <a:r>
            <a:rPr lang="en-US" sz="1600" b="1" kern="1200"/>
            <a:t>EMAIL ID: varshasingh8860@gmail.com</a:t>
          </a:r>
        </a:p>
      </dsp:txBody>
      <dsp:txXfrm>
        <a:off x="3802652" y="1549583"/>
        <a:ext cx="1727488" cy="1451090"/>
      </dsp:txXfrm>
    </dsp:sp>
    <dsp:sp modelId="{E0C52B29-9DDD-DD46-B71E-CBFE72C22DA2}">
      <dsp:nvSpPr>
        <dsp:cNvPr id="0" name=""/>
        <dsp:cNvSpPr/>
      </dsp:nvSpPr>
      <dsp:spPr>
        <a:xfrm>
          <a:off x="4303624" y="872408"/>
          <a:ext cx="725545" cy="72554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566" tIns="12700" rIns="56566" bIns="12700" numCol="1" spcCol="1270" anchor="ctr" anchorCtr="0">
          <a:noAutofit/>
        </a:bodyPr>
        <a:lstStyle/>
        <a:p>
          <a:pPr marL="0" lvl="0" indent="0" algn="ctr" defTabSz="1422400">
            <a:lnSpc>
              <a:spcPct val="90000"/>
            </a:lnSpc>
            <a:spcBef>
              <a:spcPct val="0"/>
            </a:spcBef>
            <a:spcAft>
              <a:spcPct val="35000"/>
            </a:spcAft>
            <a:buNone/>
          </a:pPr>
          <a:r>
            <a:rPr lang="en-US" sz="3200" kern="1200"/>
            <a:t>3</a:t>
          </a:r>
        </a:p>
      </dsp:txBody>
      <dsp:txXfrm>
        <a:off x="4409878" y="978662"/>
        <a:ext cx="513037" cy="513037"/>
      </dsp:txXfrm>
    </dsp:sp>
    <dsp:sp modelId="{E71FA86B-8739-6B48-906A-C12F7AA797D0}">
      <dsp:nvSpPr>
        <dsp:cNvPr id="0" name=""/>
        <dsp:cNvSpPr/>
      </dsp:nvSpPr>
      <dsp:spPr>
        <a:xfrm>
          <a:off x="3802652" y="3048972"/>
          <a:ext cx="1727488"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5098A9-46B2-B04D-9DF1-3A01865FF6D9}">
      <dsp:nvSpPr>
        <dsp:cNvPr id="0" name=""/>
        <dsp:cNvSpPr/>
      </dsp:nvSpPr>
      <dsp:spPr>
        <a:xfrm>
          <a:off x="5702890" y="630559"/>
          <a:ext cx="1727488" cy="241848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4682" tIns="330200" rIns="134682" bIns="330200" numCol="1" spcCol="1270" anchor="t" anchorCtr="0">
          <a:noAutofit/>
        </a:bodyPr>
        <a:lstStyle/>
        <a:p>
          <a:pPr marL="0" lvl="0" indent="0" algn="l" defTabSz="711200">
            <a:lnSpc>
              <a:spcPct val="90000"/>
            </a:lnSpc>
            <a:spcBef>
              <a:spcPct val="0"/>
            </a:spcBef>
            <a:spcAft>
              <a:spcPct val="35000"/>
            </a:spcAft>
            <a:buNone/>
          </a:pPr>
          <a:r>
            <a:rPr lang="en-US" sz="1600" b="1" kern="1200"/>
            <a:t>GUIDE BY: PROF. SANTOSH THAKUR SIR</a:t>
          </a:r>
        </a:p>
      </dsp:txBody>
      <dsp:txXfrm>
        <a:off x="5702890" y="1549583"/>
        <a:ext cx="1727488" cy="1451090"/>
      </dsp:txXfrm>
    </dsp:sp>
    <dsp:sp modelId="{20F4E0CB-9487-1A4B-A615-8914391A74BE}">
      <dsp:nvSpPr>
        <dsp:cNvPr id="0" name=""/>
        <dsp:cNvSpPr/>
      </dsp:nvSpPr>
      <dsp:spPr>
        <a:xfrm>
          <a:off x="6203862" y="872408"/>
          <a:ext cx="725545" cy="72554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566" tIns="12700" rIns="56566" bIns="12700" numCol="1" spcCol="1270" anchor="ctr" anchorCtr="0">
          <a:noAutofit/>
        </a:bodyPr>
        <a:lstStyle/>
        <a:p>
          <a:pPr marL="0" lvl="0" indent="0" algn="ctr" defTabSz="1422400">
            <a:lnSpc>
              <a:spcPct val="90000"/>
            </a:lnSpc>
            <a:spcBef>
              <a:spcPct val="0"/>
            </a:spcBef>
            <a:spcAft>
              <a:spcPct val="35000"/>
            </a:spcAft>
            <a:buNone/>
          </a:pPr>
          <a:r>
            <a:rPr lang="en-US" sz="3200" kern="1200"/>
            <a:t>4</a:t>
          </a:r>
        </a:p>
      </dsp:txBody>
      <dsp:txXfrm>
        <a:off x="6310116" y="978662"/>
        <a:ext cx="513037" cy="513037"/>
      </dsp:txXfrm>
    </dsp:sp>
    <dsp:sp modelId="{F7F51ED6-1C8E-0D46-8243-7895F8E6AAA7}">
      <dsp:nvSpPr>
        <dsp:cNvPr id="0" name=""/>
        <dsp:cNvSpPr/>
      </dsp:nvSpPr>
      <dsp:spPr>
        <a:xfrm>
          <a:off x="5702890" y="3048972"/>
          <a:ext cx="1727488"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August 23,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46788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August 23,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709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August 23,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5151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August 23,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8970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August 23,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7082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August 23,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6312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August 23,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0902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August 23,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62181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August 23,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77739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August 23,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3650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August 23,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488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August 23,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885303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 /><Relationship Id="rId7" Type="http://schemas.openxmlformats.org/officeDocument/2006/relationships/image" Target="../media/image1.jpeg"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232267" y="99182"/>
            <a:ext cx="11837488" cy="1440586"/>
          </a:xfrm>
        </p:spPr>
        <p:txBody>
          <a:bodyPr anchor="ctr">
            <a:noAutofit/>
          </a:bodyPr>
          <a:lstStyle/>
          <a:p>
            <a:r>
              <a:rPr lang="en-US" sz="4000" i="1" u="sng">
                <a:solidFill>
                  <a:schemeClr val="accent6">
                    <a:lumMod val="75000"/>
                  </a:schemeClr>
                </a:solidFill>
              </a:rPr>
              <a:t>BHARATRATNA DR. BABASAHEB AMBEDKAR LAW COLLEGE</a:t>
            </a:r>
          </a:p>
        </p:txBody>
      </p:sp>
      <p:graphicFrame>
        <p:nvGraphicFramePr>
          <p:cNvPr id="6" name="Content Placeholder">
            <a:extLst>
              <a:ext uri="{FF2B5EF4-FFF2-40B4-BE49-F238E27FC236}">
                <a16:creationId xmlns:a16="http://schemas.microsoft.com/office/drawing/2014/main" id="{BEDABBF3-9A46-4130-A89B-6DAFE0845801}"/>
              </a:ext>
            </a:extLst>
          </p:cNvPr>
          <p:cNvGraphicFramePr>
            <a:graphicFrameLocks noGrp="1"/>
          </p:cNvGraphicFramePr>
          <p:nvPr>
            <p:ph idx="1"/>
            <p:extLst>
              <p:ext uri="{D42A27DB-BD31-4B8C-83A1-F6EECF244321}">
                <p14:modId xmlns:p14="http://schemas.microsoft.com/office/powerpoint/2010/main" val="1714662053"/>
              </p:ext>
            </p:extLst>
          </p:nvPr>
        </p:nvGraphicFramePr>
        <p:xfrm>
          <a:off x="4478820" y="3178396"/>
          <a:ext cx="7432557" cy="3679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3">
            <a:extLst>
              <a:ext uri="{FF2B5EF4-FFF2-40B4-BE49-F238E27FC236}">
                <a16:creationId xmlns:a16="http://schemas.microsoft.com/office/drawing/2014/main" id="{3AAC212F-1158-5547-834F-1B431A20D2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096" y="1430278"/>
            <a:ext cx="3968920" cy="4730920"/>
          </a:xfrm>
          <a:prstGeom prst="rect">
            <a:avLst/>
          </a:prstGeom>
        </p:spPr>
      </p:pic>
      <p:sp>
        <p:nvSpPr>
          <p:cNvPr id="4" name="TextBox 3">
            <a:extLst>
              <a:ext uri="{FF2B5EF4-FFF2-40B4-BE49-F238E27FC236}">
                <a16:creationId xmlns:a16="http://schemas.microsoft.com/office/drawing/2014/main" id="{9F6173DD-3BB0-434A-99C9-707E80B1534B}"/>
              </a:ext>
            </a:extLst>
          </p:cNvPr>
          <p:cNvSpPr txBox="1"/>
          <p:nvPr/>
        </p:nvSpPr>
        <p:spPr>
          <a:xfrm>
            <a:off x="4801010" y="2507428"/>
            <a:ext cx="1828800" cy="400110"/>
          </a:xfrm>
          <a:prstGeom prst="rect">
            <a:avLst/>
          </a:prstGeom>
          <a:noFill/>
        </p:spPr>
        <p:txBody>
          <a:bodyPr wrap="square" rtlCol="0">
            <a:spAutoFit/>
          </a:bodyPr>
          <a:lstStyle/>
          <a:p>
            <a:pPr algn="l"/>
            <a:endParaRPr lang="en-US" sz="2000"/>
          </a:p>
        </p:txBody>
      </p:sp>
      <p:sp>
        <p:nvSpPr>
          <p:cNvPr id="5" name="Title">
            <a:extLst>
              <a:ext uri="{FF2B5EF4-FFF2-40B4-BE49-F238E27FC236}">
                <a16:creationId xmlns:a16="http://schemas.microsoft.com/office/drawing/2014/main" id="{E66A5A9D-732F-E044-8CBD-CE8C3CCAA7BA}"/>
              </a:ext>
            </a:extLst>
          </p:cNvPr>
          <p:cNvSpPr txBox="1">
            <a:spLocks/>
          </p:cNvSpPr>
          <p:nvPr/>
        </p:nvSpPr>
        <p:spPr>
          <a:xfrm>
            <a:off x="2985385" y="1678399"/>
            <a:ext cx="8925992" cy="1029084"/>
          </a:xfrm>
          <a:prstGeom prst="rect">
            <a:avLst/>
          </a:prstGeom>
        </p:spPr>
        <p:txBody>
          <a:bodyPr vert="horz" lIns="0" tIns="0" rIns="0" bIns="0" rtlCol="0" anchor="b">
            <a:normAutofit fontScale="92500" lnSpcReduction="20000"/>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algn="r"/>
            <a:r>
              <a:rPr lang="en-IN" sz="4400" i="1" u="sng"/>
              <a:t>SUBJECT </a:t>
            </a:r>
            <a:r>
              <a:rPr lang="en-US" sz="4400" i="1" u="sng"/>
              <a:t>ENVIRONMENTAL LAW</a:t>
            </a:r>
          </a:p>
        </p:txBody>
      </p:sp>
      <p:sp>
        <p:nvSpPr>
          <p:cNvPr id="9" name="SubTitle">
            <a:extLst>
              <a:ext uri="{FF2B5EF4-FFF2-40B4-BE49-F238E27FC236}">
                <a16:creationId xmlns:a16="http://schemas.microsoft.com/office/drawing/2014/main" id="{2B3CDBBF-5132-7A48-937F-CA9025358124}"/>
              </a:ext>
            </a:extLst>
          </p:cNvPr>
          <p:cNvSpPr txBox="1">
            <a:spLocks/>
          </p:cNvSpPr>
          <p:nvPr/>
        </p:nvSpPr>
        <p:spPr>
          <a:xfrm>
            <a:off x="3074892" y="2907538"/>
            <a:ext cx="7976145" cy="909264"/>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IN" sz="3200">
                <a:solidFill>
                  <a:schemeClr val="accent3">
                    <a:lumMod val="75000"/>
                  </a:schemeClr>
                </a:solidFill>
              </a:rPr>
              <a:t>TOPIC: </a:t>
            </a:r>
            <a:r>
              <a:rPr lang="en-US" sz="3200">
                <a:solidFill>
                  <a:schemeClr val="accent3">
                    <a:lumMod val="75000"/>
                  </a:schemeClr>
                </a:solidFill>
              </a:rPr>
              <a:t>DISASTER MANAGEMENT
</a:t>
            </a:r>
          </a:p>
        </p:txBody>
      </p:sp>
    </p:spTree>
    <p:extLst>
      <p:ext uri="{BB962C8B-B14F-4D97-AF65-F5344CB8AC3E}">
        <p14:creationId xmlns:p14="http://schemas.microsoft.com/office/powerpoint/2010/main" val="136586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940C87-706F-6041-9A9B-8B8A39CB787A}"/>
              </a:ext>
            </a:extLst>
          </p:cNvPr>
          <p:cNvSpPr>
            <a:spLocks noGrp="1"/>
          </p:cNvSpPr>
          <p:nvPr>
            <p:ph type="title"/>
          </p:nvPr>
        </p:nvSpPr>
        <p:spPr/>
        <p:txBody>
          <a:bodyPr/>
          <a:lstStyle/>
          <a:p>
            <a:endParaRPr lang="en-US"/>
          </a:p>
        </p:txBody>
      </p:sp>
      <p:pic>
        <p:nvPicPr>
          <p:cNvPr id="6" name="Picture 6">
            <a:extLst>
              <a:ext uri="{FF2B5EF4-FFF2-40B4-BE49-F238E27FC236}">
                <a16:creationId xmlns:a16="http://schemas.microsoft.com/office/drawing/2014/main" id="{F45FE7B3-C7A1-EF40-A15F-1379137D2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47" y="281166"/>
            <a:ext cx="11943432" cy="5781306"/>
          </a:xfrm>
          <a:prstGeom prst="rect">
            <a:avLst/>
          </a:prstGeom>
        </p:spPr>
      </p:pic>
    </p:spTree>
    <p:extLst>
      <p:ext uri="{BB962C8B-B14F-4D97-AF65-F5344CB8AC3E}">
        <p14:creationId xmlns:p14="http://schemas.microsoft.com/office/powerpoint/2010/main" val="188114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8FAF097-5073-4347-985F-3B9C1042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549994" y="0"/>
            <a:ext cx="9448801" cy="1003895"/>
          </a:xfrm>
        </p:spPr>
        <p:txBody>
          <a:bodyPr anchor="b">
            <a:normAutofit/>
          </a:bodyPr>
          <a:lstStyle/>
          <a:p>
            <a:r>
              <a:rPr lang="en-US" sz="4800" u="sng" dirty="0">
                <a:solidFill>
                  <a:schemeClr val="tx2"/>
                </a:solidFill>
              </a:rPr>
              <a:t>INDEX</a:t>
            </a:r>
          </a:p>
        </p:txBody>
      </p:sp>
      <p:sp>
        <p:nvSpPr>
          <p:cNvPr id="12" name="Rectangle 11">
            <a:extLst>
              <a:ext uri="{FF2B5EF4-FFF2-40B4-BE49-F238E27FC236}">
                <a16:creationId xmlns:a16="http://schemas.microsoft.com/office/drawing/2014/main" id="{445029C0-7C9E-4B38-AF9F-4F41075F6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22416BE-CA7D-4941-954A-840BCE5B8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7">
            <a:extLst>
              <a:ext uri="{FF2B5EF4-FFF2-40B4-BE49-F238E27FC236}">
                <a16:creationId xmlns:a16="http://schemas.microsoft.com/office/drawing/2014/main" id="{415BB4B4-C84A-A747-96B8-8605F90BB7FC}"/>
              </a:ext>
            </a:extLst>
          </p:cNvPr>
          <p:cNvGraphicFramePr>
            <a:graphicFrameLocks noGrp="1"/>
          </p:cNvGraphicFramePr>
          <p:nvPr>
            <p:ph idx="1"/>
            <p:extLst>
              <p:ext uri="{D42A27DB-BD31-4B8C-83A1-F6EECF244321}">
                <p14:modId xmlns:p14="http://schemas.microsoft.com/office/powerpoint/2010/main" val="1226091228"/>
              </p:ext>
            </p:extLst>
          </p:nvPr>
        </p:nvGraphicFramePr>
        <p:xfrm>
          <a:off x="110021" y="1003895"/>
          <a:ext cx="11870085" cy="5291776"/>
        </p:xfrm>
        <a:graphic>
          <a:graphicData uri="http://schemas.openxmlformats.org/drawingml/2006/table">
            <a:tbl>
              <a:tblPr firstRow="1" bandRow="1">
                <a:tableStyleId>{5C22544A-7EE6-4342-B048-85BDC9FD1C3A}</a:tableStyleId>
              </a:tblPr>
              <a:tblGrid>
                <a:gridCol w="3956695">
                  <a:extLst>
                    <a:ext uri="{9D8B030D-6E8A-4147-A177-3AD203B41FA5}">
                      <a16:colId xmlns:a16="http://schemas.microsoft.com/office/drawing/2014/main" val="142917315"/>
                    </a:ext>
                  </a:extLst>
                </a:gridCol>
                <a:gridCol w="3956695">
                  <a:extLst>
                    <a:ext uri="{9D8B030D-6E8A-4147-A177-3AD203B41FA5}">
                      <a16:colId xmlns:a16="http://schemas.microsoft.com/office/drawing/2014/main" val="2675375788"/>
                    </a:ext>
                  </a:extLst>
                </a:gridCol>
                <a:gridCol w="3956695">
                  <a:extLst>
                    <a:ext uri="{9D8B030D-6E8A-4147-A177-3AD203B41FA5}">
                      <a16:colId xmlns:a16="http://schemas.microsoft.com/office/drawing/2014/main" val="821204932"/>
                    </a:ext>
                  </a:extLst>
                </a:gridCol>
              </a:tblGrid>
              <a:tr h="645712">
                <a:tc>
                  <a:txBody>
                    <a:bodyPr/>
                    <a:lstStyle/>
                    <a:p>
                      <a:r>
                        <a:rPr lang="en-IN" sz="2000" b="1">
                          <a:solidFill>
                            <a:schemeClr val="tx2"/>
                          </a:solidFill>
                        </a:rPr>
                        <a:t>SERIAL NO. </a:t>
                      </a:r>
                      <a:endParaRPr lang="en-US" sz="2000" b="1">
                        <a:solidFill>
                          <a:schemeClr val="tx2"/>
                        </a:solidFill>
                      </a:endParaRPr>
                    </a:p>
                  </a:txBody>
                  <a:tcPr/>
                </a:tc>
                <a:tc>
                  <a:txBody>
                    <a:bodyPr/>
                    <a:lstStyle/>
                    <a:p>
                      <a:r>
                        <a:rPr lang="en-IN" sz="2000">
                          <a:solidFill>
                            <a:schemeClr val="tx2"/>
                          </a:solidFill>
                        </a:rPr>
                        <a:t>PARTICILARS</a:t>
                      </a:r>
                      <a:endParaRPr lang="en-US" sz="2000">
                        <a:solidFill>
                          <a:schemeClr val="tx2"/>
                        </a:solidFill>
                      </a:endParaRPr>
                    </a:p>
                  </a:txBody>
                  <a:tcPr/>
                </a:tc>
                <a:tc>
                  <a:txBody>
                    <a:bodyPr/>
                    <a:lstStyle/>
                    <a:p>
                      <a:r>
                        <a:rPr lang="en-IN" sz="2000">
                          <a:solidFill>
                            <a:schemeClr val="tx2"/>
                          </a:solidFill>
                        </a:rPr>
                        <a:t>PAGE NO. </a:t>
                      </a:r>
                      <a:endParaRPr lang="en-US" sz="2000">
                        <a:solidFill>
                          <a:schemeClr val="tx2"/>
                        </a:solidFill>
                      </a:endParaRPr>
                    </a:p>
                  </a:txBody>
                  <a:tcPr/>
                </a:tc>
                <a:extLst>
                  <a:ext uri="{0D108BD9-81ED-4DB2-BD59-A6C34878D82A}">
                    <a16:rowId xmlns:a16="http://schemas.microsoft.com/office/drawing/2014/main" val="1576188362"/>
                  </a:ext>
                </a:extLst>
              </a:tr>
              <a:tr h="645712">
                <a:tc>
                  <a:txBody>
                    <a:bodyPr/>
                    <a:lstStyle/>
                    <a:p>
                      <a:r>
                        <a:rPr lang="en-IN" b="1">
                          <a:solidFill>
                            <a:schemeClr val="tx2"/>
                          </a:solidFill>
                        </a:rPr>
                        <a:t>1.</a:t>
                      </a:r>
                      <a:endParaRPr lang="en-US" b="1">
                        <a:solidFill>
                          <a:schemeClr val="tx2"/>
                        </a:solidFill>
                      </a:endParaRPr>
                    </a:p>
                  </a:txBody>
                  <a:tcPr/>
                </a:tc>
                <a:tc>
                  <a:txBody>
                    <a:bodyPr/>
                    <a:lstStyle/>
                    <a:p>
                      <a:r>
                        <a:rPr lang="en-IN" sz="2000"/>
                        <a:t>Introduction and Definition </a:t>
                      </a:r>
                      <a:endParaRPr lang="en-US" sz="2000"/>
                    </a:p>
                  </a:txBody>
                  <a:tcPr/>
                </a:tc>
                <a:tc>
                  <a:txBody>
                    <a:bodyPr/>
                    <a:lstStyle/>
                    <a:p>
                      <a:r>
                        <a:rPr lang="en-IN" b="1"/>
                        <a:t>3</a:t>
                      </a:r>
                      <a:endParaRPr lang="en-US" b="1"/>
                    </a:p>
                  </a:txBody>
                  <a:tcPr/>
                </a:tc>
                <a:extLst>
                  <a:ext uri="{0D108BD9-81ED-4DB2-BD59-A6C34878D82A}">
                    <a16:rowId xmlns:a16="http://schemas.microsoft.com/office/drawing/2014/main" val="4164242450"/>
                  </a:ext>
                </a:extLst>
              </a:tr>
              <a:tr h="708752">
                <a:tc>
                  <a:txBody>
                    <a:bodyPr/>
                    <a:lstStyle/>
                    <a:p>
                      <a:r>
                        <a:rPr lang="en-IN" b="1"/>
                        <a:t>2.</a:t>
                      </a:r>
                      <a:endParaRPr lang="en-US" b="1"/>
                    </a:p>
                  </a:txBody>
                  <a:tcPr/>
                </a:tc>
                <a:tc>
                  <a:txBody>
                    <a:bodyPr/>
                    <a:lstStyle/>
                    <a:p>
                      <a:r>
                        <a:rPr lang="en-IN"/>
                        <a:t>Classification and Typea of Disaster Management</a:t>
                      </a:r>
                      <a:endParaRPr lang="en-US"/>
                    </a:p>
                  </a:txBody>
                  <a:tcPr/>
                </a:tc>
                <a:tc>
                  <a:txBody>
                    <a:bodyPr/>
                    <a:lstStyle/>
                    <a:p>
                      <a:r>
                        <a:rPr lang="en-IN" b="1"/>
                        <a:t>4</a:t>
                      </a:r>
                      <a:endParaRPr lang="en-US" b="1"/>
                    </a:p>
                  </a:txBody>
                  <a:tcPr/>
                </a:tc>
                <a:extLst>
                  <a:ext uri="{0D108BD9-81ED-4DB2-BD59-A6C34878D82A}">
                    <a16:rowId xmlns:a16="http://schemas.microsoft.com/office/drawing/2014/main" val="1680082572"/>
                  </a:ext>
                </a:extLst>
              </a:tr>
              <a:tr h="645712">
                <a:tc>
                  <a:txBody>
                    <a:bodyPr/>
                    <a:lstStyle/>
                    <a:p>
                      <a:r>
                        <a:rPr lang="en-IN" b="1"/>
                        <a:t>3.</a:t>
                      </a:r>
                      <a:endParaRPr lang="en-US" b="1"/>
                    </a:p>
                  </a:txBody>
                  <a:tcPr/>
                </a:tc>
                <a:tc>
                  <a:txBody>
                    <a:bodyPr/>
                    <a:lstStyle/>
                    <a:p>
                      <a:r>
                        <a:rPr lang="en-IN"/>
                        <a:t>Disaster Preparedness</a:t>
                      </a:r>
                      <a:endParaRPr lang="en-US"/>
                    </a:p>
                  </a:txBody>
                  <a:tcPr/>
                </a:tc>
                <a:tc>
                  <a:txBody>
                    <a:bodyPr/>
                    <a:lstStyle/>
                    <a:p>
                      <a:r>
                        <a:rPr lang="en-IN" b="1"/>
                        <a:t>5</a:t>
                      </a:r>
                      <a:endParaRPr lang="en-US" b="1"/>
                    </a:p>
                  </a:txBody>
                  <a:tcPr/>
                </a:tc>
                <a:extLst>
                  <a:ext uri="{0D108BD9-81ED-4DB2-BD59-A6C34878D82A}">
                    <a16:rowId xmlns:a16="http://schemas.microsoft.com/office/drawing/2014/main" val="2932151328"/>
                  </a:ext>
                </a:extLst>
              </a:tr>
              <a:tr h="708752">
                <a:tc>
                  <a:txBody>
                    <a:bodyPr/>
                    <a:lstStyle/>
                    <a:p>
                      <a:r>
                        <a:rPr lang="en-IN" b="1"/>
                        <a:t>4.</a:t>
                      </a:r>
                    </a:p>
                    <a:p>
                      <a:endParaRPr lang="en-US" b="1"/>
                    </a:p>
                  </a:txBody>
                  <a:tcPr/>
                </a:tc>
                <a:tc>
                  <a:txBody>
                    <a:bodyPr/>
                    <a:lstStyle/>
                    <a:p>
                      <a:r>
                        <a:rPr lang="en-IN"/>
                        <a:t>Medical and Public Health Response</a:t>
                      </a:r>
                      <a:endParaRPr lang="en-US"/>
                    </a:p>
                  </a:txBody>
                  <a:tcPr/>
                </a:tc>
                <a:tc>
                  <a:txBody>
                    <a:bodyPr/>
                    <a:lstStyle/>
                    <a:p>
                      <a:r>
                        <a:rPr lang="en-IN" b="1"/>
                        <a:t>6</a:t>
                      </a:r>
                      <a:endParaRPr lang="en-US" b="1"/>
                    </a:p>
                  </a:txBody>
                  <a:tcPr/>
                </a:tc>
                <a:extLst>
                  <a:ext uri="{0D108BD9-81ED-4DB2-BD59-A6C34878D82A}">
                    <a16:rowId xmlns:a16="http://schemas.microsoft.com/office/drawing/2014/main" val="2936011396"/>
                  </a:ext>
                </a:extLst>
              </a:tr>
              <a:tr h="645712">
                <a:tc>
                  <a:txBody>
                    <a:bodyPr/>
                    <a:lstStyle/>
                    <a:p>
                      <a:r>
                        <a:rPr lang="en-IN" b="1"/>
                        <a:t>5.</a:t>
                      </a:r>
                      <a:endParaRPr lang="en-US" b="1"/>
                    </a:p>
                  </a:txBody>
                  <a:tcPr/>
                </a:tc>
                <a:tc>
                  <a:txBody>
                    <a:bodyPr/>
                    <a:lstStyle/>
                    <a:p>
                      <a:r>
                        <a:rPr lang="en-IN"/>
                        <a:t>Disaster Mitigation</a:t>
                      </a:r>
                      <a:endParaRPr lang="en-US"/>
                    </a:p>
                  </a:txBody>
                  <a:tcPr/>
                </a:tc>
                <a:tc>
                  <a:txBody>
                    <a:bodyPr/>
                    <a:lstStyle/>
                    <a:p>
                      <a:r>
                        <a:rPr lang="en-IN" b="1"/>
                        <a:t>7</a:t>
                      </a:r>
                      <a:endParaRPr lang="en-US" b="1"/>
                    </a:p>
                  </a:txBody>
                  <a:tcPr/>
                </a:tc>
                <a:extLst>
                  <a:ext uri="{0D108BD9-81ED-4DB2-BD59-A6C34878D82A}">
                    <a16:rowId xmlns:a16="http://schemas.microsoft.com/office/drawing/2014/main" val="4012372938"/>
                  </a:ext>
                </a:extLst>
              </a:tr>
              <a:tr h="645712">
                <a:tc>
                  <a:txBody>
                    <a:bodyPr/>
                    <a:lstStyle/>
                    <a:p>
                      <a:r>
                        <a:rPr lang="en-IN" b="1"/>
                        <a:t>6.</a:t>
                      </a:r>
                      <a:endParaRPr lang="en-US" b="1"/>
                    </a:p>
                  </a:txBody>
                  <a:tcPr/>
                </a:tc>
                <a:tc>
                  <a:txBody>
                    <a:bodyPr/>
                    <a:lstStyle/>
                    <a:p>
                      <a:r>
                        <a:rPr lang="en-IN"/>
                        <a:t>Recent Disaster in India</a:t>
                      </a:r>
                      <a:endParaRPr lang="en-US"/>
                    </a:p>
                  </a:txBody>
                  <a:tcPr/>
                </a:tc>
                <a:tc>
                  <a:txBody>
                    <a:bodyPr/>
                    <a:lstStyle/>
                    <a:p>
                      <a:r>
                        <a:rPr lang="en-IN" b="1"/>
                        <a:t>8</a:t>
                      </a:r>
                      <a:endParaRPr lang="en-US" b="1"/>
                    </a:p>
                  </a:txBody>
                  <a:tcPr/>
                </a:tc>
                <a:extLst>
                  <a:ext uri="{0D108BD9-81ED-4DB2-BD59-A6C34878D82A}">
                    <a16:rowId xmlns:a16="http://schemas.microsoft.com/office/drawing/2014/main" val="3298108293"/>
                  </a:ext>
                </a:extLst>
              </a:tr>
              <a:tr h="645712">
                <a:tc>
                  <a:txBody>
                    <a:bodyPr/>
                    <a:lstStyle/>
                    <a:p>
                      <a:r>
                        <a:rPr lang="en-IN" b="1"/>
                        <a:t>7.</a:t>
                      </a:r>
                      <a:endParaRPr lang="en-US" b="1"/>
                    </a:p>
                  </a:txBody>
                  <a:tcPr/>
                </a:tc>
                <a:tc>
                  <a:txBody>
                    <a:bodyPr/>
                    <a:lstStyle/>
                    <a:p>
                      <a:r>
                        <a:rPr lang="en-IN"/>
                        <a:t>Conclusion</a:t>
                      </a:r>
                      <a:endParaRPr lang="en-US"/>
                    </a:p>
                  </a:txBody>
                  <a:tcPr/>
                </a:tc>
                <a:tc>
                  <a:txBody>
                    <a:bodyPr/>
                    <a:lstStyle/>
                    <a:p>
                      <a:r>
                        <a:rPr lang="en-IN" b="1"/>
                        <a:t>9</a:t>
                      </a:r>
                      <a:endParaRPr lang="en-US" b="1"/>
                    </a:p>
                  </a:txBody>
                  <a:tcPr/>
                </a:tc>
                <a:extLst>
                  <a:ext uri="{0D108BD9-81ED-4DB2-BD59-A6C34878D82A}">
                    <a16:rowId xmlns:a16="http://schemas.microsoft.com/office/drawing/2014/main" val="2510124003"/>
                  </a:ext>
                </a:extLst>
              </a:tr>
            </a:tbl>
          </a:graphicData>
        </a:graphic>
      </p:graphicFrame>
    </p:spTree>
    <p:extLst>
      <p:ext uri="{BB962C8B-B14F-4D97-AF65-F5344CB8AC3E}">
        <p14:creationId xmlns:p14="http://schemas.microsoft.com/office/powerpoint/2010/main" val="829984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318920" y="309954"/>
            <a:ext cx="9732920" cy="248403"/>
          </a:xfrm>
        </p:spPr>
        <p:txBody>
          <a:bodyPr anchor="b">
            <a:normAutofit fontScale="90000"/>
          </a:bodyPr>
          <a:lstStyle/>
          <a:p>
            <a:pPr algn="ctr"/>
            <a:r>
              <a:rPr lang="en-IN" sz="3200" u="sng">
                <a:solidFill>
                  <a:schemeClr val="tx2"/>
                </a:solidFill>
              </a:rPr>
              <a:t>INTRODUCTION AND DEFINITION</a:t>
            </a:r>
            <a:endParaRPr lang="en-US" sz="3200" u="sng">
              <a:solidFill>
                <a:schemeClr val="tx2"/>
              </a:solidFill>
            </a:endParaRPr>
          </a:p>
        </p:txBody>
      </p:sp>
      <p:sp>
        <p:nvSpPr>
          <p:cNvPr id="3" name="Content Placeholder"/>
          <p:cNvSpPr>
            <a:spLocks noGrp="1"/>
          </p:cNvSpPr>
          <p:nvPr>
            <p:ph idx="1"/>
          </p:nvPr>
        </p:nvSpPr>
        <p:spPr>
          <a:xfrm>
            <a:off x="0" y="558357"/>
            <a:ext cx="8982902" cy="5802237"/>
          </a:xfrm>
        </p:spPr>
        <p:txBody>
          <a:bodyPr>
            <a:noAutofit/>
          </a:bodyPr>
          <a:lstStyle/>
          <a:p>
            <a:pPr lvl="0" algn="ctr"/>
            <a:r>
              <a:rPr lang="en-US" sz="1800" b="1">
                <a:solidFill>
                  <a:schemeClr val="bg2">
                    <a:lumMod val="10000"/>
                  </a:schemeClr>
                </a:solidFill>
              </a:rPr>
              <a:t>Disaster management is sweeping through major cities all over the world disaster preparedness or management is the need of the hour. Disaster are either natural, such as flood, droughts, cyclone and earthquakes, or man-made such as riots, conflict, refugee, situation and other like fire, epidemic, industrial accident and environmental fallouts. Often the difference between them is </a:t>
            </a:r>
            <a:r>
              <a:rPr lang="en-IN" sz="1800" b="1">
                <a:solidFill>
                  <a:schemeClr val="bg2">
                    <a:lumMod val="10000"/>
                  </a:schemeClr>
                </a:solidFill>
              </a:rPr>
              <a:t>marginal. Mass disaster means a disaster or calamities on a large scale. The disaster in the ecology and environmental is spread over a vast area.The mankind had witnessed in the past sometimes and in recent years, many a times, a series of carastrophes and disasters, both, natural, and man-made have shaken the faith of the people of the world, their capacity to manage their own affairs, especially in the event of a massive disaster. It is a high time that people learn some basic lessons, not only to survive, but to live truly. In fact, some of the natural disaster like flood and earthquakes might be attributed to man’s atrocities against the mother-nature. The victims of mass disaster are very large in number. There is a considerable loss of human life and property when mass disaster occure, it instant attention to avoid mass casualties, storm, building collapse etc. </a:t>
            </a:r>
            <a:endParaRPr lang="en-US" sz="1800" b="1">
              <a:solidFill>
                <a:schemeClr val="bg2">
                  <a:lumMod val="10000"/>
                </a:schemeClr>
              </a:solidFill>
            </a:endParaRPr>
          </a:p>
        </p:txBody>
      </p:sp>
      <p:pic>
        <p:nvPicPr>
          <p:cNvPr id="4" name="Picture 4">
            <a:extLst>
              <a:ext uri="{FF2B5EF4-FFF2-40B4-BE49-F238E27FC236}">
                <a16:creationId xmlns:a16="http://schemas.microsoft.com/office/drawing/2014/main" id="{773683ED-84F5-3C41-839D-91BB5A630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8982902" y="309954"/>
            <a:ext cx="3050436" cy="6050640"/>
          </a:xfrm>
          <a:prstGeom prst="rect">
            <a:avLst/>
          </a:prstGeom>
        </p:spPr>
      </p:pic>
    </p:spTree>
    <p:extLst>
      <p:ext uri="{BB962C8B-B14F-4D97-AF65-F5344CB8AC3E}">
        <p14:creationId xmlns:p14="http://schemas.microsoft.com/office/powerpoint/2010/main" val="66310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1601" y="-110021"/>
            <a:ext cx="9448800" cy="1026867"/>
          </a:xfrm>
        </p:spPr>
        <p:txBody>
          <a:bodyPr>
            <a:normAutofit/>
          </a:bodyPr>
          <a:lstStyle/>
          <a:p>
            <a:pPr>
              <a:lnSpc>
                <a:spcPct val="90000"/>
              </a:lnSpc>
            </a:pPr>
            <a:r>
              <a:rPr lang="en-US" sz="3200" u="sng">
                <a:solidFill>
                  <a:schemeClr val="tx2"/>
                </a:solidFill>
              </a:rPr>
              <a:t>CLASSIFICATION AND TYPES OF DISASTER MANAGEMENT</a:t>
            </a:r>
          </a:p>
        </p:txBody>
      </p:sp>
      <p:pic>
        <p:nvPicPr>
          <p:cNvPr id="4" name="Picture 4">
            <a:extLst>
              <a:ext uri="{FF2B5EF4-FFF2-40B4-BE49-F238E27FC236}">
                <a16:creationId xmlns:a16="http://schemas.microsoft.com/office/drawing/2014/main" id="{B9DCD6D3-2D14-1E45-8F4D-BC2636F0ED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6846"/>
            <a:ext cx="6021225" cy="6051175"/>
          </a:xfrm>
        </p:spPr>
      </p:pic>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D41B9808-5F60-CF42-B2B9-8A6F8AD15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16846"/>
            <a:ext cx="6021224" cy="6051174"/>
          </a:xfrm>
          <a:prstGeom prst="rect">
            <a:avLst/>
          </a:prstGeom>
        </p:spPr>
      </p:pic>
    </p:spTree>
    <p:extLst>
      <p:ext uri="{BB962C8B-B14F-4D97-AF65-F5344CB8AC3E}">
        <p14:creationId xmlns:p14="http://schemas.microsoft.com/office/powerpoint/2010/main" val="1870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813CB604-C29C-4B4B-87D5-25D35F23524D}"/>
              </a:ext>
            </a:extLst>
          </p:cNvPr>
          <p:cNvSpPr>
            <a:spLocks noGrp="1"/>
          </p:cNvSpPr>
          <p:nvPr>
            <p:ph idx="1"/>
          </p:nvPr>
        </p:nvSpPr>
        <p:spPr>
          <a:xfrm rot="10800000" flipH="1" flipV="1">
            <a:off x="1116921" y="0"/>
            <a:ext cx="5843358" cy="202893"/>
          </a:xfrm>
        </p:spPr>
        <p:txBody>
          <a:bodyPr>
            <a:noAutofit/>
          </a:bodyPr>
          <a:lstStyle/>
          <a:p>
            <a:r>
              <a:rPr lang="en-IN" sz="3200" b="1" u="sng">
                <a:solidFill>
                  <a:schemeClr val="tx2"/>
                </a:solidFill>
              </a:rPr>
              <a:t>DISASTER PREPAREDNESS</a:t>
            </a:r>
            <a:endParaRPr lang="en-US" sz="3200" b="1" u="sng">
              <a:solidFill>
                <a:schemeClr val="tx2"/>
              </a:solidFill>
            </a:endParaRPr>
          </a:p>
        </p:txBody>
      </p:sp>
      <p:sp>
        <p:nvSpPr>
          <p:cNvPr id="12" name="TextBox 11">
            <a:extLst>
              <a:ext uri="{FF2B5EF4-FFF2-40B4-BE49-F238E27FC236}">
                <a16:creationId xmlns:a16="http://schemas.microsoft.com/office/drawing/2014/main" id="{077B7F7D-2417-3840-BAE0-598849521951}"/>
              </a:ext>
            </a:extLst>
          </p:cNvPr>
          <p:cNvSpPr txBox="1"/>
          <p:nvPr/>
        </p:nvSpPr>
        <p:spPr>
          <a:xfrm rot="10800000" flipH="1" flipV="1">
            <a:off x="146695" y="490857"/>
            <a:ext cx="12192000" cy="9017853"/>
          </a:xfrm>
          <a:prstGeom prst="rect">
            <a:avLst/>
          </a:prstGeom>
          <a:noFill/>
        </p:spPr>
        <p:txBody>
          <a:bodyPr wrap="square" rtlCol="0">
            <a:spAutoFit/>
          </a:bodyPr>
          <a:lstStyle/>
          <a:p>
            <a:pPr algn="l"/>
            <a:r>
              <a:rPr lang="en-IN" sz="2000"/>
              <a:t>Disaster preparedness is going on multisectorial activity. Integral part of the national system responsible for developing and programmes for </a:t>
            </a:r>
            <a:r>
              <a:rPr lang="en-IN" sz="2000" b="1"/>
              <a:t>disaster management, prevention, mitigation, response, rehabilitation and reconstruction. </a:t>
            </a:r>
            <a:endParaRPr lang="en-IN" sz="2000"/>
          </a:p>
          <a:p>
            <a:pPr algn="l"/>
            <a:r>
              <a:rPr lang="en-IN" sz="2000"/>
              <a:t>Co-ordination of a veriety of sector to carry out </a:t>
            </a:r>
          </a:p>
          <a:p>
            <a:pPr algn="l"/>
            <a:r>
              <a:rPr lang="en-IN" sz="2000" b="1"/>
              <a:t>1.</a:t>
            </a:r>
            <a:r>
              <a:rPr lang="en-IN" sz="2000"/>
              <a:t>Eveluation of the risk. </a:t>
            </a:r>
          </a:p>
          <a:p>
            <a:pPr algn="l"/>
            <a:r>
              <a:rPr lang="en-IN" sz="2000" b="1"/>
              <a:t>2.</a:t>
            </a:r>
            <a:r>
              <a:rPr lang="en-IN" sz="2000"/>
              <a:t>Adopt standards and regulations. </a:t>
            </a:r>
          </a:p>
          <a:p>
            <a:pPr algn="l"/>
            <a:r>
              <a:rPr lang="en-IN" sz="2000" b="1"/>
              <a:t>3.</a:t>
            </a:r>
            <a:r>
              <a:rPr lang="en-IN" sz="2000"/>
              <a:t>Organize communication and response mechanism. </a:t>
            </a:r>
          </a:p>
          <a:p>
            <a:pPr algn="l"/>
            <a:r>
              <a:rPr lang="en-IN" sz="2000" b="1"/>
              <a:t>4.</a:t>
            </a:r>
            <a:r>
              <a:rPr lang="en-IN" sz="2000"/>
              <a:t>Ensure all resources-ready and easily mobilized. </a:t>
            </a:r>
          </a:p>
          <a:p>
            <a:pPr algn="l"/>
            <a:r>
              <a:rPr lang="en-IN" sz="2000" b="1"/>
              <a:t>5.</a:t>
            </a:r>
            <a:r>
              <a:rPr lang="en-IN" sz="2000"/>
              <a:t>Develop public education programmes. </a:t>
            </a:r>
          </a:p>
          <a:p>
            <a:pPr algn="l"/>
            <a:r>
              <a:rPr lang="en-IN" sz="2000" b="1"/>
              <a:t>6.</a:t>
            </a:r>
            <a:r>
              <a:rPr lang="en-IN" sz="2000"/>
              <a:t>Co-ordination information with news media. </a:t>
            </a:r>
          </a:p>
          <a:p>
            <a:pPr algn="l"/>
            <a:r>
              <a:rPr lang="en-IN" sz="2000" b="1"/>
              <a:t>7.</a:t>
            </a:r>
            <a:r>
              <a:rPr lang="en-IN" sz="2000"/>
              <a:t>Disaster stimulation exercises. </a:t>
            </a:r>
          </a:p>
          <a:p>
            <a:pPr algn="l"/>
            <a:r>
              <a:rPr lang="en-IN" sz="2000" b="1"/>
              <a:t>8.</a:t>
            </a:r>
            <a:r>
              <a:rPr lang="en-IN" sz="2000"/>
              <a:t> Prevention of danger ot threat of any disaster</a:t>
            </a:r>
          </a:p>
          <a:p>
            <a:pPr marL="342900" indent="-342900" algn="l">
              <a:buFont typeface="Arial" panose="020B0604020202020204" pitchFamily="34" charset="0"/>
              <a:buChar char="•"/>
            </a:pPr>
            <a:r>
              <a:rPr lang="en-IN" sz="2000" b="1">
                <a:solidFill>
                  <a:schemeClr val="accent3"/>
                </a:solidFill>
              </a:rPr>
              <a:t>DISASTER MANAGEMENT:</a:t>
            </a:r>
            <a:r>
              <a:rPr lang="en-IN" sz="2000" b="1"/>
              <a:t> </a:t>
            </a:r>
            <a:r>
              <a:rPr lang="en-IN" sz="2000"/>
              <a:t>A countinuous and intregated process of planning, organizing, coordinating and implementing measures which are necessary or expendient fo</a:t>
            </a:r>
            <a:r>
              <a:rPr lang="en-IN" sz="2000">
                <a:solidFill>
                  <a:srgbClr val="FF0000"/>
                </a:solidFill>
              </a:rPr>
              <a:t>r- </a:t>
            </a:r>
            <a:r>
              <a:rPr lang="en-IN" sz="2000" b="1">
                <a:solidFill>
                  <a:srgbClr val="FF0000"/>
                </a:solidFill>
              </a:rPr>
              <a:t>Evacuation, rescue and relief, rehabilitation and reconstruction, capacity-building, preparedness to deal with any disaster e</a:t>
            </a:r>
            <a:r>
              <a:rPr lang="en-IN" sz="2000" b="1"/>
              <a:t>tc. </a:t>
            </a:r>
          </a:p>
          <a:p>
            <a:pPr marL="342900" indent="-342900" algn="l">
              <a:buFont typeface="Arial" panose="020B0604020202020204" pitchFamily="34" charset="0"/>
              <a:buChar char="•"/>
            </a:pPr>
            <a:r>
              <a:rPr lang="en-IN" sz="2000" b="1">
                <a:solidFill>
                  <a:schemeClr val="accent3"/>
                </a:solidFill>
              </a:rPr>
              <a:t>DISATER RESPONSE</a:t>
            </a:r>
            <a:r>
              <a:rPr lang="en-IN" sz="2000" b="1"/>
              <a:t>: </a:t>
            </a:r>
            <a:r>
              <a:rPr lang="en-IN" sz="2000"/>
              <a:t>imidiate reaction to disaster as the disaster is anticipated, or soon after it begins in order to assess the needs, reduce the suffering, limit the spread and consequences of the disaster, open up the way to rehabilitation. By- </a:t>
            </a:r>
            <a:r>
              <a:rPr lang="en-IN" sz="2000" b="1"/>
              <a:t>Mass</a:t>
            </a:r>
            <a:r>
              <a:rPr lang="en-IN" sz="2000" b="1">
                <a:solidFill>
                  <a:srgbClr val="FF0000"/>
                </a:solidFill>
              </a:rPr>
              <a:t> evacuation, search and rescue, emergency medical services, securing food and water, maintenance of law and order. </a:t>
            </a:r>
            <a:endParaRPr lang="en-IN" sz="2000">
              <a:solidFill>
                <a:srgbClr val="FF0000"/>
              </a:solidFill>
            </a:endParaRPr>
          </a:p>
          <a:p>
            <a:pPr marL="342900" indent="-342900" algn="l">
              <a:buFont typeface="Arial" panose="020B0604020202020204" pitchFamily="34" charset="0"/>
              <a:buChar char="•"/>
            </a:pPr>
            <a:endParaRPr lang="en-IN" sz="2000" b="1"/>
          </a:p>
          <a:p>
            <a:pPr marL="342900" indent="-342900" algn="l">
              <a:buFont typeface="Arial" panose="020B0604020202020204" pitchFamily="34" charset="0"/>
              <a:buChar char="•"/>
            </a:pPr>
            <a:endParaRPr lang="en-IN" sz="2000"/>
          </a:p>
          <a:p>
            <a:pPr marL="342900" indent="-342900" algn="l">
              <a:buFont typeface="Arial" panose="020B0604020202020204" pitchFamily="34" charset="0"/>
              <a:buChar char="•"/>
            </a:pPr>
            <a:endParaRPr lang="en-IN" sz="2000" b="1"/>
          </a:p>
          <a:p>
            <a:pPr algn="l"/>
            <a:endParaRPr lang="en-IN" sz="2000"/>
          </a:p>
          <a:p>
            <a:pPr algn="l"/>
            <a:endParaRPr lang="en-IN" sz="2000" b="1"/>
          </a:p>
          <a:p>
            <a:pPr algn="l"/>
            <a:endParaRPr lang="en-IN" sz="2000" b="1"/>
          </a:p>
          <a:p>
            <a:pPr algn="l"/>
            <a:endParaRPr lang="en-IN" sz="2000" b="1"/>
          </a:p>
          <a:p>
            <a:pPr algn="l"/>
            <a:endParaRPr lang="en-IN" sz="2000"/>
          </a:p>
          <a:p>
            <a:pPr algn="l"/>
            <a:endParaRPr lang="en-IN" sz="2000"/>
          </a:p>
          <a:p>
            <a:pPr algn="l"/>
            <a:endParaRPr lang="en-US" sz="2000"/>
          </a:p>
        </p:txBody>
      </p:sp>
      <p:pic>
        <p:nvPicPr>
          <p:cNvPr id="2" name="Picture 2">
            <a:extLst>
              <a:ext uri="{FF2B5EF4-FFF2-40B4-BE49-F238E27FC236}">
                <a16:creationId xmlns:a16="http://schemas.microsoft.com/office/drawing/2014/main" id="{A886D366-39EA-4746-90DC-FAD43DE65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895" y="1267679"/>
            <a:ext cx="5890368" cy="2746644"/>
          </a:xfrm>
          <a:prstGeom prst="rect">
            <a:avLst/>
          </a:prstGeom>
        </p:spPr>
      </p:pic>
    </p:spTree>
    <p:extLst>
      <p:ext uri="{BB962C8B-B14F-4D97-AF65-F5344CB8AC3E}">
        <p14:creationId xmlns:p14="http://schemas.microsoft.com/office/powerpoint/2010/main" val="414105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D73856-E9AB-3042-8C93-4561E4A253C8}"/>
              </a:ext>
            </a:extLst>
          </p:cNvPr>
          <p:cNvSpPr>
            <a:spLocks noGrp="1"/>
          </p:cNvSpPr>
          <p:nvPr>
            <p:ph type="title"/>
          </p:nvPr>
        </p:nvSpPr>
        <p:spPr>
          <a:xfrm>
            <a:off x="684578" y="134471"/>
            <a:ext cx="11329759" cy="1039091"/>
          </a:xfrm>
        </p:spPr>
        <p:txBody>
          <a:bodyPr>
            <a:normAutofit/>
          </a:bodyPr>
          <a:lstStyle/>
          <a:p>
            <a:r>
              <a:rPr lang="en-IN" sz="3200" u="sng">
                <a:solidFill>
                  <a:schemeClr val="tx2"/>
                </a:solidFill>
              </a:rPr>
              <a:t>Medical and public health RESPONSE</a:t>
            </a:r>
            <a:endParaRPr lang="en-US" sz="3200" u="sng">
              <a:solidFill>
                <a:schemeClr val="tx2"/>
              </a:solidFill>
            </a:endParaRPr>
          </a:p>
        </p:txBody>
      </p:sp>
      <p:sp>
        <p:nvSpPr>
          <p:cNvPr id="7" name="TextBox 6">
            <a:extLst>
              <a:ext uri="{FF2B5EF4-FFF2-40B4-BE49-F238E27FC236}">
                <a16:creationId xmlns:a16="http://schemas.microsoft.com/office/drawing/2014/main" id="{B4363E73-E43C-4245-97B4-607940215946}"/>
              </a:ext>
            </a:extLst>
          </p:cNvPr>
          <p:cNvSpPr txBox="1"/>
          <p:nvPr/>
        </p:nvSpPr>
        <p:spPr>
          <a:xfrm>
            <a:off x="255495" y="1376190"/>
            <a:ext cx="11758842" cy="923330"/>
          </a:xfrm>
          <a:prstGeom prst="rect">
            <a:avLst/>
          </a:prstGeom>
          <a:noFill/>
        </p:spPr>
        <p:txBody>
          <a:bodyPr wrap="square">
            <a:spAutoFit/>
          </a:bodyPr>
          <a:lstStyle/>
          <a:p>
            <a:pPr marL="285750" indent="-285750">
              <a:buFont typeface="Arial" panose="020B0604020202020204" pitchFamily="34" charset="0"/>
              <a:buChar char="•"/>
            </a:pPr>
            <a:r>
              <a:rPr lang="en-IN" b="1" i="0">
                <a:solidFill>
                  <a:schemeClr val="accent3"/>
                </a:solidFill>
                <a:effectLst/>
                <a:latin typeface="Roboto" panose="02000000000000000000" pitchFamily="2" charset="0"/>
              </a:rPr>
              <a:t>Providing decision makers with the in-depth analysis and recommendations they need to prepare for and respond to public health emergencies and disasters</a:t>
            </a:r>
            <a:r>
              <a:rPr lang="en-IN" b="0" i="0">
                <a:solidFill>
                  <a:schemeClr val="accent3"/>
                </a:solidFill>
                <a:effectLst/>
                <a:latin typeface="Roboto" panose="02000000000000000000" pitchFamily="2" charset="0"/>
              </a:rPr>
              <a:t>.</a:t>
            </a:r>
            <a:r>
              <a:rPr lang="en-IN" b="0" i="0">
                <a:solidFill>
                  <a:srgbClr val="3C4043"/>
                </a:solidFill>
                <a:effectLst/>
                <a:latin typeface="Roboto" panose="02000000000000000000" pitchFamily="2" charset="0"/>
              </a:rPr>
              <a:t> Below are some recent publications and projects related to disaster preparedness and response.</a:t>
            </a:r>
            <a:endParaRPr lang="en-US"/>
          </a:p>
        </p:txBody>
      </p:sp>
      <p:sp>
        <p:nvSpPr>
          <p:cNvPr id="9" name="TextBox 8">
            <a:extLst>
              <a:ext uri="{FF2B5EF4-FFF2-40B4-BE49-F238E27FC236}">
                <a16:creationId xmlns:a16="http://schemas.microsoft.com/office/drawing/2014/main" id="{B1726B1E-0621-B146-8E9C-B6DF815BFBAC}"/>
              </a:ext>
            </a:extLst>
          </p:cNvPr>
          <p:cNvSpPr txBox="1"/>
          <p:nvPr/>
        </p:nvSpPr>
        <p:spPr>
          <a:xfrm>
            <a:off x="255495" y="2502148"/>
            <a:ext cx="11359707" cy="923330"/>
          </a:xfrm>
          <a:prstGeom prst="rect">
            <a:avLst/>
          </a:prstGeom>
          <a:noFill/>
        </p:spPr>
        <p:txBody>
          <a:bodyPr wrap="square">
            <a:spAutoFit/>
          </a:bodyPr>
          <a:lstStyle/>
          <a:p>
            <a:pPr marL="285750" indent="-285750">
              <a:buFont typeface="Arial" panose="020B0604020202020204" pitchFamily="34" charset="0"/>
              <a:buChar char="•"/>
            </a:pPr>
            <a:r>
              <a:rPr lang="en-IN" b="0" i="0">
                <a:solidFill>
                  <a:srgbClr val="3C4043"/>
                </a:solidFill>
                <a:effectLst/>
                <a:latin typeface="Roboto" panose="02000000000000000000" pitchFamily="2" charset="0"/>
              </a:rPr>
              <a:t>To provide timely effective assistance to </a:t>
            </a:r>
            <a:r>
              <a:rPr lang="en-IN" b="1" i="0">
                <a:solidFill>
                  <a:srgbClr val="3C4043"/>
                </a:solidFill>
                <a:effectLst/>
                <a:latin typeface="Roboto" panose="02000000000000000000" pitchFamily="2" charset="0"/>
              </a:rPr>
              <a:t>disaster</a:t>
            </a:r>
            <a:r>
              <a:rPr lang="en-IN" b="0" i="0">
                <a:solidFill>
                  <a:srgbClr val="3C4043"/>
                </a:solidFill>
                <a:effectLst/>
                <a:latin typeface="Roboto" panose="02000000000000000000" pitchFamily="2" charset="0"/>
              </a:rPr>
              <a:t> victims to facilitates </a:t>
            </a:r>
            <a:r>
              <a:rPr lang="en-IN" b="1" i="0">
                <a:solidFill>
                  <a:srgbClr val="3C4043"/>
                </a:solidFill>
                <a:effectLst/>
                <a:latin typeface="Roboto" panose="02000000000000000000" pitchFamily="2" charset="0"/>
              </a:rPr>
              <a:t>relief</a:t>
            </a:r>
            <a:r>
              <a:rPr lang="en-IN" b="0" i="0">
                <a:solidFill>
                  <a:srgbClr val="3C4043"/>
                </a:solidFill>
                <a:effectLst/>
                <a:latin typeface="Roboto" panose="02000000000000000000" pitchFamily="2" charset="0"/>
              </a:rPr>
              <a:t> measures and rehabilitation of </a:t>
            </a:r>
            <a:r>
              <a:rPr lang="en-IN" b="1" i="0">
                <a:solidFill>
                  <a:srgbClr val="3C4043"/>
                </a:solidFill>
                <a:effectLst/>
                <a:latin typeface="Roboto" panose="02000000000000000000" pitchFamily="2" charset="0"/>
              </a:rPr>
              <a:t>services</a:t>
            </a:r>
            <a:r>
              <a:rPr lang="en-IN" b="0" i="0">
                <a:solidFill>
                  <a:srgbClr val="3C4043"/>
                </a:solidFill>
                <a:effectLst/>
                <a:latin typeface="Roboto" panose="02000000000000000000" pitchFamily="2" charset="0"/>
              </a:rPr>
              <a:t>. ... </a:t>
            </a:r>
            <a:r>
              <a:rPr lang="en-IN" b="1" i="0">
                <a:solidFill>
                  <a:srgbClr val="3C4043"/>
                </a:solidFill>
                <a:effectLst/>
                <a:latin typeface="Roboto" panose="02000000000000000000" pitchFamily="2" charset="0"/>
              </a:rPr>
              <a:t>Health care workers</a:t>
            </a:r>
            <a:r>
              <a:rPr lang="en-IN" b="0" i="0">
                <a:solidFill>
                  <a:srgbClr val="3C4043"/>
                </a:solidFill>
                <a:effectLst/>
                <a:latin typeface="Roboto" panose="02000000000000000000" pitchFamily="2" charset="0"/>
              </a:rPr>
              <a:t> have unique skills for handling all aspects of </a:t>
            </a:r>
            <a:r>
              <a:rPr lang="en-IN" b="1" i="0">
                <a:solidFill>
                  <a:srgbClr val="3C4043"/>
                </a:solidFill>
                <a:effectLst/>
                <a:latin typeface="Roboto" panose="02000000000000000000" pitchFamily="2" charset="0"/>
              </a:rPr>
              <a:t>disasters</a:t>
            </a:r>
            <a:r>
              <a:rPr lang="en-IN" b="0" i="0">
                <a:solidFill>
                  <a:srgbClr val="3C4043"/>
                </a:solidFill>
                <a:effectLst/>
                <a:latin typeface="Roboto" panose="02000000000000000000" pitchFamily="2" charset="0"/>
              </a:rPr>
              <a:t>. It includes assessment, priority setting, collaboration, and addressing both preventive and acute </a:t>
            </a:r>
            <a:r>
              <a:rPr lang="en-IN" b="1" i="0">
                <a:solidFill>
                  <a:srgbClr val="3C4043"/>
                </a:solidFill>
                <a:effectLst/>
                <a:latin typeface="Roboto" panose="02000000000000000000" pitchFamily="2" charset="0"/>
              </a:rPr>
              <a:t>care</a:t>
            </a:r>
            <a:r>
              <a:rPr lang="en-IN" b="0" i="0">
                <a:solidFill>
                  <a:srgbClr val="3C4043"/>
                </a:solidFill>
                <a:effectLst/>
                <a:latin typeface="Roboto" panose="02000000000000000000" pitchFamily="2" charset="0"/>
              </a:rPr>
              <a:t> needs.</a:t>
            </a:r>
            <a:endParaRPr lang="en-US"/>
          </a:p>
        </p:txBody>
      </p:sp>
      <p:sp>
        <p:nvSpPr>
          <p:cNvPr id="11" name="TextBox 10">
            <a:extLst>
              <a:ext uri="{FF2B5EF4-FFF2-40B4-BE49-F238E27FC236}">
                <a16:creationId xmlns:a16="http://schemas.microsoft.com/office/drawing/2014/main" id="{EA4832FC-A6F5-B745-8569-F9E3DAB18E70}"/>
              </a:ext>
            </a:extLst>
          </p:cNvPr>
          <p:cNvSpPr txBox="1"/>
          <p:nvPr/>
        </p:nvSpPr>
        <p:spPr>
          <a:xfrm>
            <a:off x="255495" y="3628106"/>
            <a:ext cx="11261911" cy="1200329"/>
          </a:xfrm>
          <a:prstGeom prst="rect">
            <a:avLst/>
          </a:prstGeom>
          <a:noFill/>
        </p:spPr>
        <p:txBody>
          <a:bodyPr wrap="square">
            <a:spAutoFit/>
          </a:bodyPr>
          <a:lstStyle/>
          <a:p>
            <a:pPr marL="285750" indent="-285750">
              <a:buFont typeface="Arial" panose="020B0604020202020204" pitchFamily="34" charset="0"/>
              <a:buChar char="•"/>
            </a:pPr>
            <a:r>
              <a:rPr lang="en-IN" b="0" i="0">
                <a:solidFill>
                  <a:srgbClr val="3C4043"/>
                </a:solidFill>
                <a:effectLst/>
                <a:latin typeface="Roboto" panose="02000000000000000000" pitchFamily="2" charset="0"/>
              </a:rPr>
              <a:t>To respond during emergencies or disasters, public health systems need to have seven core system capacities in place: (1) </a:t>
            </a:r>
            <a:r>
              <a:rPr lang="en-IN" b="1" i="0">
                <a:solidFill>
                  <a:srgbClr val="3C4043"/>
                </a:solidFill>
                <a:effectLst/>
                <a:latin typeface="Roboto" panose="02000000000000000000" pitchFamily="2" charset="0"/>
              </a:rPr>
              <a:t>preparedness and response capabilities</a:t>
            </a:r>
            <a:r>
              <a:rPr lang="en-IN" b="0" i="0">
                <a:solidFill>
                  <a:srgbClr val="3C4043"/>
                </a:solidFill>
                <a:effectLst/>
                <a:latin typeface="Roboto" panose="02000000000000000000" pitchFamily="2" charset="0"/>
              </a:rPr>
              <a:t>; (2) communication services; (3) information systems; (4) epidemiology/surveillance; (5) laboratory services; (6) policy and evaluation; and (7) workforce ...these are the basic function of disaster management in medical health. </a:t>
            </a:r>
            <a:endParaRPr lang="en-US"/>
          </a:p>
        </p:txBody>
      </p:sp>
      <p:sp>
        <p:nvSpPr>
          <p:cNvPr id="13" name="TextBox 12">
            <a:extLst>
              <a:ext uri="{FF2B5EF4-FFF2-40B4-BE49-F238E27FC236}">
                <a16:creationId xmlns:a16="http://schemas.microsoft.com/office/drawing/2014/main" id="{7139EDED-8431-5F46-911D-DF45BD564326}"/>
              </a:ext>
            </a:extLst>
          </p:cNvPr>
          <p:cNvSpPr txBox="1"/>
          <p:nvPr/>
        </p:nvSpPr>
        <p:spPr>
          <a:xfrm>
            <a:off x="674594" y="4826675"/>
            <a:ext cx="10842812" cy="1200329"/>
          </a:xfrm>
          <a:prstGeom prst="rect">
            <a:avLst/>
          </a:prstGeom>
          <a:noFill/>
        </p:spPr>
        <p:txBody>
          <a:bodyPr wrap="square">
            <a:spAutoFit/>
          </a:bodyPr>
          <a:lstStyle/>
          <a:p>
            <a:pPr marL="285750" indent="-285750">
              <a:buFont typeface="Arial" panose="020B0604020202020204" pitchFamily="34" charset="0"/>
              <a:buChar char="•"/>
            </a:pPr>
            <a:r>
              <a:rPr lang="en-IN" b="0" i="0">
                <a:solidFill>
                  <a:srgbClr val="3C4043"/>
                </a:solidFill>
                <a:effectLst/>
                <a:latin typeface="Roboto" panose="02000000000000000000" pitchFamily="2" charset="0"/>
              </a:rPr>
              <a:t>A public health assessment is formally defined as “</a:t>
            </a:r>
            <a:r>
              <a:rPr lang="en-IN" b="1" i="0">
                <a:solidFill>
                  <a:schemeClr val="accent3">
                    <a:lumMod val="75000"/>
                  </a:schemeClr>
                </a:solidFill>
                <a:effectLst/>
                <a:latin typeface="Roboto" panose="02000000000000000000" pitchFamily="2" charset="0"/>
              </a:rPr>
              <a:t>The evaluation of data and information on the release of hazardous substances into the environment in order to assess any past, current, or future impact on public health, develop health advisories or other recommendations, and identify studies or actions needed to</a:t>
            </a:r>
            <a:r>
              <a:rPr lang="en-IN" b="0" i="0">
                <a:solidFill>
                  <a:schemeClr val="accent3">
                    <a:lumMod val="75000"/>
                  </a:schemeClr>
                </a:solidFill>
                <a:effectLst/>
                <a:latin typeface="Roboto" panose="02000000000000000000" pitchFamily="2" charset="0"/>
              </a:rPr>
              <a:t> .</a:t>
            </a:r>
            <a:endParaRPr lang="en-US">
              <a:solidFill>
                <a:schemeClr val="accent3">
                  <a:lumMod val="75000"/>
                </a:schemeClr>
              </a:solidFill>
            </a:endParaRPr>
          </a:p>
        </p:txBody>
      </p:sp>
    </p:spTree>
    <p:extLst>
      <p:ext uri="{BB962C8B-B14F-4D97-AF65-F5344CB8AC3E}">
        <p14:creationId xmlns:p14="http://schemas.microsoft.com/office/powerpoint/2010/main" val="200702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707052" y="-62284"/>
            <a:ext cx="7514279" cy="611229"/>
          </a:xfrm>
        </p:spPr>
        <p:txBody>
          <a:bodyPr>
            <a:normAutofit/>
          </a:bodyPr>
          <a:lstStyle/>
          <a:p>
            <a:r>
              <a:rPr lang="en-US" sz="3200" u="sng">
                <a:solidFill>
                  <a:schemeClr val="tx2"/>
                </a:solidFill>
              </a:rPr>
              <a:t>DISASTER MITIGATION</a:t>
            </a: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9EC8800-01FC-144C-8049-35DBC1DD8D8B}"/>
              </a:ext>
            </a:extLst>
          </p:cNvPr>
          <p:cNvSpPr txBox="1"/>
          <p:nvPr/>
        </p:nvSpPr>
        <p:spPr>
          <a:xfrm rot="10800000" flipV="1">
            <a:off x="387518" y="1002416"/>
            <a:ext cx="9783348" cy="5195456"/>
          </a:xfrm>
          <a:prstGeom prst="rect">
            <a:avLst/>
          </a:prstGeom>
        </p:spPr>
        <p:txBody>
          <a:bodyPr vert="horz" lIns="0" tIns="0" rIns="0" bIns="0" rtlCol="0">
            <a:normAutofit/>
          </a:bodyPr>
          <a:lstStyle>
            <a:lvl1pPr marL="228600" indent="-228600">
              <a:lnSpc>
                <a:spcPct val="120000"/>
              </a:lnSpc>
              <a:spcBef>
                <a:spcPts val="1000"/>
              </a:spcBef>
              <a:buFont typeface="Arial" panose="020B0604020202020204" pitchFamily="34" charset="0"/>
              <a:buChar char="•"/>
            </a:lvl1pPr>
            <a:lvl2pPr marL="685800" indent="-228600">
              <a:lnSpc>
                <a:spcPct val="120000"/>
              </a:lnSpc>
              <a:spcBef>
                <a:spcPts val="500"/>
              </a:spcBef>
              <a:buFont typeface="Arial" panose="020B0604020202020204" pitchFamily="34" charset="0"/>
              <a:buChar char="•"/>
              <a:defRPr sz="2000"/>
            </a:lvl2pPr>
            <a:lvl3pPr marL="1143000" indent="-228600">
              <a:lnSpc>
                <a:spcPct val="120000"/>
              </a:lnSpc>
              <a:spcBef>
                <a:spcPts val="500"/>
              </a:spcBef>
              <a:buFont typeface="Arial" panose="020B0604020202020204" pitchFamily="34" charset="0"/>
              <a:buChar char="•"/>
            </a:lvl3pPr>
            <a:lvl4pPr marL="1600200" indent="-228600">
              <a:lnSpc>
                <a:spcPct val="120000"/>
              </a:lnSpc>
              <a:spcBef>
                <a:spcPts val="500"/>
              </a:spcBef>
              <a:buFont typeface="Arial" panose="020B0604020202020204" pitchFamily="34" charset="0"/>
              <a:buChar char="•"/>
              <a:defRPr sz="1600"/>
            </a:lvl4pPr>
            <a:lvl5pPr marL="2057400" indent="-228600">
              <a:lnSpc>
                <a:spcPct val="120000"/>
              </a:lnSpc>
              <a:spcBef>
                <a:spcPts val="500"/>
              </a:spcBef>
              <a:buFont typeface="Arial" panose="020B0604020202020204" pitchFamily="34" charset="0"/>
              <a:buChar char="•"/>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p>
        </p:txBody>
      </p:sp>
      <p:sp>
        <p:nvSpPr>
          <p:cNvPr id="4" name="Content Placeholder">
            <a:extLst>
              <a:ext uri="{FF2B5EF4-FFF2-40B4-BE49-F238E27FC236}">
                <a16:creationId xmlns:a16="http://schemas.microsoft.com/office/drawing/2014/main" id="{5D702C1B-3AAC-8B40-BD0B-820A7565A5F9}"/>
              </a:ext>
            </a:extLst>
          </p:cNvPr>
          <p:cNvSpPr>
            <a:spLocks noGrp="1"/>
          </p:cNvSpPr>
          <p:nvPr>
            <p:ph idx="1"/>
          </p:nvPr>
        </p:nvSpPr>
        <p:spPr>
          <a:xfrm>
            <a:off x="490796" y="623453"/>
            <a:ext cx="11701202" cy="4925359"/>
          </a:xfrm>
        </p:spPr>
        <p:txBody>
          <a:bodyPr>
            <a:normAutofit/>
          </a:bodyPr>
          <a:lstStyle/>
          <a:p>
            <a:r>
              <a:rPr lang="en-IN" sz="1800"/>
              <a:t> This involves lossning the likely effect of emergencies</a:t>
            </a:r>
          </a:p>
          <a:p>
            <a:r>
              <a:rPr lang="en-IN" sz="1800"/>
              <a:t> These includes depending upon the disaster, protection of vulnerable population and structure</a:t>
            </a:r>
          </a:p>
          <a:p>
            <a:r>
              <a:rPr lang="en-IN" sz="1800"/>
              <a:t>Eg. Improving structure qualities of schools, houses and other buildings so that medical causalities can be minimized. </a:t>
            </a:r>
          </a:p>
          <a:p>
            <a:r>
              <a:rPr lang="en-IN" sz="1800"/>
              <a:t>Similary ensuring the saftey of health facility and public Health service including water supply and sewerage system to reduce the cost of rehabilitation and reconstruction. </a:t>
            </a:r>
          </a:p>
          <a:p>
            <a:r>
              <a:rPr lang="en-IN" sz="1800"/>
              <a:t>This mitigation compliments the disaster preparedness and disaster response activity. </a:t>
            </a:r>
          </a:p>
          <a:p>
            <a:r>
              <a:rPr lang="en-IN" sz="1800"/>
              <a:t>                        </a:t>
            </a:r>
            <a:r>
              <a:rPr lang="en-IN" sz="1800">
                <a:solidFill>
                  <a:schemeClr val="accent3"/>
                </a:solidFill>
              </a:rPr>
              <a:t> </a:t>
            </a:r>
            <a:r>
              <a:rPr lang="en-IN" sz="1800"/>
              <a:t>                                                                          </a:t>
            </a:r>
            <a:endParaRPr lang="en-US" sz="1800"/>
          </a:p>
        </p:txBody>
      </p:sp>
      <p:sp>
        <p:nvSpPr>
          <p:cNvPr id="10" name="TextBox 9">
            <a:extLst>
              <a:ext uri="{FF2B5EF4-FFF2-40B4-BE49-F238E27FC236}">
                <a16:creationId xmlns:a16="http://schemas.microsoft.com/office/drawing/2014/main" id="{B50F49BA-AD34-1B4A-A055-AD2345AA83F9}"/>
              </a:ext>
            </a:extLst>
          </p:cNvPr>
          <p:cNvSpPr txBox="1"/>
          <p:nvPr/>
        </p:nvSpPr>
        <p:spPr>
          <a:xfrm>
            <a:off x="479274" y="3113427"/>
            <a:ext cx="11665937" cy="923330"/>
          </a:xfrm>
          <a:prstGeom prst="rect">
            <a:avLst/>
          </a:prstGeom>
          <a:noFill/>
        </p:spPr>
        <p:txBody>
          <a:bodyPr wrap="square">
            <a:spAutoFit/>
          </a:bodyPr>
          <a:lstStyle/>
          <a:p>
            <a:r>
              <a:rPr lang="en-IN" b="0" i="0">
                <a:solidFill>
                  <a:srgbClr val="3C4043"/>
                </a:solidFill>
                <a:effectLst/>
                <a:latin typeface="Roboto" panose="02000000000000000000" pitchFamily="2" charset="0"/>
              </a:rPr>
              <a:t>Disaster mitigation measures are </a:t>
            </a:r>
            <a:r>
              <a:rPr lang="en-IN" b="1" i="0">
                <a:solidFill>
                  <a:srgbClr val="00B050"/>
                </a:solidFill>
                <a:effectLst/>
                <a:latin typeface="Roboto" panose="02000000000000000000" pitchFamily="2" charset="0"/>
              </a:rPr>
              <a:t>those that eliminate or reduce the impacts and risks of hazards through proactive measures taken before an emergency or disaster occurs</a:t>
            </a:r>
            <a:r>
              <a:rPr lang="en-IN" b="0" i="0">
                <a:solidFill>
                  <a:srgbClr val="00B050"/>
                </a:solidFill>
                <a:effectLst/>
                <a:latin typeface="Roboto" panose="02000000000000000000" pitchFamily="2" charset="0"/>
              </a:rPr>
              <a:t>.</a:t>
            </a:r>
            <a:r>
              <a:rPr lang="en-IN" b="0" i="0">
                <a:solidFill>
                  <a:srgbClr val="3C4043"/>
                </a:solidFill>
                <a:effectLst/>
                <a:latin typeface="Roboto" panose="02000000000000000000" pitchFamily="2" charset="0"/>
              </a:rPr>
              <a:t> One of the best known examples of investment in disaster mitigation is the Red River Floodway.</a:t>
            </a:r>
            <a:endParaRPr lang="en-US"/>
          </a:p>
        </p:txBody>
      </p:sp>
      <p:sp>
        <p:nvSpPr>
          <p:cNvPr id="12" name="TextBox 11">
            <a:extLst>
              <a:ext uri="{FF2B5EF4-FFF2-40B4-BE49-F238E27FC236}">
                <a16:creationId xmlns:a16="http://schemas.microsoft.com/office/drawing/2014/main" id="{EF0DC8D0-F4C9-6340-BAFE-E17762DA0469}"/>
              </a:ext>
            </a:extLst>
          </p:cNvPr>
          <p:cNvSpPr txBox="1"/>
          <p:nvPr/>
        </p:nvSpPr>
        <p:spPr>
          <a:xfrm>
            <a:off x="260790" y="4036757"/>
            <a:ext cx="10749093" cy="1200329"/>
          </a:xfrm>
          <a:prstGeom prst="rect">
            <a:avLst/>
          </a:prstGeom>
          <a:noFill/>
        </p:spPr>
        <p:txBody>
          <a:bodyPr wrap="square">
            <a:spAutoFit/>
          </a:bodyPr>
          <a:lstStyle/>
          <a:p>
            <a:pPr marL="285750" indent="-285750">
              <a:buFont typeface="Arial" panose="020B0604020202020204" pitchFamily="34" charset="0"/>
              <a:buChar char="•"/>
            </a:pPr>
            <a:r>
              <a:rPr lang="en-IN" b="1" i="0" u="sng">
                <a:solidFill>
                  <a:srgbClr val="3C4043"/>
                </a:solidFill>
                <a:effectLst/>
                <a:latin typeface="Roboto" panose="02000000000000000000" pitchFamily="2" charset="0"/>
              </a:rPr>
              <a:t>Awareness, education, preparedness, and prediction and warning systems can reduce the disruptive impacts of a natural disaster on communities. Mitigation measures such as adoption of zoning, land-use practices, and building codes are needed, however, to prevent or reduce actual damage from hazards.</a:t>
            </a:r>
            <a:endParaRPr lang="en-US" b="1" u="sng"/>
          </a:p>
        </p:txBody>
      </p:sp>
      <p:sp>
        <p:nvSpPr>
          <p:cNvPr id="5" name="TextBox 4">
            <a:extLst>
              <a:ext uri="{FF2B5EF4-FFF2-40B4-BE49-F238E27FC236}">
                <a16:creationId xmlns:a16="http://schemas.microsoft.com/office/drawing/2014/main" id="{446E9972-A99C-B44B-8BC4-432B65CACBC1}"/>
              </a:ext>
            </a:extLst>
          </p:cNvPr>
          <p:cNvSpPr txBox="1"/>
          <p:nvPr/>
        </p:nvSpPr>
        <p:spPr>
          <a:xfrm>
            <a:off x="387518" y="5176938"/>
            <a:ext cx="11732560" cy="923330"/>
          </a:xfrm>
          <a:prstGeom prst="rect">
            <a:avLst/>
          </a:prstGeom>
          <a:noFill/>
        </p:spPr>
        <p:txBody>
          <a:bodyPr wrap="square">
            <a:spAutoFit/>
          </a:bodyPr>
          <a:lstStyle/>
          <a:p>
            <a:pPr marL="285750" indent="-285750">
              <a:buFont typeface="Arial" panose="020B0604020202020204" pitchFamily="34" charset="0"/>
              <a:buChar char="•"/>
            </a:pPr>
            <a:r>
              <a:rPr lang="en-IN" b="0" i="0">
                <a:solidFill>
                  <a:srgbClr val="3C4043"/>
                </a:solidFill>
                <a:effectLst/>
                <a:latin typeface="Roboto" panose="02000000000000000000" pitchFamily="2" charset="0"/>
              </a:rPr>
              <a:t>Examples of mitigation actions are </a:t>
            </a:r>
            <a:r>
              <a:rPr lang="en-IN" b="1" i="0">
                <a:solidFill>
                  <a:srgbClr val="3C4043"/>
                </a:solidFill>
                <a:effectLst/>
                <a:latin typeface="Roboto" panose="02000000000000000000" pitchFamily="2" charset="0"/>
              </a:rPr>
              <a:t>planning and zoning, floodplain protection, property acquisition and relocation</a:t>
            </a:r>
            <a:r>
              <a:rPr lang="en-IN" b="0" i="0">
                <a:solidFill>
                  <a:srgbClr val="3C4043"/>
                </a:solidFill>
                <a:effectLst/>
                <a:latin typeface="Roboto" panose="02000000000000000000" pitchFamily="2" charset="0"/>
              </a:rPr>
              <a:t>, or public outreach projects. Examples of preparedness actions are installing disaster warning systems, purchasing radio communications equipment, or conducting emergency response training.</a:t>
            </a:r>
            <a:endParaRPr lang="en-US"/>
          </a:p>
        </p:txBody>
      </p:sp>
    </p:spTree>
    <p:extLst>
      <p:ext uri="{BB962C8B-B14F-4D97-AF65-F5344CB8AC3E}">
        <p14:creationId xmlns:p14="http://schemas.microsoft.com/office/powerpoint/2010/main" val="341271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198988" y="-616555"/>
            <a:ext cx="8858625" cy="1271285"/>
          </a:xfrm>
        </p:spPr>
        <p:txBody>
          <a:bodyPr>
            <a:normAutofit/>
          </a:bodyPr>
          <a:lstStyle/>
          <a:p>
            <a:r>
              <a:rPr lang="en-US" sz="3200" u="sng">
                <a:solidFill>
                  <a:schemeClr val="tx2"/>
                </a:solidFill>
              </a:rPr>
              <a:t>RECENT DISASTER IN INDIA</a:t>
            </a:r>
          </a:p>
        </p:txBody>
      </p:sp>
      <p:sp>
        <p:nvSpPr>
          <p:cNvPr id="11" name="Rectangle 10">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CA9F427-008B-714A-9D67-C2959CCBEEBB}"/>
              </a:ext>
            </a:extLst>
          </p:cNvPr>
          <p:cNvSpPr>
            <a:spLocks noGrp="1"/>
          </p:cNvSpPr>
          <p:nvPr>
            <p:ph idx="1"/>
          </p:nvPr>
        </p:nvSpPr>
        <p:spPr>
          <a:xfrm>
            <a:off x="394244" y="2029283"/>
            <a:ext cx="8639735" cy="3969364"/>
          </a:xfrm>
        </p:spPr>
        <p:txBody>
          <a:bodyPr/>
          <a:lstStyle/>
          <a:p>
            <a:r>
              <a:rPr lang="en-IN" b="1">
                <a:latin typeface="Roboto" panose="02000000000000000000" pitchFamily="2" charset="0"/>
              </a:rPr>
              <a:t>Cyclone Nisarg:</a:t>
            </a:r>
            <a:r>
              <a:rPr lang="en-IN" b="0" i="0">
                <a:effectLst/>
                <a:latin typeface="Roboto" panose="02000000000000000000" pitchFamily="2" charset="0"/>
              </a:rPr>
              <a:t>. In June, Cyclone Nisarga struck the Western coast of the country making landfall in Maharashtra. ...</a:t>
            </a:r>
          </a:p>
        </p:txBody>
      </p:sp>
      <p:sp>
        <p:nvSpPr>
          <p:cNvPr id="8" name="TextBox 7">
            <a:extLst>
              <a:ext uri="{FF2B5EF4-FFF2-40B4-BE49-F238E27FC236}">
                <a16:creationId xmlns:a16="http://schemas.microsoft.com/office/drawing/2014/main" id="{6004FBB5-8B67-7847-94B0-3750830BF122}"/>
              </a:ext>
            </a:extLst>
          </p:cNvPr>
          <p:cNvSpPr txBox="1"/>
          <p:nvPr/>
        </p:nvSpPr>
        <p:spPr>
          <a:xfrm>
            <a:off x="0" y="646766"/>
            <a:ext cx="10892116" cy="1200329"/>
          </a:xfrm>
          <a:prstGeom prst="rect">
            <a:avLst/>
          </a:prstGeom>
          <a:noFill/>
        </p:spPr>
        <p:txBody>
          <a:bodyPr wrap="square">
            <a:spAutoFit/>
          </a:bodyPr>
          <a:lstStyle/>
          <a:p>
            <a:pPr marL="285750" indent="-285750">
              <a:buFont typeface="Arial" panose="020B0604020202020204" pitchFamily="34" charset="0"/>
              <a:buChar char="•"/>
            </a:pPr>
            <a:r>
              <a:rPr lang="en-IN" b="1" i="0">
                <a:solidFill>
                  <a:srgbClr val="3C4043"/>
                </a:solidFill>
                <a:effectLst/>
                <a:latin typeface="Roboto" panose="02000000000000000000" pitchFamily="2" charset="0"/>
              </a:rPr>
              <a:t>Cyclone amphan</a:t>
            </a:r>
            <a:r>
              <a:rPr lang="en-IN" b="0" i="0">
                <a:solidFill>
                  <a:srgbClr val="3C4043"/>
                </a:solidFill>
                <a:effectLst/>
                <a:latin typeface="Roboto" panose="02000000000000000000" pitchFamily="2" charset="0"/>
              </a:rPr>
              <a:t>, considered to be the second major cyclone in the Bay of Bengal after the super cyclone of 1999, devastated West Bengal in May 2020. The death toll in West Bengal due to the cyclone stands at 86. The cyclone also left a trail of massive destruction of property in the state before moving to Bangladesh.</a:t>
            </a:r>
            <a:endParaRPr lang="en-US"/>
          </a:p>
        </p:txBody>
      </p:sp>
      <p:sp>
        <p:nvSpPr>
          <p:cNvPr id="10" name="TextBox 9">
            <a:extLst>
              <a:ext uri="{FF2B5EF4-FFF2-40B4-BE49-F238E27FC236}">
                <a16:creationId xmlns:a16="http://schemas.microsoft.com/office/drawing/2014/main" id="{E5599CF9-4710-AE43-A2DB-B9A986FDE0BA}"/>
              </a:ext>
            </a:extLst>
          </p:cNvPr>
          <p:cNvSpPr txBox="1"/>
          <p:nvPr/>
        </p:nvSpPr>
        <p:spPr>
          <a:xfrm rot="10800000" flipV="1">
            <a:off x="0" y="2967335"/>
            <a:ext cx="9485005" cy="923330"/>
          </a:xfrm>
          <a:prstGeom prst="rect">
            <a:avLst/>
          </a:prstGeom>
          <a:noFill/>
        </p:spPr>
        <p:txBody>
          <a:bodyPr wrap="square">
            <a:spAutoFit/>
          </a:bodyPr>
          <a:lstStyle/>
          <a:p>
            <a:pPr marL="285750" indent="-285750">
              <a:buFont typeface="Arial" panose="020B0604020202020204" pitchFamily="34" charset="0"/>
              <a:buChar char="•"/>
            </a:pPr>
            <a:r>
              <a:rPr lang="en-IN" b="0" i="0">
                <a:solidFill>
                  <a:srgbClr val="3C4043"/>
                </a:solidFill>
                <a:effectLst/>
                <a:latin typeface="Roboto" panose="02000000000000000000" pitchFamily="2" charset="0"/>
              </a:rPr>
              <a:t>On 7 February 2021, residents of the Chamoli district in Uttarakhand saw a plume of dust coming down through the valley followed swiftly by a massive amount of water that damaged two hydropower projects. </a:t>
            </a:r>
            <a:endParaRPr lang="en-US"/>
          </a:p>
        </p:txBody>
      </p:sp>
      <p:sp>
        <p:nvSpPr>
          <p:cNvPr id="12" name="TextBox 11">
            <a:extLst>
              <a:ext uri="{FF2B5EF4-FFF2-40B4-BE49-F238E27FC236}">
                <a16:creationId xmlns:a16="http://schemas.microsoft.com/office/drawing/2014/main" id="{F32A8F54-A58C-5D4B-B947-619A5F4D0756}"/>
              </a:ext>
            </a:extLst>
          </p:cNvPr>
          <p:cNvSpPr txBox="1"/>
          <p:nvPr/>
        </p:nvSpPr>
        <p:spPr>
          <a:xfrm>
            <a:off x="2038" y="4021326"/>
            <a:ext cx="6093962" cy="923330"/>
          </a:xfrm>
          <a:prstGeom prst="rect">
            <a:avLst/>
          </a:prstGeom>
          <a:noFill/>
        </p:spPr>
        <p:txBody>
          <a:bodyPr wrap="square">
            <a:spAutoFit/>
          </a:bodyPr>
          <a:lstStyle/>
          <a:p>
            <a:pPr algn="l">
              <a:buFont typeface="Arial" panose="020B0604020202020204" pitchFamily="34" charset="0"/>
              <a:buChar char="•"/>
            </a:pPr>
            <a:r>
              <a:rPr lang="en-IN" b="0" i="0">
                <a:effectLst/>
                <a:latin typeface="Roboto" panose="02000000000000000000" pitchFamily="2" charset="0"/>
              </a:rPr>
              <a:t>    2019–2021 locust infestation.</a:t>
            </a:r>
          </a:p>
          <a:p>
            <a:pPr algn="l">
              <a:buFont typeface="Arial" panose="020B0604020202020204" pitchFamily="34" charset="0"/>
              <a:buChar char="•"/>
            </a:pPr>
            <a:r>
              <a:rPr lang="en-IN" b="0" i="0">
                <a:effectLst/>
                <a:latin typeface="Roboto" panose="02000000000000000000" pitchFamily="2" charset="0"/>
              </a:rPr>
              <a:t>    2020 Dahej chemical plant explosion.</a:t>
            </a:r>
          </a:p>
          <a:p>
            <a:pPr algn="l">
              <a:buFont typeface="Arial" panose="020B0604020202020204" pitchFamily="34" charset="0"/>
              <a:buChar char="•"/>
            </a:pPr>
            <a:r>
              <a:rPr lang="en-IN" b="0" i="0">
                <a:effectLst/>
                <a:latin typeface="Roboto" panose="02000000000000000000" pitchFamily="2" charset="0"/>
              </a:rPr>
              <a:t>   2020 Uttarakhand forest fires.</a:t>
            </a:r>
          </a:p>
        </p:txBody>
      </p:sp>
      <p:pic>
        <p:nvPicPr>
          <p:cNvPr id="3" name="Picture 3">
            <a:extLst>
              <a:ext uri="{FF2B5EF4-FFF2-40B4-BE49-F238E27FC236}">
                <a16:creationId xmlns:a16="http://schemas.microsoft.com/office/drawing/2014/main" id="{9D05322A-9F19-D546-BD59-F77F89F7A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796" y="3593242"/>
            <a:ext cx="7395883" cy="2977280"/>
          </a:xfrm>
          <a:prstGeom prst="rect">
            <a:avLst/>
          </a:prstGeom>
        </p:spPr>
      </p:pic>
    </p:spTree>
    <p:extLst>
      <p:ext uri="{BB962C8B-B14F-4D97-AF65-F5344CB8AC3E}">
        <p14:creationId xmlns:p14="http://schemas.microsoft.com/office/powerpoint/2010/main" val="405914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e planet earth taken from the outer space">
            <a:extLst>
              <a:ext uri="{FF2B5EF4-FFF2-40B4-BE49-F238E27FC236}">
                <a16:creationId xmlns:a16="http://schemas.microsoft.com/office/drawing/2014/main" id="{723A1E18-DD73-4F0E-A438-7FC05CDFABF4}"/>
              </a:ext>
            </a:extLst>
          </p:cNvPr>
          <p:cNvPicPr>
            <a:picLocks noChangeAspect="1"/>
          </p:cNvPicPr>
          <p:nvPr/>
        </p:nvPicPr>
        <p:blipFill rotWithShape="1">
          <a:blip r:embed="rId2"/>
          <a:srcRect l="17267" r="-10" b="-10"/>
          <a:stretch/>
        </p:blipFill>
        <p:spPr>
          <a:xfrm>
            <a:off x="20" y="431"/>
            <a:ext cx="2628269" cy="6408311"/>
          </a:xfrm>
          <a:prstGeom prst="rect">
            <a:avLst/>
          </a:prstGeom>
        </p:spPr>
      </p:pic>
      <p:sp>
        <p:nvSpPr>
          <p:cNvPr id="3" name="Content Placeholder"/>
          <p:cNvSpPr>
            <a:spLocks noGrp="1"/>
          </p:cNvSpPr>
          <p:nvPr>
            <p:ph idx="1"/>
          </p:nvPr>
        </p:nvSpPr>
        <p:spPr>
          <a:xfrm>
            <a:off x="2783132" y="428494"/>
            <a:ext cx="9408848" cy="3049067"/>
          </a:xfrm>
        </p:spPr>
        <p:txBody>
          <a:bodyPr>
            <a:noAutofit/>
          </a:bodyPr>
          <a:lstStyle/>
          <a:p>
            <a:r>
              <a:rPr lang="en-IN" sz="1600" b="0" i="0">
                <a:solidFill>
                  <a:srgbClr val="000000"/>
                </a:solidFill>
                <a:effectLst/>
                <a:latin typeface="Lora"/>
              </a:rPr>
              <a:t>The current “nonsystem” for providing information for disaster management is not effectively utilizing a wealth of information that resides with various organizations. Existing technologies could deliver to disaster managers important new information products that could save lives, reduce damage to property, and lessen the environmental impacts of natural disasters. Continued improvements in technology should help make information more widely, quickly, and reliably available—and at less cost. The current situation is characterized by numerous shortcomings that inhibit optimal decision-making for disaster management. The inability to access information and the lack of standardization, coordination, and communication are all obstacles that a disaster information network (DIN) could overcome. It is recommended that the Global Disaster Information Network (GDIN) Transition Team move ahead in planning for a disaster information network, taking into account the following conclusions from the present study:</a:t>
            </a:r>
            <a:endParaRPr lang="en-US" sz="1600"/>
          </a:p>
        </p:txBody>
      </p:sp>
      <p:sp>
        <p:nvSpPr>
          <p:cNvPr id="12" name="Rectangle 1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BD295A2-78C8-B54A-ADD0-A073C25DD725}"/>
              </a:ext>
            </a:extLst>
          </p:cNvPr>
          <p:cNvSpPr>
            <a:spLocks noGrp="1"/>
          </p:cNvSpPr>
          <p:nvPr>
            <p:ph type="title"/>
          </p:nvPr>
        </p:nvSpPr>
        <p:spPr>
          <a:xfrm>
            <a:off x="5232129" y="-687204"/>
            <a:ext cx="10241280" cy="1234440"/>
          </a:xfrm>
        </p:spPr>
        <p:txBody>
          <a:bodyPr/>
          <a:lstStyle/>
          <a:p>
            <a:r>
              <a:rPr lang="en-IN" u="sng">
                <a:solidFill>
                  <a:schemeClr val="tx2"/>
                </a:solidFill>
              </a:rPr>
              <a:t>Conclusion</a:t>
            </a:r>
            <a:endParaRPr lang="en-US" u="sng">
              <a:solidFill>
                <a:schemeClr val="tx2"/>
              </a:solidFill>
            </a:endParaRPr>
          </a:p>
        </p:txBody>
      </p:sp>
      <p:sp>
        <p:nvSpPr>
          <p:cNvPr id="2" name="TextBox 1">
            <a:extLst>
              <a:ext uri="{FF2B5EF4-FFF2-40B4-BE49-F238E27FC236}">
                <a16:creationId xmlns:a16="http://schemas.microsoft.com/office/drawing/2014/main" id="{EF22F1DB-4B80-DE41-9F93-023680006803}"/>
              </a:ext>
            </a:extLst>
          </p:cNvPr>
          <p:cNvSpPr txBox="1"/>
          <p:nvPr/>
        </p:nvSpPr>
        <p:spPr>
          <a:xfrm>
            <a:off x="2705690" y="3311376"/>
            <a:ext cx="9408848" cy="3139321"/>
          </a:xfrm>
          <a:prstGeom prst="rect">
            <a:avLst/>
          </a:prstGeom>
          <a:noFill/>
        </p:spPr>
        <p:txBody>
          <a:bodyPr wrap="square">
            <a:spAutoFit/>
          </a:bodyPr>
          <a:lstStyle/>
          <a:p>
            <a:pPr algn="l" rtl="0"/>
            <a:r>
              <a:rPr lang="en-IN" b="0" i="0">
                <a:solidFill>
                  <a:srgbClr val="282829"/>
                </a:solidFill>
                <a:effectLst/>
                <a:latin typeface="-apple-system"/>
              </a:rPr>
              <a:t>Always be alert to the disaster news. Some places are routinely experiencing earthquakes and most probably have some regular disasters or disaster like situations such as rainfall, heavy rainfall,snowfall, high sea tides, etc. Such disasters have some seasonal time of occurrence.</a:t>
            </a:r>
          </a:p>
          <a:p>
            <a:pPr algn="l" rtl="0"/>
            <a:r>
              <a:rPr lang="en-IN" b="0" i="0">
                <a:solidFill>
                  <a:srgbClr val="282829"/>
                </a:solidFill>
                <a:effectLst/>
                <a:latin typeface="-apple-system"/>
              </a:rPr>
              <a:t>Another important point is financial point. Most of the countries have annual budget for disaster management. But these funds are to be utilized during that particular year. The funds expire if not utilized during that financial year . It would be better if respective governments retain the amount and add it to next year financial year. In this manner, the availability of funds would go on increasing.</a:t>
            </a:r>
          </a:p>
          <a:p>
            <a:pPr algn="l" rtl="0"/>
            <a:r>
              <a:rPr lang="en-IN" b="0" i="0">
                <a:solidFill>
                  <a:srgbClr val="282829"/>
                </a:solidFill>
                <a:effectLst/>
                <a:latin typeface="-apple-system"/>
              </a:rPr>
              <a:t>Second important thing is to carry once or twice a year a mock drill about disaster management.</a:t>
            </a:r>
          </a:p>
          <a:p>
            <a:pPr algn="l" rtl="0"/>
            <a:r>
              <a:rPr lang="en-IN" b="0" i="0">
                <a:solidFill>
                  <a:srgbClr val="282829"/>
                </a:solidFill>
                <a:effectLst/>
                <a:latin typeface="-apple-system"/>
              </a:rPr>
              <a:t>The last and most important is to observe a national disaster management / mitigation day at various levels.</a:t>
            </a:r>
          </a:p>
        </p:txBody>
      </p:sp>
    </p:spTree>
    <p:extLst>
      <p:ext uri="{BB962C8B-B14F-4D97-AF65-F5344CB8AC3E}">
        <p14:creationId xmlns:p14="http://schemas.microsoft.com/office/powerpoint/2010/main" val="961508857"/>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201E3B"/>
      </a:dk2>
      <a:lt2>
        <a:srgbClr val="E2E8E2"/>
      </a:lt2>
      <a:accent1>
        <a:srgbClr val="DC29E7"/>
      </a:accent1>
      <a:accent2>
        <a:srgbClr val="7C17D5"/>
      </a:accent2>
      <a:accent3>
        <a:srgbClr val="3E29E7"/>
      </a:accent3>
      <a:accent4>
        <a:srgbClr val="1751D5"/>
      </a:accent4>
      <a:accent5>
        <a:srgbClr val="23B0E6"/>
      </a:accent5>
      <a:accent6>
        <a:srgbClr val="14B8A1"/>
      </a:accent6>
      <a:hlink>
        <a:srgbClr val="3F86BF"/>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GradientRiseVTI</vt:lpstr>
      <vt:lpstr>BHARATRATNA DR. BABASAHEB AMBEDKAR LAW COLLEGE</vt:lpstr>
      <vt:lpstr>INDEX</vt:lpstr>
      <vt:lpstr>INTRODUCTION AND DEFINITION</vt:lpstr>
      <vt:lpstr>CLASSIFICATION AND TYPES OF DISASTER MANAGEMENT</vt:lpstr>
      <vt:lpstr>PowerPoint Presentation</vt:lpstr>
      <vt:lpstr>Medical and public health RESPONSE</vt:lpstr>
      <vt:lpstr>DISASTER MITIGATION</vt:lpstr>
      <vt:lpstr>RECENT DISASTER IN INDIA</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LAW</dc:title>
  <dc:creator>varsha singh</dc:creator>
  <cp:lastModifiedBy>varsha singh</cp:lastModifiedBy>
  <cp:revision>33</cp:revision>
  <dcterms:created xsi:type="dcterms:W3CDTF">2021-08-13T14:19:47Z</dcterms:created>
  <dcterms:modified xsi:type="dcterms:W3CDTF">2021-08-23T15:57:16Z</dcterms:modified>
</cp:coreProperties>
</file>