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57" r:id="rId5"/>
    <p:sldId id="264" r:id="rId6"/>
    <p:sldId id="261"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2492-8256-F928-3A7A-BF2F6BA190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F374C4-6D43-7C35-F5BB-6189F8474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E43EE8-2696-CA4D-9FE2-2165DE6CD742}"/>
              </a:ext>
            </a:extLst>
          </p:cNvPr>
          <p:cNvSpPr>
            <a:spLocks noGrp="1"/>
          </p:cNvSpPr>
          <p:nvPr>
            <p:ph type="dt" sz="half" idx="10"/>
          </p:nvPr>
        </p:nvSpPr>
        <p:spPr/>
        <p:txBody>
          <a:bodyPr/>
          <a:lstStyle/>
          <a:p>
            <a:fld id="{784C2AAC-D85E-4E8F-905B-F6ACB81256CA}" type="datetimeFigureOut">
              <a:rPr lang="en-US" smtClean="0"/>
              <a:t>23-Aug-24</a:t>
            </a:fld>
            <a:endParaRPr lang="en-US"/>
          </a:p>
        </p:txBody>
      </p:sp>
      <p:sp>
        <p:nvSpPr>
          <p:cNvPr id="5" name="Footer Placeholder 4">
            <a:extLst>
              <a:ext uri="{FF2B5EF4-FFF2-40B4-BE49-F238E27FC236}">
                <a16:creationId xmlns:a16="http://schemas.microsoft.com/office/drawing/2014/main" id="{3C4BE430-6FC5-6E8A-A58E-A8D8C46FC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4FB21-D663-8D5A-B523-206EDF5A88F1}"/>
              </a:ext>
            </a:extLst>
          </p:cNvPr>
          <p:cNvSpPr>
            <a:spLocks noGrp="1"/>
          </p:cNvSpPr>
          <p:nvPr>
            <p:ph type="sldNum" sz="quarter" idx="12"/>
          </p:nvPr>
        </p:nvSpPr>
        <p:spPr/>
        <p:txBody>
          <a:bodyPr/>
          <a:lstStyle/>
          <a:p>
            <a:fld id="{DE99C4CA-E910-4470-9E0F-2E2F44511A0E}" type="slidenum">
              <a:rPr lang="en-US" smtClean="0"/>
              <a:t>‹#›</a:t>
            </a:fld>
            <a:endParaRPr lang="en-US"/>
          </a:p>
        </p:txBody>
      </p:sp>
    </p:spTree>
    <p:extLst>
      <p:ext uri="{BB962C8B-B14F-4D97-AF65-F5344CB8AC3E}">
        <p14:creationId xmlns:p14="http://schemas.microsoft.com/office/powerpoint/2010/main" val="239938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7387-8C5E-4F2C-D3EF-51F85CB578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1AF13C-02E7-76D5-96A3-E43C3F3386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FEF39-242C-6690-9191-AA5452B588BB}"/>
              </a:ext>
            </a:extLst>
          </p:cNvPr>
          <p:cNvSpPr>
            <a:spLocks noGrp="1"/>
          </p:cNvSpPr>
          <p:nvPr>
            <p:ph type="dt" sz="half" idx="10"/>
          </p:nvPr>
        </p:nvSpPr>
        <p:spPr/>
        <p:txBody>
          <a:bodyPr/>
          <a:lstStyle/>
          <a:p>
            <a:fld id="{784C2AAC-D85E-4E8F-905B-F6ACB81256CA}" type="datetimeFigureOut">
              <a:rPr lang="en-US" smtClean="0"/>
              <a:t>23-Aug-24</a:t>
            </a:fld>
            <a:endParaRPr lang="en-US"/>
          </a:p>
        </p:txBody>
      </p:sp>
      <p:sp>
        <p:nvSpPr>
          <p:cNvPr id="5" name="Footer Placeholder 4">
            <a:extLst>
              <a:ext uri="{FF2B5EF4-FFF2-40B4-BE49-F238E27FC236}">
                <a16:creationId xmlns:a16="http://schemas.microsoft.com/office/drawing/2014/main" id="{C02C194F-0698-C88C-F78E-9AA78625A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DF302-9A00-456A-2445-78BE3F27333F}"/>
              </a:ext>
            </a:extLst>
          </p:cNvPr>
          <p:cNvSpPr>
            <a:spLocks noGrp="1"/>
          </p:cNvSpPr>
          <p:nvPr>
            <p:ph type="sldNum" sz="quarter" idx="12"/>
          </p:nvPr>
        </p:nvSpPr>
        <p:spPr/>
        <p:txBody>
          <a:bodyPr/>
          <a:lstStyle/>
          <a:p>
            <a:fld id="{DE99C4CA-E910-4470-9E0F-2E2F44511A0E}" type="slidenum">
              <a:rPr lang="en-US" smtClean="0"/>
              <a:t>‹#›</a:t>
            </a:fld>
            <a:endParaRPr lang="en-US"/>
          </a:p>
        </p:txBody>
      </p:sp>
    </p:spTree>
    <p:extLst>
      <p:ext uri="{BB962C8B-B14F-4D97-AF65-F5344CB8AC3E}">
        <p14:creationId xmlns:p14="http://schemas.microsoft.com/office/powerpoint/2010/main" val="233125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5D81A2-67A3-31A6-B287-1592882742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69A6B9-251B-65D9-0773-242C1FCA04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8E0E5-A55D-DFD5-04E0-16EA72620614}"/>
              </a:ext>
            </a:extLst>
          </p:cNvPr>
          <p:cNvSpPr>
            <a:spLocks noGrp="1"/>
          </p:cNvSpPr>
          <p:nvPr>
            <p:ph type="dt" sz="half" idx="10"/>
          </p:nvPr>
        </p:nvSpPr>
        <p:spPr/>
        <p:txBody>
          <a:bodyPr/>
          <a:lstStyle/>
          <a:p>
            <a:fld id="{784C2AAC-D85E-4E8F-905B-F6ACB81256CA}" type="datetimeFigureOut">
              <a:rPr lang="en-US" smtClean="0"/>
              <a:t>23-Aug-24</a:t>
            </a:fld>
            <a:endParaRPr lang="en-US"/>
          </a:p>
        </p:txBody>
      </p:sp>
      <p:sp>
        <p:nvSpPr>
          <p:cNvPr id="5" name="Footer Placeholder 4">
            <a:extLst>
              <a:ext uri="{FF2B5EF4-FFF2-40B4-BE49-F238E27FC236}">
                <a16:creationId xmlns:a16="http://schemas.microsoft.com/office/drawing/2014/main" id="{4DB69C40-6036-EC65-A5D4-8F5E91FC8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08A50-29EE-711A-5F7E-4A2FD87BF6FD}"/>
              </a:ext>
            </a:extLst>
          </p:cNvPr>
          <p:cNvSpPr>
            <a:spLocks noGrp="1"/>
          </p:cNvSpPr>
          <p:nvPr>
            <p:ph type="sldNum" sz="quarter" idx="12"/>
          </p:nvPr>
        </p:nvSpPr>
        <p:spPr/>
        <p:txBody>
          <a:bodyPr/>
          <a:lstStyle/>
          <a:p>
            <a:fld id="{DE99C4CA-E910-4470-9E0F-2E2F44511A0E}" type="slidenum">
              <a:rPr lang="en-US" smtClean="0"/>
              <a:t>‹#›</a:t>
            </a:fld>
            <a:endParaRPr lang="en-US"/>
          </a:p>
        </p:txBody>
      </p:sp>
    </p:spTree>
    <p:extLst>
      <p:ext uri="{BB962C8B-B14F-4D97-AF65-F5344CB8AC3E}">
        <p14:creationId xmlns:p14="http://schemas.microsoft.com/office/powerpoint/2010/main" val="830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C9FC-D5B7-3B6B-ADF3-1278FB808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E75A83-BEFA-EE02-CB4E-A69DB65701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2A021-7D42-9B9C-1E37-EE995C7A9F0E}"/>
              </a:ext>
            </a:extLst>
          </p:cNvPr>
          <p:cNvSpPr>
            <a:spLocks noGrp="1"/>
          </p:cNvSpPr>
          <p:nvPr>
            <p:ph type="dt" sz="half" idx="10"/>
          </p:nvPr>
        </p:nvSpPr>
        <p:spPr/>
        <p:txBody>
          <a:bodyPr/>
          <a:lstStyle/>
          <a:p>
            <a:fld id="{784C2AAC-D85E-4E8F-905B-F6ACB81256CA}" type="datetimeFigureOut">
              <a:rPr lang="en-US" smtClean="0"/>
              <a:t>23-Aug-24</a:t>
            </a:fld>
            <a:endParaRPr lang="en-US"/>
          </a:p>
        </p:txBody>
      </p:sp>
      <p:sp>
        <p:nvSpPr>
          <p:cNvPr id="5" name="Footer Placeholder 4">
            <a:extLst>
              <a:ext uri="{FF2B5EF4-FFF2-40B4-BE49-F238E27FC236}">
                <a16:creationId xmlns:a16="http://schemas.microsoft.com/office/drawing/2014/main" id="{82CC234D-2268-30D9-E733-B7BB86238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CDC5F-CE85-8A21-292F-258FCFA5044F}"/>
              </a:ext>
            </a:extLst>
          </p:cNvPr>
          <p:cNvSpPr>
            <a:spLocks noGrp="1"/>
          </p:cNvSpPr>
          <p:nvPr>
            <p:ph type="sldNum" sz="quarter" idx="12"/>
          </p:nvPr>
        </p:nvSpPr>
        <p:spPr/>
        <p:txBody>
          <a:bodyPr/>
          <a:lstStyle/>
          <a:p>
            <a:fld id="{DE99C4CA-E910-4470-9E0F-2E2F44511A0E}" type="slidenum">
              <a:rPr lang="en-US" smtClean="0"/>
              <a:t>‹#›</a:t>
            </a:fld>
            <a:endParaRPr lang="en-US"/>
          </a:p>
        </p:txBody>
      </p:sp>
    </p:spTree>
    <p:extLst>
      <p:ext uri="{BB962C8B-B14F-4D97-AF65-F5344CB8AC3E}">
        <p14:creationId xmlns:p14="http://schemas.microsoft.com/office/powerpoint/2010/main" val="315346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BA0B-0426-D736-3018-A192A4C0C3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58D1BA-079C-37AD-C8B9-E695D1760D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4606E-DA9A-01BF-1C7D-D98056B94211}"/>
              </a:ext>
            </a:extLst>
          </p:cNvPr>
          <p:cNvSpPr>
            <a:spLocks noGrp="1"/>
          </p:cNvSpPr>
          <p:nvPr>
            <p:ph type="dt" sz="half" idx="10"/>
          </p:nvPr>
        </p:nvSpPr>
        <p:spPr/>
        <p:txBody>
          <a:bodyPr/>
          <a:lstStyle/>
          <a:p>
            <a:fld id="{784C2AAC-D85E-4E8F-905B-F6ACB81256CA}" type="datetimeFigureOut">
              <a:rPr lang="en-US" smtClean="0"/>
              <a:t>23-Aug-24</a:t>
            </a:fld>
            <a:endParaRPr lang="en-US"/>
          </a:p>
        </p:txBody>
      </p:sp>
      <p:sp>
        <p:nvSpPr>
          <p:cNvPr id="5" name="Footer Placeholder 4">
            <a:extLst>
              <a:ext uri="{FF2B5EF4-FFF2-40B4-BE49-F238E27FC236}">
                <a16:creationId xmlns:a16="http://schemas.microsoft.com/office/drawing/2014/main" id="{48858E81-4395-30B7-AAAE-A7B189DA3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41FFC-09EE-1EB0-75DB-99518682C25F}"/>
              </a:ext>
            </a:extLst>
          </p:cNvPr>
          <p:cNvSpPr>
            <a:spLocks noGrp="1"/>
          </p:cNvSpPr>
          <p:nvPr>
            <p:ph type="sldNum" sz="quarter" idx="12"/>
          </p:nvPr>
        </p:nvSpPr>
        <p:spPr/>
        <p:txBody>
          <a:bodyPr/>
          <a:lstStyle/>
          <a:p>
            <a:fld id="{DE99C4CA-E910-4470-9E0F-2E2F44511A0E}" type="slidenum">
              <a:rPr lang="en-US" smtClean="0"/>
              <a:t>‹#›</a:t>
            </a:fld>
            <a:endParaRPr lang="en-US"/>
          </a:p>
        </p:txBody>
      </p:sp>
    </p:spTree>
    <p:extLst>
      <p:ext uri="{BB962C8B-B14F-4D97-AF65-F5344CB8AC3E}">
        <p14:creationId xmlns:p14="http://schemas.microsoft.com/office/powerpoint/2010/main" val="231139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50EC-D62E-83DF-B316-E12847C12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D9D730-137A-1F3C-1E47-9B8D9C262B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DC40BB-0F2E-C483-FC53-B2BD261B2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C6F115-1C40-CF1B-4F1E-42F4ECAEDE2B}"/>
              </a:ext>
            </a:extLst>
          </p:cNvPr>
          <p:cNvSpPr>
            <a:spLocks noGrp="1"/>
          </p:cNvSpPr>
          <p:nvPr>
            <p:ph type="dt" sz="half" idx="10"/>
          </p:nvPr>
        </p:nvSpPr>
        <p:spPr/>
        <p:txBody>
          <a:bodyPr/>
          <a:lstStyle/>
          <a:p>
            <a:fld id="{784C2AAC-D85E-4E8F-905B-F6ACB81256CA}" type="datetimeFigureOut">
              <a:rPr lang="en-US" smtClean="0"/>
              <a:t>23-Aug-24</a:t>
            </a:fld>
            <a:endParaRPr lang="en-US"/>
          </a:p>
        </p:txBody>
      </p:sp>
      <p:sp>
        <p:nvSpPr>
          <p:cNvPr id="6" name="Footer Placeholder 5">
            <a:extLst>
              <a:ext uri="{FF2B5EF4-FFF2-40B4-BE49-F238E27FC236}">
                <a16:creationId xmlns:a16="http://schemas.microsoft.com/office/drawing/2014/main" id="{251D5C9F-0DF9-45E9-4BE7-F7F1C9F535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465914-99D2-41CB-F5B5-AD71172C7195}"/>
              </a:ext>
            </a:extLst>
          </p:cNvPr>
          <p:cNvSpPr>
            <a:spLocks noGrp="1"/>
          </p:cNvSpPr>
          <p:nvPr>
            <p:ph type="sldNum" sz="quarter" idx="12"/>
          </p:nvPr>
        </p:nvSpPr>
        <p:spPr/>
        <p:txBody>
          <a:bodyPr/>
          <a:lstStyle/>
          <a:p>
            <a:fld id="{DE99C4CA-E910-4470-9E0F-2E2F44511A0E}" type="slidenum">
              <a:rPr lang="en-US" smtClean="0"/>
              <a:t>‹#›</a:t>
            </a:fld>
            <a:endParaRPr lang="en-US"/>
          </a:p>
        </p:txBody>
      </p:sp>
    </p:spTree>
    <p:extLst>
      <p:ext uri="{BB962C8B-B14F-4D97-AF65-F5344CB8AC3E}">
        <p14:creationId xmlns:p14="http://schemas.microsoft.com/office/powerpoint/2010/main" val="115877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C342-3726-F996-2B4C-3DE21B2EE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7007BB-E947-BBED-C5B3-5EE36C65A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980DAC-4A92-ECB3-198D-0F4D5BFC15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BF0F88-1B3B-C7CF-1648-4C552FDDD0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7FAFC7-68F8-23B8-4776-5ACF5EBBEF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1AE229-805C-CD06-5BBC-E4EFFA007F60}"/>
              </a:ext>
            </a:extLst>
          </p:cNvPr>
          <p:cNvSpPr>
            <a:spLocks noGrp="1"/>
          </p:cNvSpPr>
          <p:nvPr>
            <p:ph type="dt" sz="half" idx="10"/>
          </p:nvPr>
        </p:nvSpPr>
        <p:spPr/>
        <p:txBody>
          <a:bodyPr/>
          <a:lstStyle/>
          <a:p>
            <a:fld id="{784C2AAC-D85E-4E8F-905B-F6ACB81256CA}" type="datetimeFigureOut">
              <a:rPr lang="en-US" smtClean="0"/>
              <a:t>23-Aug-24</a:t>
            </a:fld>
            <a:endParaRPr lang="en-US"/>
          </a:p>
        </p:txBody>
      </p:sp>
      <p:sp>
        <p:nvSpPr>
          <p:cNvPr id="8" name="Footer Placeholder 7">
            <a:extLst>
              <a:ext uri="{FF2B5EF4-FFF2-40B4-BE49-F238E27FC236}">
                <a16:creationId xmlns:a16="http://schemas.microsoft.com/office/drawing/2014/main" id="{50ED9D88-B673-45CC-1564-411B412D89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D2F5D2-346E-47EA-BE19-32008767F74A}"/>
              </a:ext>
            </a:extLst>
          </p:cNvPr>
          <p:cNvSpPr>
            <a:spLocks noGrp="1"/>
          </p:cNvSpPr>
          <p:nvPr>
            <p:ph type="sldNum" sz="quarter" idx="12"/>
          </p:nvPr>
        </p:nvSpPr>
        <p:spPr/>
        <p:txBody>
          <a:bodyPr/>
          <a:lstStyle/>
          <a:p>
            <a:fld id="{DE99C4CA-E910-4470-9E0F-2E2F44511A0E}" type="slidenum">
              <a:rPr lang="en-US" smtClean="0"/>
              <a:t>‹#›</a:t>
            </a:fld>
            <a:endParaRPr lang="en-US"/>
          </a:p>
        </p:txBody>
      </p:sp>
    </p:spTree>
    <p:extLst>
      <p:ext uri="{BB962C8B-B14F-4D97-AF65-F5344CB8AC3E}">
        <p14:creationId xmlns:p14="http://schemas.microsoft.com/office/powerpoint/2010/main" val="40616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F804-0CCC-84A2-32D3-921D2914E0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51526A-BDE4-11DA-8354-1CF2CB1900FF}"/>
              </a:ext>
            </a:extLst>
          </p:cNvPr>
          <p:cNvSpPr>
            <a:spLocks noGrp="1"/>
          </p:cNvSpPr>
          <p:nvPr>
            <p:ph type="dt" sz="half" idx="10"/>
          </p:nvPr>
        </p:nvSpPr>
        <p:spPr/>
        <p:txBody>
          <a:bodyPr/>
          <a:lstStyle/>
          <a:p>
            <a:fld id="{784C2AAC-D85E-4E8F-905B-F6ACB81256CA}" type="datetimeFigureOut">
              <a:rPr lang="en-US" smtClean="0"/>
              <a:t>23-Aug-24</a:t>
            </a:fld>
            <a:endParaRPr lang="en-US"/>
          </a:p>
        </p:txBody>
      </p:sp>
      <p:sp>
        <p:nvSpPr>
          <p:cNvPr id="4" name="Footer Placeholder 3">
            <a:extLst>
              <a:ext uri="{FF2B5EF4-FFF2-40B4-BE49-F238E27FC236}">
                <a16:creationId xmlns:a16="http://schemas.microsoft.com/office/drawing/2014/main" id="{C9C789AB-98ED-D07A-02F0-6E7C9134A2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B7CB1B-45E3-39AD-468D-BA5F1E1D28AD}"/>
              </a:ext>
            </a:extLst>
          </p:cNvPr>
          <p:cNvSpPr>
            <a:spLocks noGrp="1"/>
          </p:cNvSpPr>
          <p:nvPr>
            <p:ph type="sldNum" sz="quarter" idx="12"/>
          </p:nvPr>
        </p:nvSpPr>
        <p:spPr/>
        <p:txBody>
          <a:bodyPr/>
          <a:lstStyle/>
          <a:p>
            <a:fld id="{DE99C4CA-E910-4470-9E0F-2E2F44511A0E}" type="slidenum">
              <a:rPr lang="en-US" smtClean="0"/>
              <a:t>‹#›</a:t>
            </a:fld>
            <a:endParaRPr lang="en-US"/>
          </a:p>
        </p:txBody>
      </p:sp>
    </p:spTree>
    <p:extLst>
      <p:ext uri="{BB962C8B-B14F-4D97-AF65-F5344CB8AC3E}">
        <p14:creationId xmlns:p14="http://schemas.microsoft.com/office/powerpoint/2010/main" val="189053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834B99-BD11-D4DA-FB65-539582B33446}"/>
              </a:ext>
            </a:extLst>
          </p:cNvPr>
          <p:cNvSpPr>
            <a:spLocks noGrp="1"/>
          </p:cNvSpPr>
          <p:nvPr>
            <p:ph type="dt" sz="half" idx="10"/>
          </p:nvPr>
        </p:nvSpPr>
        <p:spPr/>
        <p:txBody>
          <a:bodyPr/>
          <a:lstStyle/>
          <a:p>
            <a:fld id="{784C2AAC-D85E-4E8F-905B-F6ACB81256CA}" type="datetimeFigureOut">
              <a:rPr lang="en-US" smtClean="0"/>
              <a:t>23-Aug-24</a:t>
            </a:fld>
            <a:endParaRPr lang="en-US"/>
          </a:p>
        </p:txBody>
      </p:sp>
      <p:sp>
        <p:nvSpPr>
          <p:cNvPr id="3" name="Footer Placeholder 2">
            <a:extLst>
              <a:ext uri="{FF2B5EF4-FFF2-40B4-BE49-F238E27FC236}">
                <a16:creationId xmlns:a16="http://schemas.microsoft.com/office/drawing/2014/main" id="{7E5C965D-1B67-C87F-B28A-6E6B67B330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C5687F-52FB-179B-C1A3-B09C084A3416}"/>
              </a:ext>
            </a:extLst>
          </p:cNvPr>
          <p:cNvSpPr>
            <a:spLocks noGrp="1"/>
          </p:cNvSpPr>
          <p:nvPr>
            <p:ph type="sldNum" sz="quarter" idx="12"/>
          </p:nvPr>
        </p:nvSpPr>
        <p:spPr/>
        <p:txBody>
          <a:bodyPr/>
          <a:lstStyle/>
          <a:p>
            <a:fld id="{DE99C4CA-E910-4470-9E0F-2E2F44511A0E}" type="slidenum">
              <a:rPr lang="en-US" smtClean="0"/>
              <a:t>‹#›</a:t>
            </a:fld>
            <a:endParaRPr lang="en-US"/>
          </a:p>
        </p:txBody>
      </p:sp>
    </p:spTree>
    <p:extLst>
      <p:ext uri="{BB962C8B-B14F-4D97-AF65-F5344CB8AC3E}">
        <p14:creationId xmlns:p14="http://schemas.microsoft.com/office/powerpoint/2010/main" val="416638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6683-95C2-6AFC-B04B-61952183E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72FA66-C307-264E-5C79-6EF9998459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6227C8-42AE-9584-B191-66008B46A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8D3E8-CB37-9C9C-5851-576CF6222106}"/>
              </a:ext>
            </a:extLst>
          </p:cNvPr>
          <p:cNvSpPr>
            <a:spLocks noGrp="1"/>
          </p:cNvSpPr>
          <p:nvPr>
            <p:ph type="dt" sz="half" idx="10"/>
          </p:nvPr>
        </p:nvSpPr>
        <p:spPr/>
        <p:txBody>
          <a:bodyPr/>
          <a:lstStyle/>
          <a:p>
            <a:fld id="{784C2AAC-D85E-4E8F-905B-F6ACB81256CA}" type="datetimeFigureOut">
              <a:rPr lang="en-US" smtClean="0"/>
              <a:t>23-Aug-24</a:t>
            </a:fld>
            <a:endParaRPr lang="en-US"/>
          </a:p>
        </p:txBody>
      </p:sp>
      <p:sp>
        <p:nvSpPr>
          <p:cNvPr id="6" name="Footer Placeholder 5">
            <a:extLst>
              <a:ext uri="{FF2B5EF4-FFF2-40B4-BE49-F238E27FC236}">
                <a16:creationId xmlns:a16="http://schemas.microsoft.com/office/drawing/2014/main" id="{A6FBE76C-F703-1803-03B3-184BFDC61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DE4DD-78FF-B16F-2168-736834D63C73}"/>
              </a:ext>
            </a:extLst>
          </p:cNvPr>
          <p:cNvSpPr>
            <a:spLocks noGrp="1"/>
          </p:cNvSpPr>
          <p:nvPr>
            <p:ph type="sldNum" sz="quarter" idx="12"/>
          </p:nvPr>
        </p:nvSpPr>
        <p:spPr/>
        <p:txBody>
          <a:bodyPr/>
          <a:lstStyle/>
          <a:p>
            <a:fld id="{DE99C4CA-E910-4470-9E0F-2E2F44511A0E}" type="slidenum">
              <a:rPr lang="en-US" smtClean="0"/>
              <a:t>‹#›</a:t>
            </a:fld>
            <a:endParaRPr lang="en-US"/>
          </a:p>
        </p:txBody>
      </p:sp>
    </p:spTree>
    <p:extLst>
      <p:ext uri="{BB962C8B-B14F-4D97-AF65-F5344CB8AC3E}">
        <p14:creationId xmlns:p14="http://schemas.microsoft.com/office/powerpoint/2010/main" val="405673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C794-5CC3-078C-8EEA-FA290BF43E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3CF24E-89D8-9582-A3FC-81B7BC8576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0635B1-008B-1D96-0C00-2EC8BD794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56009-FA5F-7055-F722-7285EF9C0B6C}"/>
              </a:ext>
            </a:extLst>
          </p:cNvPr>
          <p:cNvSpPr>
            <a:spLocks noGrp="1"/>
          </p:cNvSpPr>
          <p:nvPr>
            <p:ph type="dt" sz="half" idx="10"/>
          </p:nvPr>
        </p:nvSpPr>
        <p:spPr/>
        <p:txBody>
          <a:bodyPr/>
          <a:lstStyle/>
          <a:p>
            <a:fld id="{784C2AAC-D85E-4E8F-905B-F6ACB81256CA}" type="datetimeFigureOut">
              <a:rPr lang="en-US" smtClean="0"/>
              <a:t>23-Aug-24</a:t>
            </a:fld>
            <a:endParaRPr lang="en-US"/>
          </a:p>
        </p:txBody>
      </p:sp>
      <p:sp>
        <p:nvSpPr>
          <p:cNvPr id="6" name="Footer Placeholder 5">
            <a:extLst>
              <a:ext uri="{FF2B5EF4-FFF2-40B4-BE49-F238E27FC236}">
                <a16:creationId xmlns:a16="http://schemas.microsoft.com/office/drawing/2014/main" id="{97B17C2D-B632-58EF-4BF0-843EB8CA6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8C915-469F-6E47-523C-97F0E18DB86F}"/>
              </a:ext>
            </a:extLst>
          </p:cNvPr>
          <p:cNvSpPr>
            <a:spLocks noGrp="1"/>
          </p:cNvSpPr>
          <p:nvPr>
            <p:ph type="sldNum" sz="quarter" idx="12"/>
          </p:nvPr>
        </p:nvSpPr>
        <p:spPr/>
        <p:txBody>
          <a:bodyPr/>
          <a:lstStyle/>
          <a:p>
            <a:fld id="{DE99C4CA-E910-4470-9E0F-2E2F44511A0E}" type="slidenum">
              <a:rPr lang="en-US" smtClean="0"/>
              <a:t>‹#›</a:t>
            </a:fld>
            <a:endParaRPr lang="en-US"/>
          </a:p>
        </p:txBody>
      </p:sp>
    </p:spTree>
    <p:extLst>
      <p:ext uri="{BB962C8B-B14F-4D97-AF65-F5344CB8AC3E}">
        <p14:creationId xmlns:p14="http://schemas.microsoft.com/office/powerpoint/2010/main" val="135465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F6A56-1EB3-3551-5A24-6720B26B7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B52E98-4826-1879-286D-E42007608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E23FC-90F0-7855-C287-CA263AC854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4C2AAC-D85E-4E8F-905B-F6ACB81256CA}" type="datetimeFigureOut">
              <a:rPr lang="en-US" smtClean="0"/>
              <a:t>23-Aug-24</a:t>
            </a:fld>
            <a:endParaRPr lang="en-US"/>
          </a:p>
        </p:txBody>
      </p:sp>
      <p:sp>
        <p:nvSpPr>
          <p:cNvPr id="5" name="Footer Placeholder 4">
            <a:extLst>
              <a:ext uri="{FF2B5EF4-FFF2-40B4-BE49-F238E27FC236}">
                <a16:creationId xmlns:a16="http://schemas.microsoft.com/office/drawing/2014/main" id="{5658D365-2852-2AC6-7971-734F9D9F0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E16B6F-7AB5-2CEE-08DF-CC22FAFAE0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E99C4CA-E910-4470-9E0F-2E2F44511A0E}" type="slidenum">
              <a:rPr lang="en-US" smtClean="0"/>
              <a:t>‹#›</a:t>
            </a:fld>
            <a:endParaRPr lang="en-US"/>
          </a:p>
        </p:txBody>
      </p:sp>
    </p:spTree>
    <p:extLst>
      <p:ext uri="{BB962C8B-B14F-4D97-AF65-F5344CB8AC3E}">
        <p14:creationId xmlns:p14="http://schemas.microsoft.com/office/powerpoint/2010/main" val="875608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A16-C684-B721-EA82-DC13B1341685}"/>
              </a:ext>
            </a:extLst>
          </p:cNvPr>
          <p:cNvSpPr>
            <a:spLocks noGrp="1"/>
          </p:cNvSpPr>
          <p:nvPr>
            <p:ph type="ctrTitle"/>
          </p:nvPr>
        </p:nvSpPr>
        <p:spPr>
          <a:xfrm>
            <a:off x="1524000" y="1063371"/>
            <a:ext cx="9144000" cy="2387600"/>
          </a:xfrm>
        </p:spPr>
        <p:txBody>
          <a:bodyPr>
            <a:normAutofit/>
          </a:bodyPr>
          <a:lstStyle/>
          <a:p>
            <a:r>
              <a:rPr lang="en-US" sz="4400" dirty="0">
                <a:effectLst/>
                <a:latin typeface="Aptos" panose="020B0004020202020204" pitchFamily="34" charset="0"/>
                <a:ea typeface="Aptos" panose="020B0004020202020204" pitchFamily="34" charset="0"/>
                <a:cs typeface="Times New Roman" panose="02020603050405020304" pitchFamily="18" charset="0"/>
              </a:rPr>
              <a:t>IIT-Delhi-Artificial Intelligence and Machine Learning For Industry- Batch02</a:t>
            </a:r>
            <a:endParaRPr lang="en-US" sz="13800" dirty="0"/>
          </a:p>
        </p:txBody>
      </p:sp>
      <p:sp>
        <p:nvSpPr>
          <p:cNvPr id="3" name="Subtitle 2">
            <a:extLst>
              <a:ext uri="{FF2B5EF4-FFF2-40B4-BE49-F238E27FC236}">
                <a16:creationId xmlns:a16="http://schemas.microsoft.com/office/drawing/2014/main" id="{F1A5D3D4-3601-9CDC-49C9-D1688D6602FF}"/>
              </a:ext>
            </a:extLst>
          </p:cNvPr>
          <p:cNvSpPr>
            <a:spLocks noGrp="1"/>
          </p:cNvSpPr>
          <p:nvPr>
            <p:ph type="subTitle" idx="1"/>
          </p:nvPr>
        </p:nvSpPr>
        <p:spPr>
          <a:xfrm>
            <a:off x="1524000" y="4138867"/>
            <a:ext cx="9144000" cy="1655762"/>
          </a:xfrm>
        </p:spPr>
        <p:txBody>
          <a:bodyPr>
            <a:normAutofit/>
          </a:bodyPr>
          <a:lstStyle/>
          <a:p>
            <a:r>
              <a:rPr lang="en-US" sz="3200" dirty="0"/>
              <a:t>Face Recognition System</a:t>
            </a:r>
          </a:p>
          <a:p>
            <a:r>
              <a:rPr lang="en-US" sz="2000" i="1" dirty="0"/>
              <a:t>Project By: </a:t>
            </a:r>
          </a:p>
          <a:p>
            <a:r>
              <a:rPr lang="en-US" sz="2000" dirty="0"/>
              <a:t>Shailesh Belose</a:t>
            </a:r>
          </a:p>
          <a:p>
            <a:endParaRPr lang="en-US" sz="2000" dirty="0"/>
          </a:p>
        </p:txBody>
      </p:sp>
      <p:pic>
        <p:nvPicPr>
          <p:cNvPr id="5" name="Picture 4" descr="A logo with text and symbols&#10;&#10;Description automatically generated">
            <a:extLst>
              <a:ext uri="{FF2B5EF4-FFF2-40B4-BE49-F238E27FC236}">
                <a16:creationId xmlns:a16="http://schemas.microsoft.com/office/drawing/2014/main" id="{B529182E-06AA-2B72-0D6B-A20160C8F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042" y="147483"/>
            <a:ext cx="1147916" cy="1147916"/>
          </a:xfrm>
          <a:prstGeom prst="rect">
            <a:avLst/>
          </a:prstGeom>
        </p:spPr>
      </p:pic>
      <p:sp>
        <p:nvSpPr>
          <p:cNvPr id="6" name="TextBox 5">
            <a:extLst>
              <a:ext uri="{FF2B5EF4-FFF2-40B4-BE49-F238E27FC236}">
                <a16:creationId xmlns:a16="http://schemas.microsoft.com/office/drawing/2014/main" id="{7B7E032D-F65A-1C02-1AB4-232B7D395DD2}"/>
              </a:ext>
            </a:extLst>
          </p:cNvPr>
          <p:cNvSpPr txBox="1"/>
          <p:nvPr/>
        </p:nvSpPr>
        <p:spPr>
          <a:xfrm>
            <a:off x="9537290" y="6113193"/>
            <a:ext cx="2432076" cy="369332"/>
          </a:xfrm>
          <a:prstGeom prst="rect">
            <a:avLst/>
          </a:prstGeom>
          <a:noFill/>
        </p:spPr>
        <p:txBody>
          <a:bodyPr wrap="none" rtlCol="0">
            <a:spAutoFit/>
          </a:bodyPr>
          <a:lstStyle/>
          <a:p>
            <a:r>
              <a:rPr lang="en-US" dirty="0"/>
              <a:t>Date: 24</a:t>
            </a:r>
            <a:r>
              <a:rPr lang="en-US" baseline="30000" dirty="0"/>
              <a:t>th</a:t>
            </a:r>
            <a:r>
              <a:rPr lang="en-US" dirty="0"/>
              <a:t> August 2024</a:t>
            </a:r>
          </a:p>
        </p:txBody>
      </p:sp>
    </p:spTree>
    <p:extLst>
      <p:ext uri="{BB962C8B-B14F-4D97-AF65-F5344CB8AC3E}">
        <p14:creationId xmlns:p14="http://schemas.microsoft.com/office/powerpoint/2010/main" val="2017433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4ED3-5AA6-4FF2-16B2-0E2FFDCFC367}"/>
              </a:ext>
            </a:extLst>
          </p:cNvPr>
          <p:cNvSpPr>
            <a:spLocks noGrp="1"/>
          </p:cNvSpPr>
          <p:nvPr>
            <p:ph type="title"/>
          </p:nvPr>
        </p:nvSpPr>
        <p:spPr>
          <a:xfrm>
            <a:off x="838200" y="432054"/>
            <a:ext cx="10515600" cy="496966"/>
          </a:xfrm>
        </p:spPr>
        <p:txBody>
          <a:bodyPr>
            <a:normAutofit fontScale="90000"/>
          </a:bodyPr>
          <a:lstStyle/>
          <a:p>
            <a:r>
              <a:rPr lang="en-US" sz="3600" dirty="0"/>
              <a:t>Overview:</a:t>
            </a:r>
            <a:endParaRPr lang="en-US" sz="2000" dirty="0"/>
          </a:p>
        </p:txBody>
      </p:sp>
      <p:sp>
        <p:nvSpPr>
          <p:cNvPr id="3" name="Content Placeholder 2">
            <a:extLst>
              <a:ext uri="{FF2B5EF4-FFF2-40B4-BE49-F238E27FC236}">
                <a16:creationId xmlns:a16="http://schemas.microsoft.com/office/drawing/2014/main" id="{6EFE01A7-FC08-A0AA-96F7-9C46CD60EB3D}"/>
              </a:ext>
            </a:extLst>
          </p:cNvPr>
          <p:cNvSpPr>
            <a:spLocks noGrp="1"/>
          </p:cNvSpPr>
          <p:nvPr>
            <p:ph idx="1"/>
          </p:nvPr>
        </p:nvSpPr>
        <p:spPr>
          <a:xfrm>
            <a:off x="838200" y="929020"/>
            <a:ext cx="7794523" cy="5098153"/>
          </a:xfrm>
        </p:spPr>
        <p:txBody>
          <a:bodyPr>
            <a:normAutofit/>
          </a:bodyPr>
          <a:lstStyle/>
          <a:p>
            <a:pPr>
              <a:buFont typeface="Arial" panose="020B0604020202020204" pitchFamily="34" charset="0"/>
              <a:buChar char="•"/>
            </a:pPr>
            <a:endParaRPr lang="en-US" sz="2000" dirty="0"/>
          </a:p>
          <a:p>
            <a:pPr marL="0" indent="0">
              <a:buNone/>
            </a:pPr>
            <a:r>
              <a:rPr lang="en-US" sz="2000" b="1" dirty="0"/>
              <a:t>Face recognition:</a:t>
            </a:r>
            <a:r>
              <a:rPr lang="en-US" sz="2000" dirty="0"/>
              <a:t> </a:t>
            </a:r>
          </a:p>
          <a:p>
            <a:pPr marL="0" indent="0">
              <a:buNone/>
            </a:pPr>
            <a:r>
              <a:rPr lang="en-US" sz="2000" dirty="0"/>
              <a:t>	It is a technology that can identify or verify a person by analyzing and comparing patterns based on the person's facial features. It works by capturing an image of a face, then measuring various aspects of the face—such as the distance between the eyes, the shape of the nose, or the contour of the jawline.</a:t>
            </a:r>
          </a:p>
          <a:p>
            <a:pPr marL="0" indent="0">
              <a:buNone/>
            </a:pPr>
            <a:endParaRPr lang="en-US" sz="2000" dirty="0"/>
          </a:p>
          <a:p>
            <a:pPr marL="0" indent="0">
              <a:buNone/>
            </a:pPr>
            <a:r>
              <a:rPr lang="en-US" sz="2000" b="1" dirty="0"/>
              <a:t>Training and testing dataset:</a:t>
            </a:r>
          </a:p>
          <a:p>
            <a:pPr marL="0" indent="0">
              <a:buNone/>
            </a:pPr>
            <a:r>
              <a:rPr lang="en-US" sz="2000" dirty="0"/>
              <a:t>	LFW is a widely used benchmark dataset for face recognition and verification tasks. It contains over 13,000 images of faces, each labeled with the identity of the person in the image. These images were collected from the web, ensuring a diverse set of conditions and appearances. </a:t>
            </a:r>
            <a:r>
              <a:rPr lang="en-US" sz="1800" i="1" u="sng" dirty="0"/>
              <a:t>Ref: https://vis-www.cs.umass.edu/lfw/index.html</a:t>
            </a:r>
            <a:endParaRPr lang="en-US" sz="2000" i="1" u="sng" dirty="0"/>
          </a:p>
        </p:txBody>
      </p:sp>
      <p:pic>
        <p:nvPicPr>
          <p:cNvPr id="5" name="Picture 4">
            <a:extLst>
              <a:ext uri="{FF2B5EF4-FFF2-40B4-BE49-F238E27FC236}">
                <a16:creationId xmlns:a16="http://schemas.microsoft.com/office/drawing/2014/main" id="{9A6017F9-0727-4EE4-02D3-FDABEA10271A}"/>
              </a:ext>
            </a:extLst>
          </p:cNvPr>
          <p:cNvPicPr>
            <a:picLocks noChangeAspect="1"/>
          </p:cNvPicPr>
          <p:nvPr/>
        </p:nvPicPr>
        <p:blipFill>
          <a:blip r:embed="rId2"/>
          <a:stretch>
            <a:fillRect/>
          </a:stretch>
        </p:blipFill>
        <p:spPr>
          <a:xfrm>
            <a:off x="8775132" y="1940086"/>
            <a:ext cx="2974416" cy="2977827"/>
          </a:xfrm>
          <a:prstGeom prst="rect">
            <a:avLst/>
          </a:prstGeom>
        </p:spPr>
      </p:pic>
    </p:spTree>
    <p:extLst>
      <p:ext uri="{BB962C8B-B14F-4D97-AF65-F5344CB8AC3E}">
        <p14:creationId xmlns:p14="http://schemas.microsoft.com/office/powerpoint/2010/main" val="133677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19C716-AF93-BF08-7B89-9F8C138F5AA4}"/>
              </a:ext>
            </a:extLst>
          </p:cNvPr>
          <p:cNvSpPr>
            <a:spLocks noGrp="1"/>
          </p:cNvSpPr>
          <p:nvPr>
            <p:ph idx="1"/>
          </p:nvPr>
        </p:nvSpPr>
        <p:spPr>
          <a:xfrm>
            <a:off x="838200" y="1134745"/>
            <a:ext cx="10515600" cy="4351338"/>
          </a:xfrm>
        </p:spPr>
        <p:txBody>
          <a:bodyPr>
            <a:normAutofit fontScale="77500" lnSpcReduction="20000"/>
          </a:bodyPr>
          <a:lstStyle/>
          <a:p>
            <a:pPr marL="0" indent="0">
              <a:buNone/>
            </a:pPr>
            <a:r>
              <a:rPr lang="en-US" sz="2800" b="1" dirty="0">
                <a:cs typeface="Arial" panose="020B0604020202020204" pitchFamily="34" charset="0"/>
              </a:rPr>
              <a:t>Tools Used</a:t>
            </a:r>
            <a:r>
              <a:rPr lang="en-US" sz="2800" dirty="0">
                <a:cs typeface="Arial" panose="020B0604020202020204" pitchFamily="34" charset="0"/>
              </a:rPr>
              <a:t>:</a:t>
            </a:r>
          </a:p>
          <a:p>
            <a:pPr>
              <a:buFont typeface="Wingdings" panose="05000000000000000000" pitchFamily="2" charset="2"/>
              <a:buChar char="§"/>
            </a:pPr>
            <a:r>
              <a:rPr lang="en-US" sz="2800" dirty="0">
                <a:cs typeface="Arial" panose="020B0604020202020204" pitchFamily="34" charset="0"/>
              </a:rPr>
              <a:t>TensorFlow for model creation.</a:t>
            </a:r>
          </a:p>
          <a:p>
            <a:pPr>
              <a:buFont typeface="Wingdings" panose="05000000000000000000" pitchFamily="2" charset="2"/>
              <a:buChar char="§"/>
            </a:pPr>
            <a:r>
              <a:rPr lang="en-US" sz="2800" dirty="0">
                <a:cs typeface="Arial" panose="020B0604020202020204" pitchFamily="34" charset="0"/>
              </a:rPr>
              <a:t>Flask for building the REST API.</a:t>
            </a:r>
          </a:p>
          <a:p>
            <a:pPr>
              <a:buFont typeface="Wingdings" panose="05000000000000000000" pitchFamily="2" charset="2"/>
              <a:buChar char="§"/>
            </a:pPr>
            <a:r>
              <a:rPr lang="en-US" sz="2800" dirty="0">
                <a:cs typeface="Arial" panose="020B0604020202020204" pitchFamily="34" charset="0"/>
              </a:rPr>
              <a:t>Postman for testing the API.</a:t>
            </a:r>
          </a:p>
          <a:p>
            <a:pPr>
              <a:buFont typeface="Wingdings" panose="05000000000000000000" pitchFamily="2" charset="2"/>
              <a:buChar char="§"/>
            </a:pPr>
            <a:r>
              <a:rPr lang="en-US" sz="2800" dirty="0" err="1">
                <a:cs typeface="Arial" panose="020B0604020202020204" pitchFamily="34" charset="0"/>
              </a:rPr>
              <a:t>Numpy</a:t>
            </a:r>
            <a:r>
              <a:rPr lang="en-US" sz="2800" dirty="0">
                <a:cs typeface="Arial" panose="020B0604020202020204" pitchFamily="34" charset="0"/>
              </a:rPr>
              <a:t>, CV2 for numerical operations and image processing.</a:t>
            </a:r>
          </a:p>
          <a:p>
            <a:pPr>
              <a:buFont typeface="Wingdings" panose="05000000000000000000" pitchFamily="2" charset="2"/>
              <a:buChar char="§"/>
            </a:pPr>
            <a:r>
              <a:rPr lang="en-US" sz="2800" dirty="0">
                <a:cs typeface="Arial" panose="020B0604020202020204" pitchFamily="34" charset="0"/>
              </a:rPr>
              <a:t>OS, Json, </a:t>
            </a:r>
            <a:r>
              <a:rPr lang="en-US" sz="2800" dirty="0" err="1">
                <a:cs typeface="Arial" panose="020B0604020202020204" pitchFamily="34" charset="0"/>
              </a:rPr>
              <a:t>sklearn</a:t>
            </a:r>
            <a:r>
              <a:rPr lang="en-US" sz="2800" dirty="0">
                <a:cs typeface="Arial" panose="020B0604020202020204" pitchFamily="34" charset="0"/>
              </a:rPr>
              <a:t> </a:t>
            </a:r>
          </a:p>
          <a:p>
            <a:pPr marL="0" indent="0">
              <a:buNone/>
            </a:pPr>
            <a:endParaRPr lang="en-US" sz="2800" dirty="0"/>
          </a:p>
          <a:p>
            <a:pPr marL="0" indent="0">
              <a:buNone/>
            </a:pPr>
            <a:r>
              <a:rPr lang="en-US" sz="2800" b="1" dirty="0">
                <a:cs typeface="Arial" panose="020B0604020202020204" pitchFamily="34" charset="0"/>
              </a:rPr>
              <a:t>Project Flow</a:t>
            </a:r>
            <a:r>
              <a:rPr lang="en-US" sz="2800" dirty="0">
                <a:cs typeface="Arial" panose="020B0604020202020204" pitchFamily="34" charset="0"/>
              </a:rPr>
              <a:t>:</a:t>
            </a:r>
          </a:p>
          <a:p>
            <a:pPr>
              <a:buFont typeface="Wingdings" panose="05000000000000000000" pitchFamily="2" charset="2"/>
              <a:buChar char="§"/>
            </a:pPr>
            <a:r>
              <a:rPr lang="en-US" sz="2800" dirty="0">
                <a:cs typeface="Arial" panose="020B0604020202020204" pitchFamily="34" charset="0"/>
              </a:rPr>
              <a:t>Data Preparation using Labeled Faces in the Wild.  </a:t>
            </a:r>
            <a:r>
              <a:rPr lang="en-US" sz="1800" i="1" u="sng" dirty="0">
                <a:cs typeface="Arial" panose="020B0604020202020204" pitchFamily="34" charset="0"/>
              </a:rPr>
              <a:t>Ref: https://vis-www.cs.umass.edu/lfw/</a:t>
            </a:r>
            <a:endParaRPr lang="en-US" sz="2800" i="1" u="sng" dirty="0">
              <a:cs typeface="Arial" panose="020B0604020202020204" pitchFamily="34" charset="0"/>
            </a:endParaRPr>
          </a:p>
          <a:p>
            <a:pPr>
              <a:buFont typeface="Wingdings" panose="05000000000000000000" pitchFamily="2" charset="2"/>
              <a:buChar char="§"/>
            </a:pPr>
            <a:r>
              <a:rPr lang="en-US" sz="2800" dirty="0">
                <a:cs typeface="Arial" panose="020B0604020202020204" pitchFamily="34" charset="0"/>
              </a:rPr>
              <a:t>Model Training</a:t>
            </a:r>
          </a:p>
          <a:p>
            <a:pPr>
              <a:buFont typeface="Wingdings" panose="05000000000000000000" pitchFamily="2" charset="2"/>
              <a:buChar char="§"/>
            </a:pPr>
            <a:r>
              <a:rPr lang="en-US" sz="2800" dirty="0">
                <a:cs typeface="Arial" panose="020B0604020202020204" pitchFamily="34" charset="0"/>
              </a:rPr>
              <a:t>REST API Development</a:t>
            </a:r>
          </a:p>
          <a:p>
            <a:pPr>
              <a:buFont typeface="Wingdings" panose="05000000000000000000" pitchFamily="2" charset="2"/>
              <a:buChar char="§"/>
            </a:pPr>
            <a:r>
              <a:rPr lang="en-US" sz="2800" dirty="0">
                <a:cs typeface="Arial" panose="020B0604020202020204" pitchFamily="34" charset="0"/>
              </a:rPr>
              <a:t>API Testing using Postman</a:t>
            </a:r>
          </a:p>
          <a:p>
            <a:endParaRPr lang="en-US" dirty="0"/>
          </a:p>
        </p:txBody>
      </p:sp>
    </p:spTree>
    <p:extLst>
      <p:ext uri="{BB962C8B-B14F-4D97-AF65-F5344CB8AC3E}">
        <p14:creationId xmlns:p14="http://schemas.microsoft.com/office/powerpoint/2010/main" val="71445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Predefined Process 13">
            <a:extLst>
              <a:ext uri="{FF2B5EF4-FFF2-40B4-BE49-F238E27FC236}">
                <a16:creationId xmlns:a16="http://schemas.microsoft.com/office/drawing/2014/main" id="{2380A758-F931-59A3-72AD-E17788D0B913}"/>
              </a:ext>
            </a:extLst>
          </p:cNvPr>
          <p:cNvSpPr/>
          <p:nvPr/>
        </p:nvSpPr>
        <p:spPr>
          <a:xfrm>
            <a:off x="6685942" y="2092428"/>
            <a:ext cx="1600095" cy="3260009"/>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REST API</a:t>
            </a:r>
            <a:br>
              <a:rPr lang="en-US" dirty="0"/>
            </a:br>
            <a:r>
              <a:rPr lang="en-US" dirty="0"/>
              <a:t>(flask </a:t>
            </a:r>
            <a:r>
              <a:rPr lang="en-US" dirty="0" err="1"/>
              <a:t>serer</a:t>
            </a:r>
            <a:r>
              <a:rPr lang="en-US" dirty="0"/>
              <a:t>)</a:t>
            </a:r>
          </a:p>
        </p:txBody>
      </p:sp>
      <p:sp>
        <p:nvSpPr>
          <p:cNvPr id="4" name="Cylinder 3">
            <a:extLst>
              <a:ext uri="{FF2B5EF4-FFF2-40B4-BE49-F238E27FC236}">
                <a16:creationId xmlns:a16="http://schemas.microsoft.com/office/drawing/2014/main" id="{D6078EB4-85F4-1D53-CF3B-EA98BA212CE6}"/>
              </a:ext>
            </a:extLst>
          </p:cNvPr>
          <p:cNvSpPr/>
          <p:nvPr/>
        </p:nvSpPr>
        <p:spPr>
          <a:xfrm>
            <a:off x="397038" y="1396192"/>
            <a:ext cx="1052052" cy="107171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LFW </a:t>
            </a:r>
            <a:r>
              <a:rPr lang="en-US" sz="1050" dirty="0"/>
              <a:t>Cropped</a:t>
            </a:r>
            <a:endParaRPr lang="en-US" sz="1400" dirty="0"/>
          </a:p>
        </p:txBody>
      </p:sp>
      <p:sp>
        <p:nvSpPr>
          <p:cNvPr id="5" name="Cube 4">
            <a:extLst>
              <a:ext uri="{FF2B5EF4-FFF2-40B4-BE49-F238E27FC236}">
                <a16:creationId xmlns:a16="http://schemas.microsoft.com/office/drawing/2014/main" id="{7872874F-71EF-A2A9-ACB6-30967153EDC7}"/>
              </a:ext>
            </a:extLst>
          </p:cNvPr>
          <p:cNvSpPr/>
          <p:nvPr/>
        </p:nvSpPr>
        <p:spPr>
          <a:xfrm>
            <a:off x="167152" y="3414256"/>
            <a:ext cx="2890684" cy="1406012"/>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t>MODEL</a:t>
            </a:r>
          </a:p>
        </p:txBody>
      </p:sp>
      <p:sp>
        <p:nvSpPr>
          <p:cNvPr id="12" name="Flowchart: Multidocument 11">
            <a:extLst>
              <a:ext uri="{FF2B5EF4-FFF2-40B4-BE49-F238E27FC236}">
                <a16:creationId xmlns:a16="http://schemas.microsoft.com/office/drawing/2014/main" id="{E869A312-1D1E-1C48-4780-B177F525A702}"/>
              </a:ext>
            </a:extLst>
          </p:cNvPr>
          <p:cNvSpPr/>
          <p:nvPr/>
        </p:nvSpPr>
        <p:spPr>
          <a:xfrm>
            <a:off x="1710816" y="3861313"/>
            <a:ext cx="776750" cy="848033"/>
          </a:xfrm>
          <a:prstGeom prst="flowChartMultidocumen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Folded Corner 18">
            <a:extLst>
              <a:ext uri="{FF2B5EF4-FFF2-40B4-BE49-F238E27FC236}">
                <a16:creationId xmlns:a16="http://schemas.microsoft.com/office/drawing/2014/main" id="{E06497B9-7BC0-B27C-F8EB-8A311F2C9D79}"/>
              </a:ext>
            </a:extLst>
          </p:cNvPr>
          <p:cNvSpPr/>
          <p:nvPr/>
        </p:nvSpPr>
        <p:spPr>
          <a:xfrm>
            <a:off x="9924619" y="3234509"/>
            <a:ext cx="1877961" cy="924232"/>
          </a:xfrm>
          <a:prstGeom prst="foldedCorner">
            <a:avLst/>
          </a:prstGeom>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POSTMAN Client</a:t>
            </a:r>
          </a:p>
        </p:txBody>
      </p:sp>
      <p:cxnSp>
        <p:nvCxnSpPr>
          <p:cNvPr id="26" name="Straight Arrow Connector 25">
            <a:extLst>
              <a:ext uri="{FF2B5EF4-FFF2-40B4-BE49-F238E27FC236}">
                <a16:creationId xmlns:a16="http://schemas.microsoft.com/office/drawing/2014/main" id="{E89A7997-8D5D-A81E-B514-50806AFFFEE6}"/>
              </a:ext>
            </a:extLst>
          </p:cNvPr>
          <p:cNvCxnSpPr>
            <a:cxnSpLocks/>
            <a:stCxn id="14" idx="3"/>
            <a:endCxn id="19" idx="1"/>
          </p:cNvCxnSpPr>
          <p:nvPr/>
        </p:nvCxnSpPr>
        <p:spPr>
          <a:xfrm flipV="1">
            <a:off x="8286037" y="3696625"/>
            <a:ext cx="1638582" cy="2580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D3DBB022-4FD0-3518-F722-B0621F8221E4}"/>
              </a:ext>
            </a:extLst>
          </p:cNvPr>
          <p:cNvCxnSpPr/>
          <p:nvPr/>
        </p:nvCxnSpPr>
        <p:spPr>
          <a:xfrm>
            <a:off x="1399032" y="4820268"/>
            <a:ext cx="0" cy="7691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Scroll: Vertical 7">
            <a:extLst>
              <a:ext uri="{FF2B5EF4-FFF2-40B4-BE49-F238E27FC236}">
                <a16:creationId xmlns:a16="http://schemas.microsoft.com/office/drawing/2014/main" id="{CF3AE52C-337E-5E3D-F145-E9216F19A878}"/>
              </a:ext>
            </a:extLst>
          </p:cNvPr>
          <p:cNvSpPr/>
          <p:nvPr/>
        </p:nvSpPr>
        <p:spPr>
          <a:xfrm>
            <a:off x="215304" y="5589446"/>
            <a:ext cx="2367456" cy="1152144"/>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t>Class_Names.json</a:t>
            </a:r>
            <a:endParaRPr lang="en-US" sz="1200" dirty="0"/>
          </a:p>
        </p:txBody>
      </p:sp>
      <p:cxnSp>
        <p:nvCxnSpPr>
          <p:cNvPr id="13" name="Connector: Elbow 12">
            <a:extLst>
              <a:ext uri="{FF2B5EF4-FFF2-40B4-BE49-F238E27FC236}">
                <a16:creationId xmlns:a16="http://schemas.microsoft.com/office/drawing/2014/main" id="{9D5989AB-B39E-05E1-1D5E-7648EC873104}"/>
              </a:ext>
            </a:extLst>
          </p:cNvPr>
          <p:cNvCxnSpPr>
            <a:cxnSpLocks/>
            <a:stCxn id="8" idx="3"/>
            <a:endCxn id="14" idx="2"/>
          </p:cNvCxnSpPr>
          <p:nvPr/>
        </p:nvCxnSpPr>
        <p:spPr>
          <a:xfrm rot="10800000" flipH="1">
            <a:off x="2438742" y="5352438"/>
            <a:ext cx="5047248" cy="813081"/>
          </a:xfrm>
          <a:prstGeom prst="bentConnector4">
            <a:avLst>
              <a:gd name="adj1" fmla="val -4529"/>
              <a:gd name="adj2" fmla="val 7827"/>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Cylinder 17">
            <a:extLst>
              <a:ext uri="{FF2B5EF4-FFF2-40B4-BE49-F238E27FC236}">
                <a16:creationId xmlns:a16="http://schemas.microsoft.com/office/drawing/2014/main" id="{8D533A94-ECF6-4BFB-94BF-A38C0D2DA484}"/>
              </a:ext>
            </a:extLst>
          </p:cNvPr>
          <p:cNvSpPr/>
          <p:nvPr/>
        </p:nvSpPr>
        <p:spPr>
          <a:xfrm>
            <a:off x="4801448" y="1396192"/>
            <a:ext cx="1052052" cy="107171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LFW RAW</a:t>
            </a:r>
          </a:p>
        </p:txBody>
      </p:sp>
      <p:cxnSp>
        <p:nvCxnSpPr>
          <p:cNvPr id="29" name="Straight Arrow Connector 28">
            <a:extLst>
              <a:ext uri="{FF2B5EF4-FFF2-40B4-BE49-F238E27FC236}">
                <a16:creationId xmlns:a16="http://schemas.microsoft.com/office/drawing/2014/main" id="{94798FBC-31A0-2BF8-ADEB-4629E0572C34}"/>
              </a:ext>
            </a:extLst>
          </p:cNvPr>
          <p:cNvCxnSpPr>
            <a:cxnSpLocks/>
            <a:stCxn id="18" idx="2"/>
            <a:endCxn id="40" idx="3"/>
          </p:cNvCxnSpPr>
          <p:nvPr/>
        </p:nvCxnSpPr>
        <p:spPr>
          <a:xfrm flipH="1">
            <a:off x="3922774" y="1932050"/>
            <a:ext cx="87867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F6669F8-795E-A966-AA9D-1C51D7785FC5}"/>
              </a:ext>
            </a:extLst>
          </p:cNvPr>
          <p:cNvCxnSpPr>
            <a:cxnSpLocks/>
            <a:stCxn id="40" idx="1"/>
            <a:endCxn id="4" idx="4"/>
          </p:cNvCxnSpPr>
          <p:nvPr/>
        </p:nvCxnSpPr>
        <p:spPr>
          <a:xfrm flipH="1">
            <a:off x="1449090" y="1932050"/>
            <a:ext cx="10520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Flowchart: Internal Storage 39">
            <a:extLst>
              <a:ext uri="{FF2B5EF4-FFF2-40B4-BE49-F238E27FC236}">
                <a16:creationId xmlns:a16="http://schemas.microsoft.com/office/drawing/2014/main" id="{F224DD5F-C9C7-C3BB-BF2A-6A0F026A2147}"/>
              </a:ext>
            </a:extLst>
          </p:cNvPr>
          <p:cNvSpPr/>
          <p:nvPr/>
        </p:nvSpPr>
        <p:spPr>
          <a:xfrm>
            <a:off x="2501142" y="1025914"/>
            <a:ext cx="1421632" cy="1812272"/>
          </a:xfrm>
          <a:prstGeom prst="flowChartInternalStora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Face Image Processor</a:t>
            </a:r>
          </a:p>
          <a:p>
            <a:pPr algn="ctr"/>
            <a:endParaRPr lang="en-US" sz="1100" dirty="0"/>
          </a:p>
          <a:p>
            <a:pPr algn="ctr"/>
            <a:endParaRPr lang="en-US" sz="1100" dirty="0"/>
          </a:p>
          <a:p>
            <a:pPr algn="ctr"/>
            <a:r>
              <a:rPr lang="en-US" sz="1100" dirty="0"/>
              <a:t>haarcascade_frontalface_default.xml</a:t>
            </a:r>
          </a:p>
        </p:txBody>
      </p:sp>
      <p:cxnSp>
        <p:nvCxnSpPr>
          <p:cNvPr id="47" name="Connector: Elbow 46">
            <a:extLst>
              <a:ext uri="{FF2B5EF4-FFF2-40B4-BE49-F238E27FC236}">
                <a16:creationId xmlns:a16="http://schemas.microsoft.com/office/drawing/2014/main" id="{F5138BCD-CE68-BD4F-A8E4-6E8E56AFA0D0}"/>
              </a:ext>
            </a:extLst>
          </p:cNvPr>
          <p:cNvCxnSpPr>
            <a:cxnSpLocks/>
            <a:stCxn id="4" idx="3"/>
            <a:endCxn id="5" idx="0"/>
          </p:cNvCxnSpPr>
          <p:nvPr/>
        </p:nvCxnSpPr>
        <p:spPr>
          <a:xfrm rot="16200000" flipH="1">
            <a:off x="882481" y="2508491"/>
            <a:ext cx="946348" cy="86518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98FB9AAD-AD58-E79D-3260-0654D9D5F768}"/>
              </a:ext>
            </a:extLst>
          </p:cNvPr>
          <p:cNvSpPr txBox="1"/>
          <p:nvPr/>
        </p:nvSpPr>
        <p:spPr>
          <a:xfrm>
            <a:off x="8648738" y="3334762"/>
            <a:ext cx="712503" cy="276999"/>
          </a:xfrm>
          <a:prstGeom prst="rect">
            <a:avLst/>
          </a:prstGeom>
          <a:noFill/>
        </p:spPr>
        <p:txBody>
          <a:bodyPr wrap="none" rtlCol="0">
            <a:spAutoFit/>
          </a:bodyPr>
          <a:lstStyle/>
          <a:p>
            <a:r>
              <a:rPr lang="en-US" sz="1050" dirty="0"/>
              <a:t>“</a:t>
            </a:r>
            <a:r>
              <a:rPr lang="en-US" sz="1200" dirty="0"/>
              <a:t>image</a:t>
            </a:r>
            <a:r>
              <a:rPr lang="en-US" sz="1050" dirty="0"/>
              <a:t>”</a:t>
            </a:r>
          </a:p>
        </p:txBody>
      </p:sp>
      <p:sp>
        <p:nvSpPr>
          <p:cNvPr id="49" name="TextBox 48">
            <a:extLst>
              <a:ext uri="{FF2B5EF4-FFF2-40B4-BE49-F238E27FC236}">
                <a16:creationId xmlns:a16="http://schemas.microsoft.com/office/drawing/2014/main" id="{0370FD4D-1DB8-0F24-969D-66187E94FBC8}"/>
              </a:ext>
            </a:extLst>
          </p:cNvPr>
          <p:cNvSpPr txBox="1"/>
          <p:nvPr/>
        </p:nvSpPr>
        <p:spPr>
          <a:xfrm>
            <a:off x="8351793" y="4161076"/>
            <a:ext cx="2749407" cy="954107"/>
          </a:xfrm>
          <a:prstGeom prst="rect">
            <a:avLst/>
          </a:prstGeom>
          <a:noFill/>
        </p:spPr>
        <p:txBody>
          <a:bodyPr wrap="none" rtlCol="0">
            <a:spAutoFit/>
          </a:bodyPr>
          <a:lstStyle/>
          <a:p>
            <a:r>
              <a:rPr lang="en-US" sz="1100" dirty="0"/>
              <a:t>“</a:t>
            </a:r>
            <a:r>
              <a:rPr lang="en-US" sz="1100" b="0" dirty="0">
                <a:solidFill>
                  <a:srgbClr val="000000"/>
                </a:solidFill>
                <a:effectLst/>
                <a:highlight>
                  <a:srgbClr val="FFFFFF"/>
                </a:highlight>
                <a:latin typeface="IBMPlexMono"/>
              </a:rPr>
              <a:t>{</a:t>
            </a:r>
          </a:p>
          <a:p>
            <a:r>
              <a:rPr lang="en-US" sz="1100" b="0" dirty="0">
                <a:solidFill>
                  <a:srgbClr val="000000"/>
                </a:solidFill>
                <a:effectLst/>
                <a:highlight>
                  <a:srgbClr val="FFFFFF"/>
                </a:highlight>
                <a:latin typeface="IBMPlexMono"/>
              </a:rPr>
              <a:t>    </a:t>
            </a:r>
            <a:r>
              <a:rPr lang="en-US" sz="1100" b="0" dirty="0">
                <a:solidFill>
                  <a:srgbClr val="A31515"/>
                </a:solidFill>
                <a:effectLst/>
                <a:highlight>
                  <a:srgbClr val="FFFFFF"/>
                </a:highlight>
                <a:latin typeface="IBMPlexMono"/>
              </a:rPr>
              <a:t>"</a:t>
            </a:r>
            <a:r>
              <a:rPr lang="en-US" sz="1200" b="0" dirty="0" err="1">
                <a:solidFill>
                  <a:srgbClr val="A31515"/>
                </a:solidFill>
                <a:effectLst/>
                <a:highlight>
                  <a:srgbClr val="FFFFFF"/>
                </a:highlight>
                <a:latin typeface="IBMPlexMono"/>
              </a:rPr>
              <a:t>matching</a:t>
            </a:r>
            <a:r>
              <a:rPr lang="en-US" sz="1100" b="0" dirty="0" err="1">
                <a:solidFill>
                  <a:srgbClr val="A31515"/>
                </a:solidFill>
                <a:effectLst/>
                <a:highlight>
                  <a:srgbClr val="FFFFFF"/>
                </a:highlight>
                <a:latin typeface="IBMPlexMono"/>
              </a:rPr>
              <a:t>_score</a:t>
            </a:r>
            <a:r>
              <a:rPr lang="en-US" sz="1100" b="0" dirty="0">
                <a:solidFill>
                  <a:srgbClr val="A31515"/>
                </a:solidFill>
                <a:effectLst/>
                <a:highlight>
                  <a:srgbClr val="FFFFFF"/>
                </a:highlight>
                <a:latin typeface="IBMPlexMono"/>
              </a:rPr>
              <a:t>"</a:t>
            </a:r>
            <a:r>
              <a:rPr lang="en-US" sz="1100" b="0" dirty="0">
                <a:solidFill>
                  <a:srgbClr val="000000"/>
                </a:solidFill>
                <a:effectLst/>
                <a:highlight>
                  <a:srgbClr val="FFFFFF"/>
                </a:highlight>
                <a:latin typeface="IBMPlexMono"/>
              </a:rPr>
              <a:t>: </a:t>
            </a:r>
            <a:r>
              <a:rPr lang="en-US" sz="1100" b="0" dirty="0">
                <a:solidFill>
                  <a:srgbClr val="098658"/>
                </a:solidFill>
                <a:effectLst/>
                <a:highlight>
                  <a:srgbClr val="FFFFFF"/>
                </a:highlight>
                <a:latin typeface="IBMPlexMono"/>
              </a:rPr>
              <a:t>0.5771670937538147</a:t>
            </a:r>
            <a:r>
              <a:rPr lang="en-US" sz="1100" b="0" dirty="0">
                <a:solidFill>
                  <a:srgbClr val="000000"/>
                </a:solidFill>
                <a:effectLst/>
                <a:highlight>
                  <a:srgbClr val="FFFFFF"/>
                </a:highlight>
                <a:latin typeface="IBMPlexMono"/>
              </a:rPr>
              <a:t>,</a:t>
            </a:r>
          </a:p>
          <a:p>
            <a:r>
              <a:rPr lang="en-US" sz="1100" b="0" dirty="0">
                <a:solidFill>
                  <a:srgbClr val="000000"/>
                </a:solidFill>
                <a:effectLst/>
                <a:highlight>
                  <a:srgbClr val="FFFFFF"/>
                </a:highlight>
                <a:latin typeface="IBMPlexMono"/>
              </a:rPr>
              <a:t>    </a:t>
            </a:r>
            <a:r>
              <a:rPr lang="en-US" sz="1100" b="0" dirty="0">
                <a:solidFill>
                  <a:srgbClr val="A31515"/>
                </a:solidFill>
                <a:effectLst/>
                <a:highlight>
                  <a:srgbClr val="FFFFFF"/>
                </a:highlight>
                <a:latin typeface="IBMPlexMono"/>
              </a:rPr>
              <a:t>"</a:t>
            </a:r>
            <a:r>
              <a:rPr lang="en-US" sz="1100" b="0" dirty="0" err="1">
                <a:solidFill>
                  <a:srgbClr val="A31515"/>
                </a:solidFill>
                <a:effectLst/>
                <a:highlight>
                  <a:srgbClr val="FFFFFF"/>
                </a:highlight>
                <a:latin typeface="IBMPlexMono"/>
              </a:rPr>
              <a:t>predicted_class</a:t>
            </a:r>
            <a:r>
              <a:rPr lang="en-US" sz="1100" b="0" dirty="0">
                <a:solidFill>
                  <a:srgbClr val="A31515"/>
                </a:solidFill>
                <a:effectLst/>
                <a:highlight>
                  <a:srgbClr val="FFFFFF"/>
                </a:highlight>
                <a:latin typeface="IBMPlexMono"/>
              </a:rPr>
              <a:t>"</a:t>
            </a:r>
            <a:r>
              <a:rPr lang="en-US" sz="1100" b="0" dirty="0">
                <a:solidFill>
                  <a:srgbClr val="000000"/>
                </a:solidFill>
                <a:effectLst/>
                <a:highlight>
                  <a:srgbClr val="FFFFFF"/>
                </a:highlight>
                <a:latin typeface="IBMPlexMono"/>
              </a:rPr>
              <a:t>: </a:t>
            </a:r>
            <a:r>
              <a:rPr lang="en-US" sz="1100" b="0" dirty="0">
                <a:solidFill>
                  <a:srgbClr val="0451A5"/>
                </a:solidFill>
                <a:effectLst/>
                <a:highlight>
                  <a:srgbClr val="FFFFFF"/>
                </a:highlight>
                <a:latin typeface="IBMPlexMono"/>
              </a:rPr>
              <a:t>"</a:t>
            </a:r>
            <a:r>
              <a:rPr lang="en-US" sz="1100" b="0" dirty="0" err="1">
                <a:solidFill>
                  <a:srgbClr val="0451A5"/>
                </a:solidFill>
                <a:effectLst/>
                <a:highlight>
                  <a:srgbClr val="FFFFFF"/>
                </a:highlight>
                <a:latin typeface="IBMPlexMono"/>
              </a:rPr>
              <a:t>Abdel_Nasser_Assidi</a:t>
            </a:r>
            <a:r>
              <a:rPr lang="en-US" sz="1100" b="0" dirty="0">
                <a:solidFill>
                  <a:srgbClr val="0451A5"/>
                </a:solidFill>
                <a:effectLst/>
                <a:highlight>
                  <a:srgbClr val="FFFFFF"/>
                </a:highlight>
                <a:latin typeface="IBMPlexMono"/>
              </a:rPr>
              <a:t>"</a:t>
            </a:r>
            <a:endParaRPr lang="en-US" sz="1100" b="0" dirty="0">
              <a:solidFill>
                <a:srgbClr val="000000"/>
              </a:solidFill>
              <a:effectLst/>
              <a:highlight>
                <a:srgbClr val="FFFFFF"/>
              </a:highlight>
              <a:latin typeface="IBMPlexMono"/>
            </a:endParaRPr>
          </a:p>
          <a:p>
            <a:r>
              <a:rPr lang="en-US" sz="1100" b="0" dirty="0">
                <a:solidFill>
                  <a:srgbClr val="000000"/>
                </a:solidFill>
                <a:effectLst/>
                <a:highlight>
                  <a:srgbClr val="FFFFFF"/>
                </a:highlight>
                <a:latin typeface="IBMPlexMono"/>
              </a:rPr>
              <a:t>}</a:t>
            </a:r>
          </a:p>
          <a:p>
            <a:r>
              <a:rPr lang="en-US" sz="1050" dirty="0"/>
              <a:t>”</a:t>
            </a:r>
          </a:p>
        </p:txBody>
      </p:sp>
      <p:sp>
        <p:nvSpPr>
          <p:cNvPr id="51" name="TextBox 50">
            <a:extLst>
              <a:ext uri="{FF2B5EF4-FFF2-40B4-BE49-F238E27FC236}">
                <a16:creationId xmlns:a16="http://schemas.microsoft.com/office/drawing/2014/main" id="{604DFF61-2931-AE13-2C67-D7E6D16D2DAB}"/>
              </a:ext>
            </a:extLst>
          </p:cNvPr>
          <p:cNvSpPr txBox="1"/>
          <p:nvPr/>
        </p:nvSpPr>
        <p:spPr>
          <a:xfrm>
            <a:off x="4174798" y="3622904"/>
            <a:ext cx="1075936" cy="253916"/>
          </a:xfrm>
          <a:prstGeom prst="rect">
            <a:avLst/>
          </a:prstGeom>
          <a:noFill/>
        </p:spPr>
        <p:txBody>
          <a:bodyPr wrap="none" rtlCol="0">
            <a:spAutoFit/>
          </a:bodyPr>
          <a:lstStyle/>
          <a:p>
            <a:r>
              <a:rPr lang="en-US" sz="1050" dirty="0"/>
              <a:t>“</a:t>
            </a:r>
            <a:r>
              <a:rPr lang="en-US" sz="1050" dirty="0" err="1"/>
              <a:t>load_model</a:t>
            </a:r>
            <a:r>
              <a:rPr lang="en-US" sz="1050" dirty="0"/>
              <a:t>()”</a:t>
            </a:r>
          </a:p>
        </p:txBody>
      </p:sp>
      <p:cxnSp>
        <p:nvCxnSpPr>
          <p:cNvPr id="53" name="Straight Arrow Connector 52">
            <a:extLst>
              <a:ext uri="{FF2B5EF4-FFF2-40B4-BE49-F238E27FC236}">
                <a16:creationId xmlns:a16="http://schemas.microsoft.com/office/drawing/2014/main" id="{9C0BA0E4-03E6-89DC-2957-898140A2C4AC}"/>
              </a:ext>
            </a:extLst>
          </p:cNvPr>
          <p:cNvCxnSpPr>
            <a:cxnSpLocks/>
            <a:stCxn id="5" idx="5"/>
          </p:cNvCxnSpPr>
          <p:nvPr/>
        </p:nvCxnSpPr>
        <p:spPr>
          <a:xfrm>
            <a:off x="3057836" y="3941511"/>
            <a:ext cx="3628106" cy="20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23A67C1-9131-84FF-81C2-A86B6B7C3EE1}"/>
              </a:ext>
            </a:extLst>
          </p:cNvPr>
          <p:cNvSpPr txBox="1"/>
          <p:nvPr/>
        </p:nvSpPr>
        <p:spPr>
          <a:xfrm>
            <a:off x="4263480" y="5792609"/>
            <a:ext cx="1031051" cy="276999"/>
          </a:xfrm>
          <a:prstGeom prst="rect">
            <a:avLst/>
          </a:prstGeom>
          <a:noFill/>
        </p:spPr>
        <p:txBody>
          <a:bodyPr wrap="none" rtlCol="0">
            <a:spAutoFit/>
          </a:bodyPr>
          <a:lstStyle/>
          <a:p>
            <a:r>
              <a:rPr lang="en-US" sz="1200" dirty="0"/>
              <a:t>“</a:t>
            </a:r>
            <a:r>
              <a:rPr lang="en-US" sz="1200" dirty="0" err="1"/>
              <a:t>json.load</a:t>
            </a:r>
            <a:r>
              <a:rPr lang="en-US" sz="1200" dirty="0"/>
              <a:t>()”</a:t>
            </a:r>
          </a:p>
        </p:txBody>
      </p:sp>
      <p:sp>
        <p:nvSpPr>
          <p:cNvPr id="2" name="TextBox 1">
            <a:extLst>
              <a:ext uri="{FF2B5EF4-FFF2-40B4-BE49-F238E27FC236}">
                <a16:creationId xmlns:a16="http://schemas.microsoft.com/office/drawing/2014/main" id="{9D6C1344-6DA1-5506-F8E8-9ECFBD63D679}"/>
              </a:ext>
            </a:extLst>
          </p:cNvPr>
          <p:cNvSpPr txBox="1"/>
          <p:nvPr/>
        </p:nvSpPr>
        <p:spPr>
          <a:xfrm>
            <a:off x="620258" y="323327"/>
            <a:ext cx="1354858" cy="523220"/>
          </a:xfrm>
          <a:prstGeom prst="rect">
            <a:avLst/>
          </a:prstGeom>
          <a:noFill/>
        </p:spPr>
        <p:txBody>
          <a:bodyPr wrap="none" rtlCol="0">
            <a:spAutoFit/>
          </a:bodyPr>
          <a:lstStyle/>
          <a:p>
            <a:r>
              <a:rPr lang="en-US" sz="2800" dirty="0"/>
              <a:t>Design:</a:t>
            </a:r>
          </a:p>
        </p:txBody>
      </p:sp>
    </p:spTree>
    <p:extLst>
      <p:ext uri="{BB962C8B-B14F-4D97-AF65-F5344CB8AC3E}">
        <p14:creationId xmlns:p14="http://schemas.microsoft.com/office/powerpoint/2010/main" val="262785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F4E2-90F5-0142-907F-7765BC7868F6}"/>
              </a:ext>
            </a:extLst>
          </p:cNvPr>
          <p:cNvSpPr>
            <a:spLocks noGrp="1"/>
          </p:cNvSpPr>
          <p:nvPr>
            <p:ph type="title"/>
          </p:nvPr>
        </p:nvSpPr>
        <p:spPr/>
        <p:txBody>
          <a:bodyPr/>
          <a:lstStyle/>
          <a:p>
            <a:r>
              <a:rPr lang="en-US" dirty="0">
                <a:latin typeface="+mn-lt"/>
              </a:rPr>
              <a:t>Model Creation</a:t>
            </a:r>
          </a:p>
        </p:txBody>
      </p:sp>
      <p:sp>
        <p:nvSpPr>
          <p:cNvPr id="4" name="Rectangle 1">
            <a:extLst>
              <a:ext uri="{FF2B5EF4-FFF2-40B4-BE49-F238E27FC236}">
                <a16:creationId xmlns:a16="http://schemas.microsoft.com/office/drawing/2014/main" id="{E5DCDE3E-E58F-52B6-7C75-810E14090E4D}"/>
              </a:ext>
            </a:extLst>
          </p:cNvPr>
          <p:cNvSpPr>
            <a:spLocks noGrp="1" noChangeArrowheads="1"/>
          </p:cNvSpPr>
          <p:nvPr>
            <p:ph idx="1"/>
          </p:nvPr>
        </p:nvSpPr>
        <p:spPr bwMode="auto">
          <a:xfrm>
            <a:off x="838200" y="1555743"/>
            <a:ext cx="8728672" cy="447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buNone/>
            </a:pPr>
            <a:r>
              <a:rPr lang="en-US" sz="1800" b="1" dirty="0">
                <a:cs typeface="Arial" panose="020B0604020202020204" pitchFamily="34" charset="0"/>
              </a:rPr>
              <a:t>Data Preparation</a:t>
            </a:r>
            <a:r>
              <a:rPr lang="en-US" sz="1200" dirty="0">
                <a:cs typeface="Arial" panose="020B0604020202020204" pitchFamily="34" charset="0"/>
              </a:rPr>
              <a:t>:</a:t>
            </a:r>
          </a:p>
          <a:p>
            <a:pPr>
              <a:buFont typeface="Arial" panose="020B0604020202020204" pitchFamily="34" charset="0"/>
              <a:buChar char="•"/>
            </a:pPr>
            <a:r>
              <a:rPr lang="en-US" sz="1800" dirty="0">
                <a:cs typeface="Arial" panose="020B0604020202020204" pitchFamily="34" charset="0"/>
              </a:rPr>
              <a:t>Used cropped face images for training.</a:t>
            </a:r>
          </a:p>
          <a:p>
            <a:pPr>
              <a:buFont typeface="Arial" panose="020B0604020202020204" pitchFamily="34" charset="0"/>
              <a:buChar char="•"/>
            </a:pPr>
            <a:r>
              <a:rPr lang="en-US" sz="1800" dirty="0">
                <a:cs typeface="Arial" panose="020B0604020202020204" pitchFamily="34" charset="0"/>
              </a:rPr>
              <a:t>Images were resized and normalized.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cs typeface="Arial" panose="020B0604020202020204" pitchFamily="34" charset="0"/>
              </a:rPr>
              <a:t>Model Architecture</a:t>
            </a:r>
            <a:r>
              <a:rPr kumimoji="0" lang="en-US" altLang="en-US" sz="1800" b="0" i="0" u="none" strike="noStrike" cap="none" normalizeH="0" baseline="0" dirty="0">
                <a:ln>
                  <a:noFill/>
                </a:ln>
                <a:solidFill>
                  <a:schemeClr val="tx1"/>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cs typeface="Arial" panose="020B0604020202020204" pitchFamily="34" charset="0"/>
              </a:rPr>
              <a:t>Convolutional Neural Network (CNN) with multiple Conv2D and </a:t>
            </a:r>
            <a:r>
              <a:rPr kumimoji="0" lang="en-US" altLang="en-US" sz="1800" b="0" i="0" u="none" strike="noStrike" cap="none" normalizeH="0" baseline="0" dirty="0" err="1">
                <a:ln>
                  <a:noFill/>
                </a:ln>
                <a:solidFill>
                  <a:schemeClr val="tx1"/>
                </a:solidFill>
                <a:effectLst/>
                <a:cs typeface="Arial" panose="020B0604020202020204" pitchFamily="34" charset="0"/>
              </a:rPr>
              <a:t>MaxPooling</a:t>
            </a:r>
            <a:r>
              <a:rPr kumimoji="0" lang="en-US" altLang="en-US" sz="1800" b="0" i="0" u="none" strike="noStrike" cap="none" normalizeH="0" baseline="0" dirty="0">
                <a:ln>
                  <a:noFill/>
                </a:ln>
                <a:solidFill>
                  <a:schemeClr val="tx1"/>
                </a:solidFill>
                <a:effectLst/>
                <a:cs typeface="Arial" panose="020B0604020202020204" pitchFamily="34" charset="0"/>
              </a:rPr>
              <a:t> layers.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cs typeface="Arial" panose="020B0604020202020204" pitchFamily="34" charset="0"/>
              </a:rPr>
              <a:t>Softmax</a:t>
            </a:r>
            <a:r>
              <a:rPr kumimoji="0" lang="en-US" altLang="en-US" sz="1800" b="0" i="0" u="none" strike="noStrike" cap="none" normalizeH="0" baseline="0" dirty="0">
                <a:ln>
                  <a:noFill/>
                </a:ln>
                <a:solidFill>
                  <a:schemeClr val="tx1"/>
                </a:solidFill>
                <a:effectLst/>
                <a:cs typeface="Arial" panose="020B0604020202020204" pitchFamily="34" charset="0"/>
              </a:rPr>
              <a:t> activation for classification.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cs typeface="Arial" panose="020B0604020202020204" pitchFamily="34" charset="0"/>
              </a:rPr>
              <a:t>Training Process</a:t>
            </a:r>
            <a:r>
              <a:rPr kumimoji="0" lang="en-US" altLang="en-US" sz="1800" b="0" i="0" u="none" strike="noStrike" cap="none" normalizeH="0" baseline="0" dirty="0">
                <a:ln>
                  <a:noFill/>
                </a:ln>
                <a:solidFill>
                  <a:schemeClr val="tx1"/>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cs typeface="Arial" panose="020B0604020202020204" pitchFamily="34" charset="0"/>
              </a:rPr>
              <a:t>40 epochs, accuracy improvements over epochs.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cs typeface="Arial" panose="020B0604020202020204" pitchFamily="34" charset="0"/>
              </a:rPr>
              <a:t>Challenges faced: Limited data, overfitting issues.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3164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3B64-B3CB-7316-7F4A-7640B3CA83B7}"/>
              </a:ext>
            </a:extLst>
          </p:cNvPr>
          <p:cNvSpPr>
            <a:spLocks noGrp="1"/>
          </p:cNvSpPr>
          <p:nvPr>
            <p:ph type="title"/>
          </p:nvPr>
        </p:nvSpPr>
        <p:spPr/>
        <p:txBody>
          <a:bodyPr>
            <a:normAutofit/>
          </a:bodyPr>
          <a:lstStyle/>
          <a:p>
            <a:r>
              <a:rPr lang="en-US" sz="3600" dirty="0">
                <a:latin typeface="+mn-lt"/>
              </a:rPr>
              <a:t>Sample API Testing with Postman:</a:t>
            </a:r>
          </a:p>
        </p:txBody>
      </p:sp>
      <p:pic>
        <p:nvPicPr>
          <p:cNvPr id="5" name="Content Placeholder 4">
            <a:extLst>
              <a:ext uri="{FF2B5EF4-FFF2-40B4-BE49-F238E27FC236}">
                <a16:creationId xmlns:a16="http://schemas.microsoft.com/office/drawing/2014/main" id="{962EB09E-BC52-5D7B-2249-4AD6443E510D}"/>
              </a:ext>
            </a:extLst>
          </p:cNvPr>
          <p:cNvPicPr>
            <a:picLocks noGrp="1" noChangeAspect="1"/>
          </p:cNvPicPr>
          <p:nvPr>
            <p:ph idx="1"/>
          </p:nvPr>
        </p:nvPicPr>
        <p:blipFill>
          <a:blip r:embed="rId2"/>
          <a:stretch>
            <a:fillRect/>
          </a:stretch>
        </p:blipFill>
        <p:spPr>
          <a:xfrm>
            <a:off x="776402" y="1564640"/>
            <a:ext cx="9723581" cy="4630611"/>
          </a:xfrm>
        </p:spPr>
      </p:pic>
    </p:spTree>
    <p:extLst>
      <p:ext uri="{BB962C8B-B14F-4D97-AF65-F5344CB8AC3E}">
        <p14:creationId xmlns:p14="http://schemas.microsoft.com/office/powerpoint/2010/main" val="78789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8FA9-4E73-DF70-679A-FED891948034}"/>
              </a:ext>
            </a:extLst>
          </p:cNvPr>
          <p:cNvSpPr>
            <a:spLocks noGrp="1"/>
          </p:cNvSpPr>
          <p:nvPr>
            <p:ph type="title"/>
          </p:nvPr>
        </p:nvSpPr>
        <p:spPr/>
        <p:txBody>
          <a:bodyPr>
            <a:normAutofit/>
          </a:bodyPr>
          <a:lstStyle/>
          <a:p>
            <a:r>
              <a:rPr lang="en-US" sz="3600" dirty="0">
                <a:latin typeface="+mn-lt"/>
                <a:cs typeface="Arial" panose="020B0604020202020204" pitchFamily="34" charset="0"/>
              </a:rPr>
              <a:t>Future Work:</a:t>
            </a:r>
          </a:p>
        </p:txBody>
      </p:sp>
      <p:sp>
        <p:nvSpPr>
          <p:cNvPr id="4" name="Rectangle 1">
            <a:extLst>
              <a:ext uri="{FF2B5EF4-FFF2-40B4-BE49-F238E27FC236}">
                <a16:creationId xmlns:a16="http://schemas.microsoft.com/office/drawing/2014/main" id="{1C4AD8AB-AA05-3C27-4B04-06E0012D88D4}"/>
              </a:ext>
            </a:extLst>
          </p:cNvPr>
          <p:cNvSpPr>
            <a:spLocks noGrp="1" noChangeArrowheads="1"/>
          </p:cNvSpPr>
          <p:nvPr>
            <p:ph idx="1"/>
          </p:nvPr>
        </p:nvSpPr>
        <p:spPr bwMode="auto">
          <a:xfrm>
            <a:off x="1137920" y="1328486"/>
            <a:ext cx="920496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Ø"/>
            </a:pPr>
            <a:r>
              <a:rPr kumimoji="0" lang="en-US" altLang="en-US" sz="2000" b="0" i="0" u="none" strike="noStrike" cap="none" normalizeH="0" baseline="0" dirty="0">
                <a:ln>
                  <a:noFill/>
                </a:ln>
                <a:solidFill>
                  <a:schemeClr val="tx1"/>
                </a:solidFill>
                <a:effectLst/>
              </a:rPr>
              <a:t>Improve model accuracy.</a:t>
            </a:r>
          </a:p>
          <a:p>
            <a:pPr eaLnBrk="0" fontAlgn="base" hangingPunct="0">
              <a:lnSpc>
                <a:spcPct val="100000"/>
              </a:lnSpc>
              <a:spcBef>
                <a:spcPct val="0"/>
              </a:spcBef>
              <a:spcAft>
                <a:spcPct val="0"/>
              </a:spcAft>
              <a:buFont typeface="Wingdings" panose="05000000000000000000" pitchFamily="2" charset="2"/>
              <a:buChar char="Ø"/>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Font typeface="Wingdings" panose="05000000000000000000" pitchFamily="2" charset="2"/>
              <a:buChar char="Ø"/>
            </a:pPr>
            <a:r>
              <a:rPr kumimoji="0" lang="en-US" altLang="en-US" sz="2000" b="0" i="0" u="none" strike="noStrike" cap="none" normalizeH="0" baseline="0" dirty="0">
                <a:ln>
                  <a:noFill/>
                </a:ln>
                <a:solidFill>
                  <a:schemeClr val="tx1"/>
                </a:solidFill>
                <a:effectLst/>
              </a:rPr>
              <a:t>Optimize API response time. </a:t>
            </a:r>
          </a:p>
          <a:p>
            <a:pPr eaLnBrk="0" fontAlgn="base" hangingPunct="0">
              <a:lnSpc>
                <a:spcPct val="100000"/>
              </a:lnSpc>
              <a:spcBef>
                <a:spcPct val="0"/>
              </a:spcBef>
              <a:spcAft>
                <a:spcPct val="0"/>
              </a:spcAft>
              <a:buFont typeface="Wingdings" panose="05000000000000000000" pitchFamily="2" charset="2"/>
              <a:buChar char="Ø"/>
            </a:pP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Font typeface="Wingdings" panose="05000000000000000000" pitchFamily="2" charset="2"/>
              <a:buChar char="Ø"/>
            </a:pPr>
            <a:r>
              <a:rPr lang="en-US" altLang="en-US" sz="2000" dirty="0"/>
              <a:t>Large dataset for training.</a:t>
            </a:r>
          </a:p>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itle 1">
            <a:extLst>
              <a:ext uri="{FF2B5EF4-FFF2-40B4-BE49-F238E27FC236}">
                <a16:creationId xmlns:a16="http://schemas.microsoft.com/office/drawing/2014/main" id="{25A3510A-DD13-E8B8-5A94-0FDF0AF986C3}"/>
              </a:ext>
            </a:extLst>
          </p:cNvPr>
          <p:cNvSpPr txBox="1">
            <a:spLocks/>
          </p:cNvSpPr>
          <p:nvPr/>
        </p:nvSpPr>
        <p:spPr>
          <a:xfrm>
            <a:off x="929640" y="3713754"/>
            <a:ext cx="10515600" cy="57376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mn-lt"/>
                <a:cs typeface="Arial" panose="020B0604020202020204" pitchFamily="34" charset="0"/>
              </a:rPr>
              <a:t>Use Case:</a:t>
            </a:r>
          </a:p>
        </p:txBody>
      </p:sp>
      <p:sp>
        <p:nvSpPr>
          <p:cNvPr id="5" name="Rectangle 1">
            <a:extLst>
              <a:ext uri="{FF2B5EF4-FFF2-40B4-BE49-F238E27FC236}">
                <a16:creationId xmlns:a16="http://schemas.microsoft.com/office/drawing/2014/main" id="{73443701-DC52-D658-955B-E4A5375667D1}"/>
              </a:ext>
            </a:extLst>
          </p:cNvPr>
          <p:cNvSpPr txBox="1">
            <a:spLocks noChangeArrowheads="1"/>
          </p:cNvSpPr>
          <p:nvPr/>
        </p:nvSpPr>
        <p:spPr bwMode="auto">
          <a:xfrm>
            <a:off x="1137919" y="4364464"/>
            <a:ext cx="872989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buFont typeface="Wingdings" panose="05000000000000000000" pitchFamily="2" charset="2"/>
              <a:buChar char="Ø"/>
            </a:pPr>
            <a:endParaRPr lang="en-US" altLang="en-US" sz="2000" dirty="0"/>
          </a:p>
          <a:p>
            <a:pPr eaLnBrk="0" fontAlgn="base" hangingPunct="0">
              <a:lnSpc>
                <a:spcPct val="100000"/>
              </a:lnSpc>
              <a:spcBef>
                <a:spcPct val="0"/>
              </a:spcBef>
              <a:spcAft>
                <a:spcPct val="0"/>
              </a:spcAft>
              <a:buFont typeface="Wingdings" panose="05000000000000000000" pitchFamily="2" charset="2"/>
              <a:buChar char="Ø"/>
            </a:pPr>
            <a:r>
              <a:rPr lang="en-US" altLang="en-US" sz="2000" dirty="0"/>
              <a:t>Public place surveillance system like schools, colleges, government  offices</a:t>
            </a:r>
          </a:p>
          <a:p>
            <a:pPr marL="0" indent="0" eaLnBrk="0" fontAlgn="base" hangingPunct="0">
              <a:lnSpc>
                <a:spcPct val="100000"/>
              </a:lnSpc>
              <a:spcBef>
                <a:spcPct val="0"/>
              </a:spcBef>
              <a:spcAft>
                <a:spcPct val="0"/>
              </a:spcAft>
              <a:buNone/>
            </a:pPr>
            <a:endParaRPr lang="en-US" altLang="en-US" sz="2000" dirty="0"/>
          </a:p>
          <a:p>
            <a:pPr eaLnBrk="0" fontAlgn="base" hangingPunct="0">
              <a:lnSpc>
                <a:spcPct val="100000"/>
              </a:lnSpc>
              <a:spcBef>
                <a:spcPct val="0"/>
              </a:spcBef>
              <a:spcAft>
                <a:spcPct val="0"/>
              </a:spcAft>
              <a:buFont typeface="Wingdings" panose="05000000000000000000" pitchFamily="2" charset="2"/>
              <a:buChar char="Ø"/>
            </a:pPr>
            <a:r>
              <a:rPr lang="en-US" altLang="en-US" sz="2000" dirty="0"/>
              <a:t>Forensic department police use case for riots, rally's, festivals </a:t>
            </a:r>
            <a:r>
              <a:rPr lang="en-US" altLang="en-US" sz="2000" dirty="0" err="1"/>
              <a:t>etc</a:t>
            </a:r>
            <a:endParaRPr lang="en-US" altLang="en-US" sz="2000" dirty="0"/>
          </a:p>
        </p:txBody>
      </p:sp>
    </p:spTree>
    <p:extLst>
      <p:ext uri="{BB962C8B-B14F-4D97-AF65-F5344CB8AC3E}">
        <p14:creationId xmlns:p14="http://schemas.microsoft.com/office/powerpoint/2010/main" val="15293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85A8-AD41-EED3-2154-78A54EB2AF97}"/>
              </a:ext>
            </a:extLst>
          </p:cNvPr>
          <p:cNvSpPr>
            <a:spLocks noGrp="1"/>
          </p:cNvSpPr>
          <p:nvPr>
            <p:ph type="title"/>
          </p:nvPr>
        </p:nvSpPr>
        <p:spPr>
          <a:xfrm>
            <a:off x="1221658" y="2456681"/>
            <a:ext cx="10515600" cy="1325563"/>
          </a:xfrm>
        </p:spPr>
        <p:txBody>
          <a:bodyPr>
            <a:normAutofit/>
          </a:bodyPr>
          <a:lstStyle/>
          <a:p>
            <a:r>
              <a:rPr lang="en-US" sz="5400" dirty="0"/>
              <a:t>Thank you …</a:t>
            </a:r>
          </a:p>
        </p:txBody>
      </p:sp>
      <p:sp>
        <p:nvSpPr>
          <p:cNvPr id="3" name="Content Placeholder 2">
            <a:extLst>
              <a:ext uri="{FF2B5EF4-FFF2-40B4-BE49-F238E27FC236}">
                <a16:creationId xmlns:a16="http://schemas.microsoft.com/office/drawing/2014/main" id="{01BA58AB-D0A1-FC5C-189A-19FE4794636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46445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384</TotalTime>
  <Words>413</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IBMPlexMono</vt:lpstr>
      <vt:lpstr>Wingdings</vt:lpstr>
      <vt:lpstr>Office Theme</vt:lpstr>
      <vt:lpstr>IIT-Delhi-Artificial Intelligence and Machine Learning For Industry- Batch02</vt:lpstr>
      <vt:lpstr>Overview:</vt:lpstr>
      <vt:lpstr>PowerPoint Presentation</vt:lpstr>
      <vt:lpstr>PowerPoint Presentation</vt:lpstr>
      <vt:lpstr>Model Creation</vt:lpstr>
      <vt:lpstr>Sample API Testing with Postman:</vt:lpstr>
      <vt:lpstr>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shailesh belose</dc:creator>
  <cp:lastModifiedBy>shailesh belose</cp:lastModifiedBy>
  <cp:revision>27</cp:revision>
  <dcterms:created xsi:type="dcterms:W3CDTF">2024-08-19T12:51:56Z</dcterms:created>
  <dcterms:modified xsi:type="dcterms:W3CDTF">2024-08-23T13:43:01Z</dcterms:modified>
</cp:coreProperties>
</file>