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1"/>
  </p:notesMasterIdLst>
  <p:sldIdLst>
    <p:sldId id="256" r:id="rId2"/>
    <p:sldId id="258" r:id="rId3"/>
    <p:sldId id="260" r:id="rId4"/>
    <p:sldId id="265" r:id="rId5"/>
    <p:sldId id="266" r:id="rId6"/>
    <p:sldId id="267" r:id="rId7"/>
    <p:sldId id="268" r:id="rId8"/>
    <p:sldId id="269" r:id="rId9"/>
    <p:sldId id="270" r:id="rId10"/>
    <p:sldId id="271" r:id="rId11"/>
    <p:sldId id="272" r:id="rId12"/>
    <p:sldId id="273" r:id="rId13"/>
    <p:sldId id="274" r:id="rId14"/>
    <p:sldId id="261" r:id="rId15"/>
    <p:sldId id="262" r:id="rId16"/>
    <p:sldId id="259" r:id="rId17"/>
    <p:sldId id="275"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698B8-2F6E-4E51-A967-4BF3E4810CF6}"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0CC6F-AED5-4340-86EC-951C1768A365}" type="slidenum">
              <a:rPr lang="en-IN" smtClean="0"/>
              <a:t>‹#›</a:t>
            </a:fld>
            <a:endParaRPr lang="en-IN"/>
          </a:p>
        </p:txBody>
      </p:sp>
    </p:spTree>
    <p:extLst>
      <p:ext uri="{BB962C8B-B14F-4D97-AF65-F5344CB8AC3E}">
        <p14:creationId xmlns:p14="http://schemas.microsoft.com/office/powerpoint/2010/main" val="1051061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C00CC6F-AED5-4340-86EC-951C1768A365}" type="slidenum">
              <a:rPr lang="en-IN" smtClean="0"/>
              <a:t>1</a:t>
            </a:fld>
            <a:endParaRPr lang="en-IN"/>
          </a:p>
        </p:txBody>
      </p:sp>
    </p:spTree>
    <p:extLst>
      <p:ext uri="{BB962C8B-B14F-4D97-AF65-F5344CB8AC3E}">
        <p14:creationId xmlns:p14="http://schemas.microsoft.com/office/powerpoint/2010/main" val="13226237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5D17D2-6F52-4F17-BC19-25AEC596BD17}"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7AE1FF-3D28-422E-BAE7-72D85E050414}"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49526-7D65-4E4C-9EC1-43D15C90BEF2}"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B734ED-1728-47ED-9E6C-63A827B7270F}"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962AC77-EAD9-4B02-B169-8712A1CFE387}" type="datetime1">
              <a:rPr lang="en-US" smtClean="0"/>
              <a:t>9/26/2023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214FC3-A97E-4FC5-B89B-D55035DCF53A}"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754819-D099-450A-85AB-CCD00DEFD1DF}" type="datetime1">
              <a:rPr lang="en-US" smtClean="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2E6877-0DBE-48DC-A9D9-58CBB630F3D0}" type="datetime1">
              <a:rPr lang="en-US" smtClean="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CF551-1341-440F-B4A6-381E329E1599}" type="datetime1">
              <a:rPr lang="en-US" smtClean="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4D043-7439-4DF0-9B02-779F328946C5}"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5AC0C-DF83-4D23-A4E8-7EB3B0D50588}" type="datetime1">
              <a:rPr lang="en-US" smtClean="0"/>
              <a:t>9/26/2023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552EA5-4BDC-4E20-987E-D0BD4B50EAB2}" type="datetime1">
              <a:rPr lang="en-US" smtClean="0"/>
              <a:t>9/26/2023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stack</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725505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65" y="886968"/>
            <a:ext cx="5334744" cy="27054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178" y="534494"/>
            <a:ext cx="5430008" cy="34104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91" y="3592446"/>
            <a:ext cx="5277587" cy="315321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8240" y="3963973"/>
            <a:ext cx="5430008" cy="2781688"/>
          </a:xfrm>
          <a:prstGeom prst="rect">
            <a:avLst/>
          </a:prstGeom>
        </p:spPr>
      </p:pic>
      <p:sp>
        <p:nvSpPr>
          <p:cNvPr id="8" name="Slide Number Placeholder 7"/>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383681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Check Balanced Parentheses </a:t>
            </a:r>
          </a:p>
        </p:txBody>
      </p:sp>
      <p:sp>
        <p:nvSpPr>
          <p:cNvPr id="3" name="Content Placeholder 2"/>
          <p:cNvSpPr>
            <a:spLocks noGrp="1"/>
          </p:cNvSpPr>
          <p:nvPr>
            <p:ph idx="1"/>
          </p:nvPr>
        </p:nvSpPr>
        <p:spPr/>
        <p:txBody>
          <a:bodyPr/>
          <a:lstStyle/>
          <a:p>
            <a:r>
              <a:rPr lang="en-US" dirty="0"/>
              <a:t>Initialize an empty stack.</a:t>
            </a:r>
          </a:p>
          <a:p>
            <a:r>
              <a:rPr lang="en-US" dirty="0"/>
              <a:t>Iterate </a:t>
            </a:r>
            <a:r>
              <a:rPr lang="en-US" dirty="0" err="1"/>
              <a:t>i</a:t>
            </a:r>
            <a:r>
              <a:rPr lang="en-US" dirty="0"/>
              <a:t> from 0 to length(expression).</a:t>
            </a:r>
          </a:p>
          <a:p>
            <a:pPr lvl="1"/>
            <a:r>
              <a:rPr lang="en-US" dirty="0"/>
              <a:t>Store the current character in a variable ‘</a:t>
            </a:r>
            <a:r>
              <a:rPr lang="en-US" dirty="0" err="1"/>
              <a:t>ch</a:t>
            </a:r>
            <a:r>
              <a:rPr lang="en-US" dirty="0"/>
              <a:t>’.</a:t>
            </a:r>
          </a:p>
          <a:p>
            <a:pPr lvl="1"/>
            <a:r>
              <a:rPr lang="en-US" dirty="0"/>
              <a:t>If stack is empty: Push ‘</a:t>
            </a:r>
            <a:r>
              <a:rPr lang="en-US" dirty="0" err="1"/>
              <a:t>ch</a:t>
            </a:r>
            <a:r>
              <a:rPr lang="en-US" dirty="0"/>
              <a:t>’ to the stack</a:t>
            </a:r>
          </a:p>
          <a:p>
            <a:pPr lvl="1"/>
            <a:r>
              <a:rPr lang="en-US" dirty="0"/>
              <a:t>Else if current character is a closing bracket and of the top of the stack contains an opening bracket of the same type then remove the top of the stack: Else, push ‘</a:t>
            </a:r>
            <a:r>
              <a:rPr lang="en-US" dirty="0" err="1"/>
              <a:t>ch</a:t>
            </a:r>
            <a:r>
              <a:rPr lang="en-US" dirty="0"/>
              <a:t>’ to the stack</a:t>
            </a:r>
          </a:p>
          <a:p>
            <a:r>
              <a:rPr lang="en-US" dirty="0"/>
              <a:t>If the stack is empty, return true, else false.</a:t>
            </a:r>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10545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770" y="601635"/>
            <a:ext cx="5315692" cy="30388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351" y="601635"/>
            <a:ext cx="5001323" cy="31151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80" y="3640534"/>
            <a:ext cx="5163271" cy="326753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4087" y="3833748"/>
            <a:ext cx="5553850" cy="3191320"/>
          </a:xfrm>
          <a:prstGeom prst="rect">
            <a:avLst/>
          </a:prstGeom>
        </p:spPr>
      </p:pic>
      <p:sp>
        <p:nvSpPr>
          <p:cNvPr id="8" name="Slide Number Placeholder 7"/>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9638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001" y="1061703"/>
            <a:ext cx="5382376" cy="31817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838" y="1204598"/>
            <a:ext cx="5410955" cy="30388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95" y="4095364"/>
            <a:ext cx="5191850" cy="2762636"/>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39140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Reverse a String</a:t>
            </a:r>
          </a:p>
          <a:p>
            <a:pPr marL="0" indent="0">
              <a:buNone/>
            </a:pPr>
            <a:r>
              <a:rPr lang="en-US" dirty="0" smtClean="0"/>
              <a:t>	A </a:t>
            </a:r>
            <a:r>
              <a:rPr lang="en-US" dirty="0"/>
              <a:t>Stack can be used to reverse the characters of a string. This can be achieved by simply pushing one by one each character onto the Stack, which later can be popped from the Stack one by one. Because of the </a:t>
            </a:r>
            <a:r>
              <a:rPr lang="en-US" b="1" dirty="0"/>
              <a:t>last in first out</a:t>
            </a:r>
            <a:r>
              <a:rPr lang="en-US" dirty="0"/>
              <a:t> property of the Stack, the first character of the Stack is on the bottom of the Stack and the last character of the String is on the Top of the Stack and after performing the pop operation in the Stack, the Stack returns the String in Reverse order</a:t>
            </a:r>
            <a:r>
              <a:rPr lang="en-US" dirty="0" smtClean="0"/>
              <a:t>.</a:t>
            </a:r>
            <a:endParaRPr lang="en-US" dirty="0"/>
          </a:p>
          <a:p>
            <a:pPr marL="0" indent="0">
              <a:buNone/>
            </a:pPr>
            <a:endParaRPr lang="en-US" dirty="0"/>
          </a:p>
        </p:txBody>
      </p:sp>
      <p:pic>
        <p:nvPicPr>
          <p:cNvPr id="1028" name="Picture 4" descr="Applications of Stack in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435" y="4146804"/>
            <a:ext cx="5715000" cy="28860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422727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Converting Decimal to Binary:</a:t>
            </a:r>
          </a:p>
          <a:p>
            <a:pPr marL="0" indent="0">
              <a:buNone/>
            </a:pPr>
            <a:r>
              <a:rPr lang="en-US" dirty="0" smtClean="0"/>
              <a:t>	Although </a:t>
            </a:r>
            <a:r>
              <a:rPr lang="en-US" dirty="0"/>
              <a:t>decimal numbers are used in most business applications, some scientific and technical applications require numbers in either binary, octal, or hexadecimal. A stack can be used to convert a number from decimal to binary/octal/hexadecimal form. For converting any decimal number to a binary number, we repeatedly divide the decimal number by two and push the remainder of each division onto the Stack until the number is reduced to 0. Then we pop the whole Stack and the result obtained is the binary equivalent of the given decimal number.</a:t>
            </a:r>
          </a:p>
          <a:p>
            <a:endParaRPr lang="en-IN" dirty="0"/>
          </a:p>
        </p:txBody>
      </p:sp>
      <p:pic>
        <p:nvPicPr>
          <p:cNvPr id="2050" name="Picture 2" descr="Applications of Stack in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346" y="4350066"/>
            <a:ext cx="5433856" cy="250793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399767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Undo/Redo operations:</a:t>
            </a:r>
            <a:r>
              <a:rPr lang="en-US" dirty="0"/>
              <a:t> The undo-redo feature in various applications uses stacks to keep track of the previous actions. Each time an action is performed, it is pushed onto the stack. To undo the action, the top element of the stack is popped, and the reverse operation is performed</a:t>
            </a:r>
            <a:r>
              <a:rPr lang="en-US" dirty="0" smtClean="0"/>
              <a:t>.</a:t>
            </a:r>
          </a:p>
          <a:p>
            <a:pPr fontAlgn="base"/>
            <a:r>
              <a:rPr lang="en-US" b="1" dirty="0"/>
              <a:t>Browser history:</a:t>
            </a:r>
            <a:r>
              <a:rPr lang="en-US" dirty="0"/>
              <a:t> Web browsers use stacks to keep track of the web pages you visit. Each time you visit a new page, the URL is pushed onto the stack, and when you hit the back button, the previous URL is popped from the stack</a:t>
            </a:r>
            <a:r>
              <a:rPr lang="en-US" dirty="0" smtClean="0"/>
              <a:t>.</a:t>
            </a:r>
          </a:p>
          <a:p>
            <a:pPr fontAlgn="base"/>
            <a:r>
              <a:rPr lang="en-US" b="1" dirty="0"/>
              <a:t>Backtracking Algorithms: </a:t>
            </a:r>
            <a:r>
              <a:rPr lang="en-US" dirty="0"/>
              <a:t>The backtracking algorithm uses stacks to keep track of the states of the problem-solving process. The current state is pushed onto the stack, and when the algorithm backtracks, the previous state is popped from the stack</a:t>
            </a:r>
          </a:p>
          <a:p>
            <a:pPr fontAlgn="base"/>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482189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of Stack in Real </a:t>
            </a:r>
            <a:r>
              <a:rPr lang="en-US" b="1" dirty="0" smtClean="0"/>
              <a:t>Life</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Women’s Bangles:</a:t>
            </a:r>
            <a:r>
              <a:rPr lang="en-US" dirty="0"/>
              <a:t> Women wear a bangle one by one and to pull the first one they have to first pull out the last one.</a:t>
            </a:r>
          </a:p>
          <a:p>
            <a:r>
              <a:rPr lang="en-US" b="1" dirty="0"/>
              <a:t>Books and Clothes:</a:t>
            </a:r>
            <a:r>
              <a:rPr lang="en-US" dirty="0"/>
              <a:t> Piled on top of each other is a great example of the stack.</a:t>
            </a:r>
          </a:p>
          <a:p>
            <a:r>
              <a:rPr lang="en-US" b="1" dirty="0"/>
              <a:t>Floors in a Building:</a:t>
            </a:r>
            <a:r>
              <a:rPr lang="en-US" dirty="0"/>
              <a:t> If a person is living on the top floor and wants to go outside, he/she first needs to land on the ground floor.</a:t>
            </a:r>
          </a:p>
          <a:p>
            <a:r>
              <a:rPr lang="en-US" b="1" dirty="0"/>
              <a:t>Browsers:</a:t>
            </a:r>
            <a:r>
              <a:rPr lang="en-US" dirty="0"/>
              <a:t> Web browsers use the stack to keep track of the history of websites if you click back then the previous site opens immediately.</a:t>
            </a:r>
          </a:p>
          <a:p>
            <a:r>
              <a:rPr lang="en-US" b="1" dirty="0"/>
              <a:t>Mobile Phone Call Logs:</a:t>
            </a:r>
            <a:r>
              <a:rPr lang="en-US" dirty="0"/>
              <a:t> Call logs in mobiles to use the stack, to get a first-person call log you have to scroll.</a:t>
            </a:r>
          </a:p>
          <a:p>
            <a:r>
              <a:rPr lang="en-US" b="1" dirty="0" smtClean="0"/>
              <a:t>Garage</a:t>
            </a:r>
            <a:r>
              <a:rPr lang="en-US" b="1" dirty="0"/>
              <a:t>:</a:t>
            </a:r>
            <a:r>
              <a:rPr lang="en-US" dirty="0"/>
              <a:t> If a garage is not wide enough. To remove the first car we have to take out all the other cars after it.</a:t>
            </a:r>
          </a:p>
          <a:p>
            <a:r>
              <a:rPr lang="en-US" b="1" dirty="0" smtClean="0"/>
              <a:t>Text </a:t>
            </a:r>
            <a:r>
              <a:rPr lang="en-US" b="1" dirty="0"/>
              <a:t>Editors:</a:t>
            </a:r>
            <a:r>
              <a:rPr lang="en-US" dirty="0"/>
              <a:t> Undo or Redo mechanism in the Text Editors(Excel, Notepad or WordPad etc</a:t>
            </a:r>
            <a:r>
              <a:rPr lang="en-US" dirty="0" smtClean="0"/>
              <a: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2321521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stack</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Easy implementation:</a:t>
            </a:r>
            <a:r>
              <a:rPr lang="en-US" dirty="0"/>
              <a:t> Stack data structure is easy to implement using arrays or linked lists, and its operations are simple to understand and implement.</a:t>
            </a:r>
          </a:p>
          <a:p>
            <a:pPr fontAlgn="base"/>
            <a:r>
              <a:rPr lang="en-US" b="1" dirty="0"/>
              <a:t>Efficient memory utilization</a:t>
            </a:r>
            <a:r>
              <a:rPr lang="en-US" dirty="0"/>
              <a:t>: Stack uses a contiguous block of memory, making it more efficient in memory utilization as compared to other data structures.</a:t>
            </a:r>
          </a:p>
          <a:p>
            <a:pPr fontAlgn="base"/>
            <a:r>
              <a:rPr lang="en-US" b="1" dirty="0"/>
              <a:t>Fast access time:</a:t>
            </a:r>
            <a:r>
              <a:rPr lang="en-US" dirty="0"/>
              <a:t> Stack data structure provides fast access time for adding and removing elements as the elements are added and removed from the top of the stack.</a:t>
            </a:r>
          </a:p>
          <a:p>
            <a:pPr fontAlgn="base"/>
            <a:r>
              <a:rPr lang="en-US" b="1" dirty="0"/>
              <a:t>Helps in function calls: </a:t>
            </a:r>
            <a:r>
              <a:rPr lang="en-US" dirty="0"/>
              <a:t>Stack data structure is used to store function calls and their states, which helps in the efficient implementation of recursive function calls.</a:t>
            </a:r>
          </a:p>
          <a:p>
            <a:pPr fontAlgn="base"/>
            <a:r>
              <a:rPr lang="en-US" b="1" dirty="0"/>
              <a:t>Supports backtracking:</a:t>
            </a:r>
            <a:r>
              <a:rPr lang="en-US" dirty="0"/>
              <a:t> Stack data structure supports backtracking algorithms, which are used in problem-solving to explore all possible solutions by storing the previous states.</a:t>
            </a:r>
          </a:p>
          <a:p>
            <a:pPr fontAlgn="base"/>
            <a:r>
              <a:rPr lang="en-US" b="1" dirty="0"/>
              <a:t>Used in Compiler Design:</a:t>
            </a:r>
            <a:r>
              <a:rPr lang="en-US" dirty="0"/>
              <a:t> Stack data structure is used in compiler design for parsing and syntax analysis of programming languages.</a:t>
            </a:r>
          </a:p>
          <a:p>
            <a:pPr fontAlgn="base"/>
            <a:r>
              <a:rPr lang="en-US" b="1" dirty="0"/>
              <a:t>Enables undo/redo operations</a:t>
            </a:r>
            <a:r>
              <a:rPr lang="en-US" dirty="0"/>
              <a:t>: Stack data structure is used to enable undo and redo operations in various applications like text editors, graphic design tools, and software development environments.</a:t>
            </a:r>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1405586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stack</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Limited capacity:</a:t>
            </a:r>
            <a:r>
              <a:rPr lang="en-US" dirty="0"/>
              <a:t> Stack data structure has a limited capacity as it can only hold a fixed number of elements. If the stack becomes full, adding new elements may result in stack overflow, leading to the loss of data.</a:t>
            </a:r>
          </a:p>
          <a:p>
            <a:pPr fontAlgn="base"/>
            <a:r>
              <a:rPr lang="en-US" b="1" dirty="0"/>
              <a:t>No random access:</a:t>
            </a:r>
            <a:r>
              <a:rPr lang="en-US" dirty="0"/>
              <a:t> Stack data structure does not allow for random access to its elements, and it only allows for adding and removing elements from the top of the stack. To access an element in the middle of the stack, all the elements above it must be removed.</a:t>
            </a:r>
          </a:p>
          <a:p>
            <a:pPr fontAlgn="base"/>
            <a:r>
              <a:rPr lang="en-US" b="1" dirty="0"/>
              <a:t>Memory management: </a:t>
            </a:r>
            <a:r>
              <a:rPr lang="en-US" dirty="0"/>
              <a:t>Stack data structure uses a contiguous block of memory, which can result in memory fragmentation if elements are added and removed frequently.</a:t>
            </a:r>
          </a:p>
          <a:p>
            <a:pPr fontAlgn="base"/>
            <a:r>
              <a:rPr lang="en-US" b="1" dirty="0"/>
              <a:t>Not suitable for certain applications: </a:t>
            </a:r>
            <a:r>
              <a:rPr lang="en-US" dirty="0"/>
              <a:t>Stack data structure is not suitable for applications that require accessing elements in the middle of the stack, like searching or sorting algorithms.</a:t>
            </a:r>
          </a:p>
          <a:p>
            <a:pPr fontAlgn="base"/>
            <a:r>
              <a:rPr lang="en-US" b="1" dirty="0"/>
              <a:t>Stack overflow and underflow</a:t>
            </a:r>
            <a:r>
              <a:rPr lang="en-US" dirty="0"/>
              <a:t>: Stack data structure can result in stack overflow if too many elements are pushed onto the stack, and it can result in stack underflow if too many elements are popped from the stack.</a:t>
            </a:r>
          </a:p>
          <a:p>
            <a:pPr fontAlgn="base"/>
            <a:r>
              <a:rPr lang="en-US" b="1" dirty="0"/>
              <a:t>Recursive function calls limitations: </a:t>
            </a:r>
            <a:r>
              <a:rPr lang="en-US" dirty="0"/>
              <a:t>While stack data structure supports recursive function calls, too many recursive function calls can lead to stack overflow, resulting in the termination of the program.</a:t>
            </a:r>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999273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of Stack in Data Structure</a:t>
            </a:r>
          </a:p>
        </p:txBody>
      </p:sp>
      <p:sp>
        <p:nvSpPr>
          <p:cNvPr id="3" name="Content Placeholder 2"/>
          <p:cNvSpPr>
            <a:spLocks noGrp="1"/>
          </p:cNvSpPr>
          <p:nvPr>
            <p:ph idx="1"/>
          </p:nvPr>
        </p:nvSpPr>
        <p:spPr/>
        <p:txBody>
          <a:bodyPr/>
          <a:lstStyle/>
          <a:p>
            <a:pPr fontAlgn="base"/>
            <a:r>
              <a:rPr lang="en-US" b="1" dirty="0"/>
              <a:t>Function calls and recursion:</a:t>
            </a:r>
            <a:r>
              <a:rPr lang="en-US" dirty="0"/>
              <a:t> When a function is called, the current state of the program is pushed onto the stack. When the function returns, the state is popped from the stack to resume </a:t>
            </a:r>
            <a:r>
              <a:rPr lang="en-US" dirty="0" smtClean="0"/>
              <a:t>the </a:t>
            </a:r>
            <a:r>
              <a:rPr lang="en-US" dirty="0"/>
              <a:t>previous function’s execution</a:t>
            </a:r>
            <a:r>
              <a:rPr lang="en-US" dirty="0" smtClean="0"/>
              <a:t>.</a:t>
            </a:r>
          </a:p>
          <a:p>
            <a:pPr fontAlgn="base"/>
            <a:endParaRPr lang="en-US" dirty="0"/>
          </a:p>
          <a:p>
            <a:pPr fontAlgn="base"/>
            <a:endParaRPr lang="en-US" dirty="0"/>
          </a:p>
        </p:txBody>
      </p:sp>
      <p:pic>
        <p:nvPicPr>
          <p:cNvPr id="3074" name="Picture 2" descr="Applications of Stack in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986" y="2891113"/>
            <a:ext cx="7174435" cy="1616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pplications of Stack in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233" y="4146804"/>
            <a:ext cx="7620000" cy="26765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317464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Expression </a:t>
            </a:r>
            <a:r>
              <a:rPr lang="en-US" b="1" dirty="0" smtClean="0"/>
              <a:t>evaluation and conversion:</a:t>
            </a:r>
            <a:r>
              <a:rPr lang="en-US" b="1" dirty="0"/>
              <a:t> </a:t>
            </a:r>
            <a:r>
              <a:rPr lang="en-US" dirty="0"/>
              <a:t>Stack data structure is used to evaluate expressions in infix, postfix, and prefix notations. Operators and operands are pushed onto the stack, and operations are performed based on the stack’s top elements</a:t>
            </a:r>
            <a:r>
              <a:rPr lang="en-US" dirty="0" smtClean="0"/>
              <a:t>.</a:t>
            </a:r>
          </a:p>
          <a:p>
            <a:pPr fontAlgn="base"/>
            <a:r>
              <a:rPr lang="en-US" dirty="0" smtClean="0"/>
              <a:t>Conversion from</a:t>
            </a:r>
          </a:p>
          <a:p>
            <a:pPr lvl="1"/>
            <a:r>
              <a:rPr lang="en-IN" dirty="0" smtClean="0"/>
              <a:t>infix </a:t>
            </a:r>
            <a:r>
              <a:rPr lang="en-IN" dirty="0"/>
              <a:t>to prefix</a:t>
            </a:r>
          </a:p>
          <a:p>
            <a:pPr lvl="1"/>
            <a:r>
              <a:rPr lang="en-IN" dirty="0"/>
              <a:t>infix to postfix</a:t>
            </a:r>
          </a:p>
          <a:p>
            <a:pPr lvl="1"/>
            <a:r>
              <a:rPr lang="en-IN" dirty="0"/>
              <a:t>prefix to infix</a:t>
            </a:r>
          </a:p>
          <a:p>
            <a:pPr marL="0" indent="0" fontAlgn="base">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850865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infix to postfix</a:t>
            </a:r>
            <a:endParaRPr lang="en-IN" dirty="0"/>
          </a:p>
        </p:txBody>
      </p:sp>
      <p:sp>
        <p:nvSpPr>
          <p:cNvPr id="3" name="Content Placeholder 2"/>
          <p:cNvSpPr>
            <a:spLocks noGrp="1"/>
          </p:cNvSpPr>
          <p:nvPr>
            <p:ph idx="1"/>
          </p:nvPr>
        </p:nvSpPr>
        <p:spPr/>
        <p:txBody>
          <a:bodyPr>
            <a:normAutofit lnSpcReduction="10000"/>
          </a:bodyPr>
          <a:lstStyle/>
          <a:p>
            <a:r>
              <a:rPr lang="en-US" dirty="0"/>
              <a:t>Scan all the symbols one by one from left to right in the given Infix Expression.</a:t>
            </a:r>
          </a:p>
          <a:p>
            <a:r>
              <a:rPr lang="en-US" dirty="0"/>
              <a:t>If the reading symbol is an operand, then immediately append it to the Postfix Expression.</a:t>
            </a:r>
          </a:p>
          <a:p>
            <a:r>
              <a:rPr lang="en-US" dirty="0"/>
              <a:t>If the reading symbol is left parenthesis ‘( ‘, then Push it onto the Stack.</a:t>
            </a:r>
          </a:p>
          <a:p>
            <a:r>
              <a:rPr lang="en-US" dirty="0"/>
              <a:t>If the reading symbol is right parenthesis ‘)’, then Pop all the contents of the stack until the respective left parenthesis is popped and append each popped symbol to Postfix Expression.</a:t>
            </a:r>
          </a:p>
          <a:p>
            <a:r>
              <a:rPr lang="en-US" dirty="0"/>
              <a:t>If the reading symbol is an operator (+, –, *, /), then Push it onto the Stack. However, first, pop the operators which are already on the stack that have higher or equal precedence than the current operator and append them to the postfix. If an open parenthesis is there on top of the stack then push the operator into the stack.</a:t>
            </a:r>
          </a:p>
          <a:p>
            <a:r>
              <a:rPr lang="en-US" dirty="0"/>
              <a:t>If the input is over, pop all the remaining symbols from the stack and append them to the postfix.</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082398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913" y="2093976"/>
            <a:ext cx="5306165" cy="24577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068" y="1784800"/>
            <a:ext cx="5306165" cy="24577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32" y="4661998"/>
            <a:ext cx="5430008" cy="206721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9048" y="3933417"/>
            <a:ext cx="5801535" cy="2924583"/>
          </a:xfrm>
          <a:prstGeom prst="rect">
            <a:avLst/>
          </a:prstGeom>
        </p:spPr>
      </p:pic>
      <p:sp>
        <p:nvSpPr>
          <p:cNvPr id="8" name="Slide Number Placeholder 7"/>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10785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52184"/>
            <a:ext cx="5858693" cy="237205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716" y="4624240"/>
            <a:ext cx="5772956" cy="22577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540" y="2093976"/>
            <a:ext cx="5677692" cy="4277322"/>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596320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308626"/>
            <a:ext cx="5572903" cy="192431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781" y="2308626"/>
            <a:ext cx="5687219" cy="261021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848" y="4447595"/>
            <a:ext cx="5658640" cy="2219635"/>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47297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postfix expression</a:t>
            </a:r>
            <a:endParaRPr lang="en-IN" dirty="0"/>
          </a:p>
        </p:txBody>
      </p:sp>
      <p:sp>
        <p:nvSpPr>
          <p:cNvPr id="3" name="Content Placeholder 2"/>
          <p:cNvSpPr>
            <a:spLocks noGrp="1"/>
          </p:cNvSpPr>
          <p:nvPr>
            <p:ph idx="1"/>
          </p:nvPr>
        </p:nvSpPr>
        <p:spPr/>
        <p:txBody>
          <a:bodyPr/>
          <a:lstStyle/>
          <a:p>
            <a:r>
              <a:rPr lang="en-US" dirty="0"/>
              <a:t>Create a stack that holds integer type data to store the operands of the given postfix expression. Let it be </a:t>
            </a:r>
            <a:r>
              <a:rPr lang="en-US" dirty="0" err="1"/>
              <a:t>st.</a:t>
            </a:r>
            <a:endParaRPr lang="en-US" dirty="0"/>
          </a:p>
          <a:p>
            <a:r>
              <a:rPr lang="en-US" dirty="0"/>
              <a:t>Iterate over the string from left to right and do the following -</a:t>
            </a:r>
          </a:p>
          <a:p>
            <a:pPr lvl="1"/>
            <a:r>
              <a:rPr lang="en-US" dirty="0"/>
              <a:t>If the current element is an operand, push it into the stack.</a:t>
            </a:r>
          </a:p>
          <a:p>
            <a:pPr lvl="1"/>
            <a:r>
              <a:rPr lang="en-US" dirty="0"/>
              <a:t>Otherwise, if the current element is an operator (say /)do the following -</a:t>
            </a:r>
          </a:p>
          <a:p>
            <a:pPr lvl="2"/>
            <a:r>
              <a:rPr lang="en-US" dirty="0"/>
              <a:t>Pop an element from </a:t>
            </a:r>
            <a:r>
              <a:rPr lang="en-US" dirty="0" err="1"/>
              <a:t>st</a:t>
            </a:r>
            <a:r>
              <a:rPr lang="en-US" dirty="0"/>
              <a:t>, let it be op1.</a:t>
            </a:r>
          </a:p>
          <a:p>
            <a:pPr lvl="2"/>
            <a:r>
              <a:rPr lang="en-US" dirty="0"/>
              <a:t>Pop another element from </a:t>
            </a:r>
            <a:r>
              <a:rPr lang="en-US" dirty="0" err="1"/>
              <a:t>st</a:t>
            </a:r>
            <a:r>
              <a:rPr lang="en-US" dirty="0"/>
              <a:t>, let it be op2.</a:t>
            </a:r>
          </a:p>
          <a:p>
            <a:pPr lvl="2"/>
            <a:r>
              <a:rPr lang="en-US" dirty="0"/>
              <a:t>Computer the result of op2 / op1, and push it into the stack. Note the order </a:t>
            </a:r>
            <a:r>
              <a:rPr lang="en-US" i="1" dirty="0" smtClean="0"/>
              <a:t>i</a:t>
            </a:r>
            <a:r>
              <a:rPr lang="en-US" dirty="0" smtClean="0"/>
              <a:t>.</a:t>
            </a:r>
            <a:r>
              <a:rPr lang="en-US" i="1" dirty="0" smtClean="0"/>
              <a:t>e</a:t>
            </a:r>
            <a:r>
              <a:rPr lang="en-US" dirty="0"/>
              <a:t>. op2 / op1 should not be changed otherwise it will affect the final result in some cases.</a:t>
            </a:r>
          </a:p>
          <a:p>
            <a:r>
              <a:rPr lang="en-US" dirty="0"/>
              <a:t>At last, </a:t>
            </a:r>
            <a:r>
              <a:rPr lang="en-US" dirty="0" err="1"/>
              <a:t>st</a:t>
            </a:r>
            <a:r>
              <a:rPr lang="en-US" dirty="0"/>
              <a:t> will consist of a single element </a:t>
            </a:r>
            <a:r>
              <a:rPr lang="en-US" i="1" dirty="0" smtClean="0"/>
              <a:t>i</a:t>
            </a:r>
            <a:r>
              <a:rPr lang="en-US" dirty="0" smtClean="0"/>
              <a:t>.</a:t>
            </a:r>
            <a:r>
              <a:rPr lang="en-US" i="1" dirty="0" smtClean="0"/>
              <a:t>e</a:t>
            </a:r>
            <a:r>
              <a:rPr lang="en-US" dirty="0"/>
              <a:t>. the result after evaluating the postfix expression.</a:t>
            </a: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286965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714" y="1299832"/>
            <a:ext cx="4896533" cy="2581635"/>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549" y="1289304"/>
            <a:ext cx="5153744" cy="27816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8" y="3723838"/>
            <a:ext cx="5363323" cy="313416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8466" y="3768681"/>
            <a:ext cx="5544324" cy="3077004"/>
          </a:xfrm>
          <a:prstGeom prst="rect">
            <a:avLst/>
          </a:prstGeom>
        </p:spPr>
      </p:pic>
      <p:sp>
        <p:nvSpPr>
          <p:cNvPr id="12" name="Slide Number Placeholder 11"/>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6673037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71</TotalTime>
  <Words>359</Words>
  <Application>Microsoft Office PowerPoint</Application>
  <PresentationFormat>Widescreen</PresentationFormat>
  <Paragraphs>81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Rockwell</vt:lpstr>
      <vt:lpstr>Rockwell Condensed</vt:lpstr>
      <vt:lpstr>Wingdings</vt:lpstr>
      <vt:lpstr>Wood Type</vt:lpstr>
      <vt:lpstr>Applications of stack</vt:lpstr>
      <vt:lpstr>Application of Stack in Data Structure</vt:lpstr>
      <vt:lpstr>PowerPoint Presentation</vt:lpstr>
      <vt:lpstr>Convert infix to postfix</vt:lpstr>
      <vt:lpstr>PowerPoint Presentation</vt:lpstr>
      <vt:lpstr>PowerPoint Presentation</vt:lpstr>
      <vt:lpstr>PowerPoint Presentation</vt:lpstr>
      <vt:lpstr>Evaluation of postfix expression</vt:lpstr>
      <vt:lpstr>PowerPoint Presentation</vt:lpstr>
      <vt:lpstr>PowerPoint Presentation</vt:lpstr>
      <vt:lpstr>Check Balanced Parentheses </vt:lpstr>
      <vt:lpstr>PowerPoint Presentation</vt:lpstr>
      <vt:lpstr>PowerPoint Presentation</vt:lpstr>
      <vt:lpstr>PowerPoint Presentation</vt:lpstr>
      <vt:lpstr>PowerPoint Presentation</vt:lpstr>
      <vt:lpstr>PowerPoint Presentation</vt:lpstr>
      <vt:lpstr>Application of Stack in Real Life</vt:lpstr>
      <vt:lpstr>Advantages of stack</vt:lpstr>
      <vt:lpstr>Disadvantages of stack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stack</dc:title>
  <dc:creator>SVL Automations</dc:creator>
  <cp:lastModifiedBy>SVL Automations</cp:lastModifiedBy>
  <cp:revision>10</cp:revision>
  <dcterms:created xsi:type="dcterms:W3CDTF">2023-09-26T13:52:45Z</dcterms:created>
  <dcterms:modified xsi:type="dcterms:W3CDTF">2023-09-26T15:03:51Z</dcterms:modified>
</cp:coreProperties>
</file>