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73"/>
  </p:notesMasterIdLst>
  <p:handoutMasterIdLst>
    <p:handoutMasterId r:id="rId74"/>
  </p:handoutMasterIdLst>
  <p:sldIdLst>
    <p:sldId id="257" r:id="rId2"/>
    <p:sldId id="259" r:id="rId3"/>
    <p:sldId id="462" r:id="rId4"/>
    <p:sldId id="335" r:id="rId5"/>
    <p:sldId id="394" r:id="rId6"/>
    <p:sldId id="395" r:id="rId7"/>
    <p:sldId id="396" r:id="rId8"/>
    <p:sldId id="463" r:id="rId9"/>
    <p:sldId id="398" r:id="rId10"/>
    <p:sldId id="399" r:id="rId11"/>
    <p:sldId id="400" r:id="rId12"/>
    <p:sldId id="401" r:id="rId13"/>
    <p:sldId id="447" r:id="rId14"/>
    <p:sldId id="402" r:id="rId15"/>
    <p:sldId id="403" r:id="rId16"/>
    <p:sldId id="404" r:id="rId17"/>
    <p:sldId id="419" r:id="rId18"/>
    <p:sldId id="405" r:id="rId19"/>
    <p:sldId id="406" r:id="rId20"/>
    <p:sldId id="407" r:id="rId21"/>
    <p:sldId id="408" r:id="rId22"/>
    <p:sldId id="409" r:id="rId23"/>
    <p:sldId id="410" r:id="rId24"/>
    <p:sldId id="448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49" r:id="rId34"/>
    <p:sldId id="420" r:id="rId35"/>
    <p:sldId id="426" r:id="rId36"/>
    <p:sldId id="424" r:id="rId37"/>
    <p:sldId id="425" r:id="rId38"/>
    <p:sldId id="421" r:id="rId39"/>
    <p:sldId id="422" r:id="rId40"/>
    <p:sldId id="427" r:id="rId41"/>
    <p:sldId id="428" r:id="rId42"/>
    <p:sldId id="429" r:id="rId43"/>
    <p:sldId id="431" r:id="rId44"/>
    <p:sldId id="430" r:id="rId45"/>
    <p:sldId id="432" r:id="rId46"/>
    <p:sldId id="433" r:id="rId47"/>
    <p:sldId id="434" r:id="rId48"/>
    <p:sldId id="450" r:id="rId49"/>
    <p:sldId id="435" r:id="rId50"/>
    <p:sldId id="436" r:id="rId51"/>
    <p:sldId id="438" r:id="rId52"/>
    <p:sldId id="437" r:id="rId53"/>
    <p:sldId id="440" r:id="rId54"/>
    <p:sldId id="446" r:id="rId55"/>
    <p:sldId id="441" r:id="rId56"/>
    <p:sldId id="442" r:id="rId57"/>
    <p:sldId id="443" r:id="rId58"/>
    <p:sldId id="444" r:id="rId59"/>
    <p:sldId id="445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26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808BC"/>
    <a:srgbClr val="FE0EF3"/>
    <a:srgbClr val="ECEF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63" autoAdjust="0"/>
    <p:restoredTop sz="94660"/>
  </p:normalViewPr>
  <p:slideViewPr>
    <p:cSldViewPr>
      <p:cViewPr varScale="1">
        <p:scale>
          <a:sx n="129" d="100"/>
          <a:sy n="12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1622A-7985-45E8-A1C3-5941DEB56A08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733CF-0DC0-4648-8C79-B9F715CFEB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75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44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83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pPr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8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500042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4 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Sorting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algorithms – Part I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071538" y="2571744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Insertion Sort</a:t>
            </a:r>
          </a:p>
          <a:p>
            <a:r>
              <a:rPr lang="en-IN" sz="3600" b="1" dirty="0" smtClean="0">
                <a:solidFill>
                  <a:srgbClr val="FF0000"/>
                </a:solidFill>
              </a:rPr>
              <a:t>Selection Sort</a:t>
            </a:r>
          </a:p>
          <a:p>
            <a:r>
              <a:rPr lang="en-IN" sz="3600" b="1" dirty="0" smtClean="0">
                <a:solidFill>
                  <a:srgbClr val="FF0000"/>
                </a:solidFill>
              </a:rPr>
              <a:t>Bubble Sort</a:t>
            </a:r>
          </a:p>
          <a:p>
            <a:r>
              <a:rPr lang="en-IN" sz="3600" b="1" dirty="0" smtClean="0">
                <a:solidFill>
                  <a:srgbClr val="FF0000"/>
                </a:solidFill>
              </a:rPr>
              <a:t>Quick Sort</a:t>
            </a:r>
          </a:p>
          <a:p>
            <a:r>
              <a:rPr lang="en-IN" sz="3600" b="1" dirty="0" smtClean="0">
                <a:solidFill>
                  <a:srgbClr val="FF0000"/>
                </a:solidFill>
              </a:rPr>
              <a:t>Merge Sort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2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Comparison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104" y="980728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Sorting by comparison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Insertion:</a:t>
            </a:r>
          </a:p>
          <a:p>
            <a:pPr marL="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a given list of items, one item is considered at a time. The item chosen is then inserted into an appropriate position relative to the previously sorted items. The item can be inserted into the same list or to a different list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e.g.: Insertion sort</a:t>
            </a:r>
          </a:p>
          <a:p>
            <a:pPr marL="0" lvl="2" indent="0" algn="just">
              <a:buClr>
                <a:srgbClr val="C00000"/>
              </a:buClr>
              <a:buNone/>
            </a:pPr>
            <a:endParaRPr lang="en-US" sz="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by comparison – Selection: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10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the smallest (or largest) item is located and it is separated from the rest; then the next smallest (or next largest) is selected and so on until all item are separated.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.: Selection sort, Heap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</a:pPr>
            <a:endParaRPr 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3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Comparison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104" y="980728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by comparison – Exchange: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10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two items are found to be out of order, they are interchanged. The process is repeated until no more exchange is required.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.: Bubble sort, Shell Sort, Quick Sort</a:t>
            </a:r>
          </a:p>
          <a:p>
            <a:pPr marL="0" lvl="2" indent="0" algn="just">
              <a:buClr>
                <a:srgbClr val="C00000"/>
              </a:buClr>
              <a:buNone/>
            </a:pPr>
            <a:endParaRPr 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</a:t>
            </a:r>
            <a:r>
              <a:rPr 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comparison – Enumeration: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8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or more input lists are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an output list and while merging the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items, an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 list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chosen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following the required sorting order. </a:t>
            </a: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9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Distribution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9694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key comparison takes 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endParaRPr lang="en-IN" sz="2400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items under sorting are distributed over an auxiliary storage space based on the constituent element in each and then grouped them together to get the sorted list. </a:t>
            </a:r>
          </a:p>
          <a:p>
            <a:pPr lvl="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Distributions of items based on the following choices </a:t>
            </a:r>
          </a:p>
          <a:p>
            <a:pPr indent="103188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Radix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An item is placed in a space decided by the 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bases (or 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radix) of its components with which it is 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composed 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of. </a:t>
            </a:r>
            <a:endParaRPr lang="en-IN" sz="2400" kern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19050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Counting </a:t>
            </a:r>
            <a:r>
              <a:rPr lang="en-IN" sz="24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Items are sorted based on their relative counts. </a:t>
            </a:r>
            <a:endParaRPr lang="en-IN" sz="2400" b="1" kern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19050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Items are hashed, that is, dispersed into a list 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based 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a hash 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 indent="-257175" algn="just">
              <a:buClr>
                <a:srgbClr val="C00000"/>
              </a:buClr>
              <a:buSzPct val="80000"/>
              <a:buNone/>
            </a:pPr>
            <a:r>
              <a:rPr lang="en-IN" sz="2400" b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IN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lecture concentrates only on sorting by comparison.</a:t>
            </a:r>
            <a:endParaRPr lang="en-IN" sz="2400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kern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5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89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1350" y="1220788"/>
            <a:ext cx="7772400" cy="657225"/>
          </a:xfrm>
          <a:prstGeom prst="rect">
            <a:avLst/>
          </a:prstGeom>
        </p:spPr>
        <p:txBody>
          <a:bodyPr/>
          <a:lstStyle/>
          <a:p>
            <a:pPr marL="45720" indent="0" eaLnBrk="1" hangingPunct="1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General situation :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154113" y="3949702"/>
            <a:ext cx="6569076" cy="1373188"/>
            <a:chOff x="894" y="2464"/>
            <a:chExt cx="3971" cy="865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959" y="2741"/>
              <a:ext cx="750" cy="242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94" y="2464"/>
              <a:ext cx="3971" cy="865"/>
              <a:chOff x="894" y="2464"/>
              <a:chExt cx="3971" cy="865"/>
            </a:xfrm>
          </p:grpSpPr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894" y="3031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039" y="3079"/>
                <a:ext cx="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Tahoma" pitchFamily="34" charset="0"/>
                  </a:rPr>
                  <a:t>size-1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1088" y="2741"/>
                <a:ext cx="701" cy="242"/>
              </a:xfrm>
              <a:prstGeom prst="rect">
                <a:avLst/>
              </a:prstGeom>
              <a:solidFill>
                <a:schemeClr val="accent1">
                  <a:alpha val="78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7" name="Rectangle 24"/>
              <p:cNvSpPr>
                <a:spLocks noChangeArrowheads="1"/>
              </p:cNvSpPr>
              <p:nvPr/>
            </p:nvSpPr>
            <p:spPr bwMode="auto">
              <a:xfrm>
                <a:off x="2878" y="2741"/>
                <a:ext cx="1454" cy="24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</a:p>
            </p:txBody>
          </p:sp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1789" y="2741"/>
                <a:ext cx="170" cy="2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2709" y="2741"/>
                <a:ext cx="169" cy="242"/>
              </a:xfrm>
              <a:prstGeom prst="rect">
                <a:avLst/>
              </a:prstGeom>
              <a:solidFill>
                <a:schemeClr val="accent1">
                  <a:alpha val="78000"/>
                </a:schemeClr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2711" y="2464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  <a:latin typeface="Tahoma" pitchFamily="34" charset="0"/>
                  </a:rPr>
                  <a:t>i</a:t>
                </a:r>
              </a:p>
            </p:txBody>
          </p:sp>
        </p:grp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67200" y="2286000"/>
            <a:ext cx="24384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2060"/>
                </a:solidFill>
                <a:latin typeface="Tahoma" pitchFamily="34" charset="0"/>
              </a:rPr>
              <a:t>remainder, unsorted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475656" y="2286000"/>
            <a:ext cx="2791544" cy="381000"/>
          </a:xfrm>
          <a:prstGeom prst="rect">
            <a:avLst/>
          </a:prstGeom>
          <a:solidFill>
            <a:schemeClr val="accent1">
              <a:alpha val="7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2060"/>
                </a:solidFill>
                <a:latin typeface="Tahoma" pitchFamily="34" charset="0"/>
              </a:rPr>
              <a:t>smallest elements, sorted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600200" y="187801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67400" y="1828800"/>
            <a:ext cx="131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67200" y="1878013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914400" y="2209800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1475655" y="3387362"/>
            <a:ext cx="5266457" cy="381000"/>
            <a:chOff x="1066" y="2040"/>
            <a:chExt cx="3181" cy="240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711" y="2040"/>
              <a:ext cx="153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066" y="2040"/>
              <a:ext cx="1658" cy="24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210173" y="2934224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214063" y="3404824"/>
            <a:ext cx="268287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3343275" y="3212975"/>
            <a:ext cx="1228725" cy="672861"/>
            <a:chOff x="2106" y="1870"/>
            <a:chExt cx="774" cy="484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2106" y="1870"/>
              <a:ext cx="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99" y="2354"/>
              <a:ext cx="5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14550" y="4773613"/>
            <a:ext cx="73129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l"/>
            <a:r>
              <a:rPr lang="en-US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523037" y="2934224"/>
            <a:ext cx="2263761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l"/>
            <a:r>
              <a:rPr lang="en-US" sz="20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Compare and </a:t>
            </a:r>
          </a:p>
          <a:p>
            <a:pPr marL="742950" indent="-285750" algn="l"/>
            <a:r>
              <a:rPr lang="en-US" sz="20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Shift till x[i] is </a:t>
            </a:r>
          </a:p>
          <a:p>
            <a:pPr marL="742950" indent="-285750" algn="l"/>
            <a:r>
              <a:rPr lang="en-US" sz="20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larger.</a:t>
            </a:r>
          </a:p>
        </p:txBody>
      </p:sp>
    </p:spTree>
    <p:extLst>
      <p:ext uri="{BB962C8B-B14F-4D97-AF65-F5344CB8AC3E}">
        <p14:creationId xmlns:p14="http://schemas.microsoft.com/office/powerpoint/2010/main" xmlns="" val="11126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611560" y="1379524"/>
            <a:ext cx="8208912" cy="44977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i,j,item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(i=1; i&lt;size; i++)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item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list[i]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Move elements of </a:t>
            </a:r>
            <a:r>
              <a:rPr lang="en-I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list[0</a:t>
            </a:r>
            <a:r>
              <a:rPr lang="en-I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..i-1], </a:t>
            </a:r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</a:t>
            </a:r>
            <a:r>
              <a:rPr lang="en-I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greater </a:t>
            </a:r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 </a:t>
            </a:r>
            <a:r>
              <a:rPr lang="en-I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I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one position </a:t>
            </a:r>
            <a:r>
              <a:rPr lang="en-I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ahead of </a:t>
            </a:r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their current position </a:t>
            </a:r>
            <a:r>
              <a:rPr lang="en-I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altLang="en-US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(j=i-1; (j&gt;=0)&amp;&amp; (list[j] &gt;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item);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j--)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list[j+1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list[j];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list[j+1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item ;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4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259733" y="980728"/>
            <a:ext cx="7920880" cy="460851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 ]={-45,89,-65,87,0,3,-23,19,56,21,76,-50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for(i=0;i&lt;12;i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",x[i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(x,12);</a:t>
            </a:r>
          </a:p>
          <a:p>
            <a:endParaRPr lang="en-US" alt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for(i=0;i&lt;12;i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",x[i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7699" y="2924944"/>
            <a:ext cx="4283667" cy="144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600" b="1" u="sng" dirty="0">
                <a:solidFill>
                  <a:prstClr val="black"/>
                </a:solidFill>
              </a:rPr>
              <a:t>OUTPUT</a:t>
            </a:r>
          </a:p>
          <a:p>
            <a:endParaRPr lang="en-IN" sz="1600" b="1" dirty="0" smtClean="0"/>
          </a:p>
          <a:p>
            <a:r>
              <a:rPr lang="en-IN" sz="1600" b="1" dirty="0"/>
              <a:t>-45 89 -65 87 0 3 -23 19 56 21 76 -</a:t>
            </a:r>
            <a:r>
              <a:rPr lang="en-IN" sz="1600" b="1" dirty="0" smtClean="0"/>
              <a:t>50</a:t>
            </a:r>
          </a:p>
          <a:p>
            <a:endParaRPr lang="en-IN" sz="1600" b="1" dirty="0"/>
          </a:p>
          <a:p>
            <a:r>
              <a:rPr lang="en-IN" sz="1600" b="1" dirty="0"/>
              <a:t>-65 -50 -45 -23 0 3 19 21 56 76 87 89</a:t>
            </a:r>
          </a:p>
        </p:txBody>
      </p:sp>
    </p:spTree>
    <p:extLst>
      <p:ext uri="{BB962C8B-B14F-4D97-AF65-F5344CB8AC3E}">
        <p14:creationId xmlns:p14="http://schemas.microsoft.com/office/powerpoint/2010/main" xmlns="" val="1130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098" name="Picture 2" descr="../_images/insertion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00800" cy="504056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8529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4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input list is already in sorted order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umber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comparison in each iteration is 1.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data movement takes place in any iteration. </a:t>
                </a:r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1199" t="-1077" r="-11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403648" y="3078581"/>
                <a:ext cx="6895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808B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B808B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solidFill>
                          <a:srgbClr val="B808BC"/>
                        </a:solidFill>
                        <a:latin typeface="Cambria Math"/>
                      </a:rPr>
                      <m:t>=1+1+1+…+1   </m:t>
                    </m:r>
                  </m:oMath>
                </a14:m>
                <a:r>
                  <a:rPr lang="en-IN" sz="2400" dirty="0" smtClean="0">
                    <a:solidFill>
                      <a:srgbClr val="B808BC"/>
                    </a:solidFill>
                  </a:rPr>
                  <a:t>upto (n-1)</a:t>
                </a:r>
                <a:r>
                  <a:rPr lang="en-IN" sz="2400" baseline="30000" dirty="0" err="1" smtClean="0">
                    <a:solidFill>
                      <a:srgbClr val="B808BC"/>
                    </a:solidFill>
                  </a:rPr>
                  <a:t>th</a:t>
                </a:r>
                <a:r>
                  <a:rPr lang="en-IN" sz="2400" dirty="0" smtClean="0">
                    <a:solidFill>
                      <a:srgbClr val="B808BC"/>
                    </a:solidFill>
                  </a:rPr>
                  <a:t> iteration.</a:t>
                </a:r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78581"/>
                <a:ext cx="689502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09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input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list is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sorted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but in reverse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comparison in each iteration is 1.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 takes place in any </a:t>
                </a:r>
                <a:r>
                  <a:rPr lang="en-IN" sz="2400" i="1" kern="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400" i="1" kern="0" baseline="300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iteration is </a:t>
                </a:r>
                <a:r>
                  <a:rPr lang="en-IN" sz="2400" i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  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rgbClr val="B808BC"/>
                          </a:solidFill>
                          <a:latin typeface="Cambria Math"/>
                        </a:rPr>
                        <m:t>1+2+3+…+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IN" sz="2400" i="1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232" t="-1077" r="-11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619157" y="2740315"/>
                <a:ext cx="6014275" cy="79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=1+2+3+…+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157" y="2740315"/>
                <a:ext cx="6014275" cy="793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496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640960" cy="4641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" indent="0">
              <a:buNone/>
            </a:pPr>
            <a:endParaRPr lang="en-US" sz="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sorting algorithms</a:t>
            </a:r>
          </a:p>
          <a:p>
            <a:pPr lvl="8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by distribution</a:t>
            </a:r>
          </a:p>
          <a:p>
            <a:endParaRPr lang="en-US" sz="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23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1237966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input list is in random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be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probability that the key will go to the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i="1" kern="0" baseline="30000" dirty="0" err="1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location </a:t>
                </a:r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(1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+1)</m:t>
                    </m:r>
                  </m:oMath>
                </a14:m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he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a:rPr lang="en-IN" sz="2400" i="1" kern="0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average number of comparisons in the </a:t>
                </a:r>
                <a14:m>
                  <m:oMath xmlns:m="http://schemas.openxmlformats.org/officeDocument/2006/math">
                    <m:r>
                      <a:rPr lang="en-IN" sz="2400" b="0" i="0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 b="0" i="0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i</m:t>
                    </m:r>
                    <m:r>
                      <a:rPr lang="en-IN" sz="2400" b="0" i="0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+1)</m:t>
                    </m:r>
                    <m:r>
                      <a:rPr lang="en-IN" sz="2400" b="0" i="1" kern="0" baseline="30000" dirty="0" err="1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 is </a:t>
                </a:r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Assume that all keys are distinct and all permutations of keys are equally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likely. </a:t>
                </a:r>
                <a:endParaRPr lang="en-IN" sz="240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sz="20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20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37966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90" r="-1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09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comparisons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Therefore, the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average number of comparisons in the </a:t>
                </a:r>
                <a14:m>
                  <m:oMath xmlns:m="http://schemas.openxmlformats.org/officeDocument/2006/math">
                    <m:r>
                      <a:rPr lang="en-IN" sz="2400" kern="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 kern="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i</m:t>
                    </m:r>
                    <m:r>
                      <a:rPr lang="en-IN" sz="2400" kern="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+1)</m:t>
                    </m:r>
                    <m:r>
                      <a:rPr lang="en-IN" sz="2400" i="1" kern="0" baseline="30000" dirty="0" err="1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 </a:t>
                </a:r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18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nary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Clr>
                    <a:srgbClr val="C00000"/>
                  </a:buClr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Total number of comparisons for all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−1)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iterations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is </a:t>
                </a:r>
              </a:p>
              <a:p>
                <a:pPr algn="just">
                  <a:buClr>
                    <a:srgbClr val="C00000"/>
                  </a:buClr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i="1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+(</m:t>
                      </m:r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𝑛</m:t>
                      </m:r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IN" sz="16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232" t="-1078" r="-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09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Movements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On the average, number of movements in the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 dirty="0" err="1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8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+…+2+1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den>
                      </m:f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Clr>
                    <a:srgbClr val="C00000"/>
                  </a:buClr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Total number of movements</a:t>
                </a:r>
              </a:p>
              <a:p>
                <a:pPr algn="just">
                  <a:buClr>
                    <a:srgbClr val="C00000"/>
                  </a:buClr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i="1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0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07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23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334272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=(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+4)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+2)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850334272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179" t="-69474" r="-250559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071" t="-69474" r="-145082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7500" t="-69474" r="-165500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179" t="-136441" r="-250559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071" t="-136441" r="-145082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7500" t="-136441" r="-165500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179" t="-265714" r="-25055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071" t="-265714" r="-14508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7500" t="-265714" r="-16550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763710"/>
                  </p:ext>
                </p:extLst>
              </p:nvPr>
            </p:nvGraphicFramePr>
            <p:xfrm>
              <a:off x="1259632" y="3933056"/>
              <a:ext cx="6607810" cy="204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−1)(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+3)</m:t>
                                    </m:r>
                                  </m:num>
                                  <m:den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130763710"/>
                  </p:ext>
                </p:extLst>
              </p:nvPr>
            </p:nvGraphicFramePr>
            <p:xfrm>
              <a:off x="1259632" y="3933056"/>
              <a:ext cx="6607810" cy="204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791" t="-8197" r="-119535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791" t="-69474" r="-119535" b="-1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6288" t="-69474" r="-94697" b="-1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791" t="-189412" r="-119535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6288" t="-189412" r="-94697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791" t="-258947" r="-119535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6288" t="-258947" r="-9469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187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7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8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1350" y="1220788"/>
            <a:ext cx="7772400" cy="657225"/>
          </a:xfrm>
          <a:prstGeom prst="rect">
            <a:avLst/>
          </a:prstGeom>
        </p:spPr>
        <p:txBody>
          <a:bodyPr/>
          <a:lstStyle/>
          <a:p>
            <a:pPr marL="45720" indent="0" eaLnBrk="1" hangingPunct="1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General situation :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340348" y="2286000"/>
            <a:ext cx="2365252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remainder, unsorted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600200" y="2286000"/>
            <a:ext cx="2748006" cy="381000"/>
          </a:xfrm>
          <a:prstGeom prst="rect">
            <a:avLst/>
          </a:prstGeom>
          <a:solidFill>
            <a:schemeClr val="accent1">
              <a:alpha val="6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smallest elements, sorted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600200" y="187801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141045" y="1844824"/>
            <a:ext cx="95123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267200" y="187801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048759" y="2241699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974812" y="3081338"/>
            <a:ext cx="72663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Steps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Find smallest element,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mval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in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x[k…size-1]</a:t>
            </a: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B808B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Swap smallest element with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x[k]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increase 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691680" y="4894312"/>
            <a:ext cx="2667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4358680" y="4894312"/>
            <a:ext cx="2438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1691680" y="4486325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358680" y="4437112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228185" y="4437112"/>
            <a:ext cx="1008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5044481" y="4437112"/>
            <a:ext cx="823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mval</a:t>
            </a:r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4661893" y="4897487"/>
            <a:ext cx="0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5273080" y="4894312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4506318" y="5126087"/>
            <a:ext cx="0" cy="5302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5425480" y="5122912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4572000" y="5425479"/>
            <a:ext cx="85348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5583196" y="4894312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120775" y="4833987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</p:spTree>
    <p:extLst>
      <p:ext uri="{BB962C8B-B14F-4D97-AF65-F5344CB8AC3E}">
        <p14:creationId xmlns:p14="http://schemas.microsoft.com/office/powerpoint/2010/main" xmlns="" val="306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395536" y="1379524"/>
            <a:ext cx="7992888" cy="442574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Yield location of smallest element in </a:t>
            </a:r>
            <a:endParaRPr lang="en-US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x[k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size-1];*/</a:t>
            </a:r>
          </a:p>
          <a:p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findMinLloc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x[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the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smallest element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so far */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k;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(j=k+1; j&lt;size; j++)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(x[j] &lt; x[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altLang="en-US" sz="20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9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467544" y="1189605"/>
            <a:ext cx="7653749" cy="427227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sorting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*/</a:t>
            </a:r>
          </a:p>
          <a:p>
            <a:endParaRPr lang="en-US" altLang="en-US" sz="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x[0..size-1] in non-decreasing order */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x[],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	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k, m;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(k=0; k&lt;size-1; k++)	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 = </a:t>
            </a:r>
            <a:r>
              <a:rPr lang="en-US" alt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findMinLoc</a:t>
            </a:r>
            <a:r>
              <a:rPr lang="en-US" alt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k, size);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a[k];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a[k] = a[m];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a[m] = temp;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128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28</a:t>
            </a:fld>
            <a:endParaRPr lang="en-IN"/>
          </a:p>
        </p:txBody>
      </p:sp>
      <p:grpSp>
        <p:nvGrpSpPr>
          <p:cNvPr id="87" name="Group 67"/>
          <p:cNvGrpSpPr>
            <a:grpSpLocks/>
          </p:cNvGrpSpPr>
          <p:nvPr/>
        </p:nvGrpSpPr>
        <p:grpSpPr bwMode="auto">
          <a:xfrm>
            <a:off x="365125" y="2318792"/>
            <a:ext cx="4130675" cy="500062"/>
            <a:chOff x="230" y="1941"/>
            <a:chExt cx="2602" cy="315"/>
          </a:xfrm>
        </p:grpSpPr>
        <p:sp>
          <p:nvSpPr>
            <p:cNvPr id="88" name="Rectangle 3"/>
            <p:cNvSpPr>
              <a:spLocks noChangeArrowheads="1"/>
            </p:cNvSpPr>
            <p:nvPr/>
          </p:nvSpPr>
          <p:spPr bwMode="auto">
            <a:xfrm>
              <a:off x="528" y="1968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1104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91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92" name="Rectangle 7"/>
            <p:cNvSpPr>
              <a:spLocks noChangeArrowheads="1"/>
            </p:cNvSpPr>
            <p:nvPr/>
          </p:nvSpPr>
          <p:spPr bwMode="auto">
            <a:xfrm>
              <a:off x="1680" y="1968"/>
              <a:ext cx="32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2002" y="1968"/>
              <a:ext cx="25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2256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96" name="Text Box 11"/>
            <p:cNvSpPr txBox="1">
              <a:spLocks noChangeArrowheads="1"/>
            </p:cNvSpPr>
            <p:nvPr/>
          </p:nvSpPr>
          <p:spPr bwMode="auto">
            <a:xfrm>
              <a:off x="230" y="1941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97" name="Rectangle 12"/>
          <p:cNvSpPr>
            <a:spLocks noChangeArrowheads="1"/>
          </p:cNvSpPr>
          <p:nvPr/>
        </p:nvSpPr>
        <p:spPr bwMode="auto">
          <a:xfrm>
            <a:off x="838200" y="1599654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12954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17526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-5</a:t>
            </a:r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22098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01" name="Rectangle 16"/>
          <p:cNvSpPr>
            <a:spLocks noChangeArrowheads="1"/>
          </p:cNvSpPr>
          <p:nvPr/>
        </p:nvSpPr>
        <p:spPr bwMode="auto">
          <a:xfrm>
            <a:off x="2667000" y="1599654"/>
            <a:ext cx="511696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142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3178696" y="1599654"/>
            <a:ext cx="457200" cy="455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103" name="Rectangle 18"/>
          <p:cNvSpPr>
            <a:spLocks noChangeArrowheads="1"/>
          </p:cNvSpPr>
          <p:nvPr/>
        </p:nvSpPr>
        <p:spPr bwMode="auto">
          <a:xfrm>
            <a:off x="35814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-17</a:t>
            </a:r>
          </a:p>
        </p:txBody>
      </p: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40386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45</a:t>
            </a:r>
          </a:p>
        </p:txBody>
      </p:sp>
      <p:sp>
        <p:nvSpPr>
          <p:cNvPr id="105" name="Text Box 20"/>
          <p:cNvSpPr txBox="1">
            <a:spLocks noChangeArrowheads="1"/>
          </p:cNvSpPr>
          <p:nvPr/>
        </p:nvSpPr>
        <p:spPr bwMode="auto">
          <a:xfrm>
            <a:off x="365125" y="1556792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grpSp>
        <p:nvGrpSpPr>
          <p:cNvPr id="106" name="Group 68"/>
          <p:cNvGrpSpPr>
            <a:grpSpLocks/>
          </p:cNvGrpSpPr>
          <p:nvPr/>
        </p:nvGrpSpPr>
        <p:grpSpPr bwMode="auto">
          <a:xfrm>
            <a:off x="365125" y="3080792"/>
            <a:ext cx="4130675" cy="500062"/>
            <a:chOff x="230" y="2421"/>
            <a:chExt cx="2602" cy="315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528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1392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11" name="Rectangle 25"/>
            <p:cNvSpPr>
              <a:spLocks noChangeArrowheads="1"/>
            </p:cNvSpPr>
            <p:nvPr/>
          </p:nvSpPr>
          <p:spPr bwMode="auto">
            <a:xfrm>
              <a:off x="1680" y="2448"/>
              <a:ext cx="32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12" name="Rectangle 26"/>
            <p:cNvSpPr>
              <a:spLocks noChangeArrowheads="1"/>
            </p:cNvSpPr>
            <p:nvPr/>
          </p:nvSpPr>
          <p:spPr bwMode="auto">
            <a:xfrm>
              <a:off x="2002" y="2448"/>
              <a:ext cx="25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13" name="Rectangle 27"/>
            <p:cNvSpPr>
              <a:spLocks noChangeArrowheads="1"/>
            </p:cNvSpPr>
            <p:nvPr/>
          </p:nvSpPr>
          <p:spPr bwMode="auto">
            <a:xfrm>
              <a:off x="2256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2544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15" name="Text Box 29"/>
            <p:cNvSpPr txBox="1">
              <a:spLocks noChangeArrowheads="1"/>
            </p:cNvSpPr>
            <p:nvPr/>
          </p:nvSpPr>
          <p:spPr bwMode="auto">
            <a:xfrm>
              <a:off x="230" y="2421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16" name="Group 69"/>
          <p:cNvGrpSpPr>
            <a:grpSpLocks/>
          </p:cNvGrpSpPr>
          <p:nvPr/>
        </p:nvGrpSpPr>
        <p:grpSpPr bwMode="auto">
          <a:xfrm>
            <a:off x="377530" y="3848522"/>
            <a:ext cx="4130675" cy="500062"/>
            <a:chOff x="326" y="2997"/>
            <a:chExt cx="2602" cy="315"/>
          </a:xfrm>
        </p:grpSpPr>
        <p:sp>
          <p:nvSpPr>
            <p:cNvPr id="117" name="Rectangle 30"/>
            <p:cNvSpPr>
              <a:spLocks noChangeArrowheads="1"/>
            </p:cNvSpPr>
            <p:nvPr/>
          </p:nvSpPr>
          <p:spPr bwMode="auto">
            <a:xfrm>
              <a:off x="624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auto">
            <a:xfrm>
              <a:off x="912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19" name="Rectangle 32"/>
            <p:cNvSpPr>
              <a:spLocks noChangeArrowheads="1"/>
            </p:cNvSpPr>
            <p:nvPr/>
          </p:nvSpPr>
          <p:spPr bwMode="auto">
            <a:xfrm>
              <a:off x="1200" y="3024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20" name="Rectangle 33"/>
            <p:cNvSpPr>
              <a:spLocks noChangeArrowheads="1"/>
            </p:cNvSpPr>
            <p:nvPr/>
          </p:nvSpPr>
          <p:spPr bwMode="auto">
            <a:xfrm>
              <a:off x="1488" y="3024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21" name="Rectangle 34"/>
            <p:cNvSpPr>
              <a:spLocks noChangeArrowheads="1"/>
            </p:cNvSpPr>
            <p:nvPr/>
          </p:nvSpPr>
          <p:spPr bwMode="auto">
            <a:xfrm>
              <a:off x="1776" y="3024"/>
              <a:ext cx="31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22" name="Rectangle 35"/>
            <p:cNvSpPr>
              <a:spLocks noChangeArrowheads="1"/>
            </p:cNvSpPr>
            <p:nvPr/>
          </p:nvSpPr>
          <p:spPr bwMode="auto">
            <a:xfrm>
              <a:off x="2090" y="3024"/>
              <a:ext cx="2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352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24" name="Rectangle 37"/>
            <p:cNvSpPr>
              <a:spLocks noChangeArrowheads="1"/>
            </p:cNvSpPr>
            <p:nvPr/>
          </p:nvSpPr>
          <p:spPr bwMode="auto">
            <a:xfrm>
              <a:off x="2640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25" name="Text Box 38"/>
            <p:cNvSpPr txBox="1">
              <a:spLocks noChangeArrowheads="1"/>
            </p:cNvSpPr>
            <p:nvPr/>
          </p:nvSpPr>
          <p:spPr bwMode="auto">
            <a:xfrm>
              <a:off x="326" y="2997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26" name="Group 70"/>
          <p:cNvGrpSpPr>
            <a:grpSpLocks/>
          </p:cNvGrpSpPr>
          <p:nvPr/>
        </p:nvGrpSpPr>
        <p:grpSpPr bwMode="auto">
          <a:xfrm>
            <a:off x="385467" y="4550023"/>
            <a:ext cx="4130675" cy="500062"/>
            <a:chOff x="326" y="3477"/>
            <a:chExt cx="2602" cy="315"/>
          </a:xfrm>
        </p:grpSpPr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624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91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120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1488" y="3504"/>
              <a:ext cx="275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31" name="Rectangle 43"/>
            <p:cNvSpPr>
              <a:spLocks noChangeArrowheads="1"/>
            </p:cNvSpPr>
            <p:nvPr/>
          </p:nvSpPr>
          <p:spPr bwMode="auto">
            <a:xfrm>
              <a:off x="1763" y="3504"/>
              <a:ext cx="323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2086" y="3504"/>
              <a:ext cx="26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264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35" name="Text Box 47"/>
            <p:cNvSpPr txBox="1">
              <a:spLocks noChangeArrowheads="1"/>
            </p:cNvSpPr>
            <p:nvPr/>
          </p:nvSpPr>
          <p:spPr bwMode="auto">
            <a:xfrm>
              <a:off x="326" y="3477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36" name="Group 71"/>
          <p:cNvGrpSpPr>
            <a:grpSpLocks/>
          </p:cNvGrpSpPr>
          <p:nvPr/>
        </p:nvGrpSpPr>
        <p:grpSpPr bwMode="auto">
          <a:xfrm>
            <a:off x="4716016" y="1556792"/>
            <a:ext cx="4130675" cy="500063"/>
            <a:chOff x="3014" y="1461"/>
            <a:chExt cx="2602" cy="315"/>
          </a:xfrm>
        </p:grpSpPr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331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360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3888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4176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4464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4752" y="1488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5040" y="1488"/>
              <a:ext cx="331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44" name="Rectangle 55"/>
            <p:cNvSpPr>
              <a:spLocks noChangeArrowheads="1"/>
            </p:cNvSpPr>
            <p:nvPr/>
          </p:nvSpPr>
          <p:spPr bwMode="auto">
            <a:xfrm>
              <a:off x="5371" y="1488"/>
              <a:ext cx="24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45" name="Text Box 56"/>
            <p:cNvSpPr txBox="1">
              <a:spLocks noChangeArrowheads="1"/>
            </p:cNvSpPr>
            <p:nvPr/>
          </p:nvSpPr>
          <p:spPr bwMode="auto">
            <a:xfrm>
              <a:off x="3014" y="1461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46" name="Group 72"/>
          <p:cNvGrpSpPr>
            <a:grpSpLocks/>
          </p:cNvGrpSpPr>
          <p:nvPr/>
        </p:nvGrpSpPr>
        <p:grpSpPr bwMode="auto">
          <a:xfrm>
            <a:off x="4716016" y="2318792"/>
            <a:ext cx="4130675" cy="500063"/>
            <a:chOff x="3062" y="1989"/>
            <a:chExt cx="2602" cy="315"/>
          </a:xfrm>
        </p:grpSpPr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36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2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088" y="2016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376" y="2016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55" name="Text Box 65"/>
            <p:cNvSpPr txBox="1">
              <a:spLocks noChangeArrowheads="1"/>
            </p:cNvSpPr>
            <p:nvPr/>
          </p:nvSpPr>
          <p:spPr bwMode="auto">
            <a:xfrm>
              <a:off x="3062" y="1989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56" name="Group 73"/>
          <p:cNvGrpSpPr>
            <a:grpSpLocks/>
          </p:cNvGrpSpPr>
          <p:nvPr/>
        </p:nvGrpSpPr>
        <p:grpSpPr bwMode="auto">
          <a:xfrm>
            <a:off x="385467" y="5301208"/>
            <a:ext cx="4130675" cy="500063"/>
            <a:chOff x="326" y="3477"/>
            <a:chExt cx="2602" cy="315"/>
          </a:xfrm>
        </p:grpSpPr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624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58" name="Rectangle 75"/>
            <p:cNvSpPr>
              <a:spLocks noChangeArrowheads="1"/>
            </p:cNvSpPr>
            <p:nvPr/>
          </p:nvSpPr>
          <p:spPr bwMode="auto">
            <a:xfrm>
              <a:off x="91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120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60" name="Rectangle 77"/>
            <p:cNvSpPr>
              <a:spLocks noChangeArrowheads="1"/>
            </p:cNvSpPr>
            <p:nvPr/>
          </p:nvSpPr>
          <p:spPr bwMode="auto">
            <a:xfrm>
              <a:off x="1488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2064" y="3504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64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65" name="Text Box 82"/>
            <p:cNvSpPr txBox="1">
              <a:spLocks noChangeArrowheads="1"/>
            </p:cNvSpPr>
            <p:nvPr/>
          </p:nvSpPr>
          <p:spPr bwMode="auto">
            <a:xfrm>
              <a:off x="326" y="3477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67" name="Rectangle 42"/>
          <p:cNvSpPr>
            <a:spLocks noChangeArrowheads="1"/>
          </p:cNvSpPr>
          <p:nvPr/>
        </p:nvSpPr>
        <p:spPr bwMode="auto">
          <a:xfrm>
            <a:off x="2687342" y="5344071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Tahoma" pitchFamily="34" charset="0"/>
              </a:rPr>
              <a:t>12</a:t>
            </a: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68" name="Group 72"/>
          <p:cNvGrpSpPr>
            <a:grpSpLocks/>
          </p:cNvGrpSpPr>
          <p:nvPr/>
        </p:nvGrpSpPr>
        <p:grpSpPr bwMode="auto">
          <a:xfrm>
            <a:off x="4716016" y="3068960"/>
            <a:ext cx="4130675" cy="500063"/>
            <a:chOff x="3062" y="1989"/>
            <a:chExt cx="2602" cy="315"/>
          </a:xfrm>
        </p:grpSpPr>
        <p:sp>
          <p:nvSpPr>
            <p:cNvPr id="169" name="Rectangle 57"/>
            <p:cNvSpPr>
              <a:spLocks noChangeArrowheads="1"/>
            </p:cNvSpPr>
            <p:nvPr/>
          </p:nvSpPr>
          <p:spPr bwMode="auto">
            <a:xfrm>
              <a:off x="336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70" name="Rectangle 58"/>
            <p:cNvSpPr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71" name="Rectangl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72" name="Rectangle 60"/>
            <p:cNvSpPr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73" name="Rectangle 61"/>
            <p:cNvSpPr>
              <a:spLocks noChangeArrowheads="1"/>
            </p:cNvSpPr>
            <p:nvPr/>
          </p:nvSpPr>
          <p:spPr bwMode="auto">
            <a:xfrm>
              <a:off x="4512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74" name="Rectangle 62"/>
            <p:cNvSpPr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75" name="Rectangle 63"/>
            <p:cNvSpPr>
              <a:spLocks noChangeArrowheads="1"/>
            </p:cNvSpPr>
            <p:nvPr/>
          </p:nvSpPr>
          <p:spPr bwMode="auto">
            <a:xfrm>
              <a:off x="5088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76" name="Rectangle 64"/>
            <p:cNvSpPr>
              <a:spLocks noChangeArrowheads="1"/>
            </p:cNvSpPr>
            <p:nvPr/>
          </p:nvSpPr>
          <p:spPr bwMode="auto">
            <a:xfrm>
              <a:off x="537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3062" y="1989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964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input list is already in sorted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movement: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no data movement takes place in any iteration. </a:t>
                </a:r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199" t="-1077" r="-11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559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5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input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list is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sorted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but in reverse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−1)     </m:t>
                      </m:r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979712" y="2329872"/>
                <a:ext cx="4208332" cy="112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29872"/>
                <a:ext cx="4208332" cy="1129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146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input list is in random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be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probability that the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b="0" i="1" kern="0" baseline="3000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baseline="300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smallest element is in the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position. Number of total swap operations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(1−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×(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−1)</m:t>
                    </m:r>
                  </m:oMath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  where</a:t>
                </a:r>
                <a:r>
                  <a:rPr lang="en-IN" sz="2400" kern="0" dirty="0" smtClean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=…=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Total number of movements</a:t>
                </a: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×3=</m:t>
                      </m:r>
                      <m:f>
                        <m:f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3(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20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20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420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32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108703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  <m:d>
                                          <m:dPr>
                                            <m:ctrlPr>
                                              <a:rPr lang="en-IN" sz="1600" b="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1600" b="0" i="1" smtClean="0"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IN" sz="1600" b="0" i="1" smtClean="0"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1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1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70108703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69474" r="-249441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69474" r="-144658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69474" r="-164000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136441" r="-249441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136441" r="-144658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136441" r="-164000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265714" r="-2494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265714" r="-14465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265714" r="-16400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013417"/>
                  </p:ext>
                </p:extLst>
              </p:nvPr>
            </p:nvGraphicFramePr>
            <p:xfrm>
              <a:off x="1331640" y="3789040"/>
              <a:ext cx="6607810" cy="2277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−1)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+3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−1)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+3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 smtClean="0"/>
                        </a:p>
                        <a:p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(Taking</a:t>
                          </a:r>
                          <a:r>
                            <a:rPr lang="en-IN" sz="1600" dirty="0" smtClean="0"/>
                            <a:t/>
                          </a:r>
                          <a14:m>
                            <m:oMath xmlns:m="http://schemas.openxmlformats.org/officeDocument/2006/math">
                              <m:r>
                                <a:rPr lang="en-IN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1600" b="0" i="1" smtClean="0">
                                  <a:latin typeface="Cambria Math"/>
                                </a:rPr>
                                <m:t>−1≈</m:t>
                              </m:r>
                              <m:r>
                                <a:rPr lang="en-IN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IN" sz="1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976013417"/>
                  </p:ext>
                </p:extLst>
              </p:nvPr>
            </p:nvGraphicFramePr>
            <p:xfrm>
              <a:off x="1331640" y="3789040"/>
              <a:ext cx="6607810" cy="2277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8197" r="-119767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72527" r="-119767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72527" r="-95076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174444" r="-119767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174444" r="-95076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7981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188550" r="-119767" b="-9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188550" r="-95076" b="-9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4374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7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34</a:t>
            </a:fld>
            <a:endParaRPr lang="en-IN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346387" y="1393825"/>
            <a:ext cx="799301" cy="3570288"/>
          </a:xfrm>
          <a:prstGeom prst="rect">
            <a:avLst/>
          </a:prstGeom>
          <a:gradFill rotWithShape="1">
            <a:gsLst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5">
                  <a:lumMod val="20000"/>
                  <a:lumOff val="80000"/>
                  <a:alpha val="69000"/>
                </a:scheme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25400" cap="flat" cmpd="sng" algn="ctr">
            <a:solidFill>
              <a:srgbClr val="C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>
            <a:off x="1230624" y="2200275"/>
            <a:ext cx="79930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346387" y="1854200"/>
            <a:ext cx="83686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>
            <a:off x="346387" y="1880240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346387" y="2416815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346387" y="2971800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>
            <a:off x="346387" y="4081463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346387" y="4551385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730562" y="1816100"/>
            <a:ext cx="0" cy="3460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>
            <a:off x="730562" y="1595438"/>
            <a:ext cx="0" cy="538162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730562" y="2199350"/>
            <a:ext cx="0" cy="538162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>
            <a:off x="730562" y="2819400"/>
            <a:ext cx="0" cy="538163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>
            <a:off x="730562" y="3775075"/>
            <a:ext cx="0" cy="538163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730562" y="4389438"/>
            <a:ext cx="0" cy="538162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AutoShape 21"/>
          <p:cNvSpPr>
            <a:spLocks noChangeArrowheads="1"/>
          </p:cNvSpPr>
          <p:nvPr/>
        </p:nvSpPr>
        <p:spPr bwMode="auto">
          <a:xfrm>
            <a:off x="1422712" y="2852738"/>
            <a:ext cx="181795" cy="2035175"/>
          </a:xfrm>
          <a:prstGeom prst="upArrow">
            <a:avLst>
              <a:gd name="adj1" fmla="val 50000"/>
              <a:gd name="adj2" fmla="val 264877"/>
            </a:avLst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8049" y="3546475"/>
            <a:ext cx="0" cy="32385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518145" y="3532496"/>
            <a:ext cx="0" cy="32385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ysDash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4283968" y="1394785"/>
            <a:ext cx="4410682" cy="3416320"/>
          </a:xfrm>
          <a:prstGeom prst="rect">
            <a:avLst/>
          </a:prstGeom>
          <a:solidFill>
            <a:srgbClr val="ECEFF8">
              <a:alpha val="41961"/>
            </a:srgbClr>
          </a:solidFill>
          <a:ln w="38100"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sorting process proceeds in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several passes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pass we go on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comparing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neighbouring pairs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them if out of order.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pass, the largest of the elements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 considering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top (i.e., the right).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0624" y="1354435"/>
            <a:ext cx="269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every iteration heaviest element drops at the bottom.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600" y="418300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bottom moves upward.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6004" y="1412776"/>
            <a:ext cx="72728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the passes proceed</a:t>
            </a:r>
            <a:r>
              <a:rPr lang="en-IN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1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n-1.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2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n-2.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3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n-3.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……</a:t>
            </a:r>
            <a:endParaRPr lang="en-IN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……</a:t>
            </a:r>
            <a:endParaRPr lang="en-IN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n-1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1.</a:t>
            </a:r>
            <a:endParaRPr lang="en-IN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4930" y="116632"/>
            <a:ext cx="8712968" cy="7977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36</a:t>
            </a:fld>
            <a:endParaRPr lang="en-IN"/>
          </a:p>
        </p:txBody>
      </p:sp>
      <p:grpSp>
        <p:nvGrpSpPr>
          <p:cNvPr id="139" name="Group 138"/>
          <p:cNvGrpSpPr/>
          <p:nvPr/>
        </p:nvGrpSpPr>
        <p:grpSpPr>
          <a:xfrm>
            <a:off x="365125" y="1709738"/>
            <a:ext cx="4130675" cy="500062"/>
            <a:chOff x="365125" y="2166938"/>
            <a:chExt cx="4130675" cy="500062"/>
          </a:xfrm>
        </p:grpSpPr>
        <p:sp>
          <p:nvSpPr>
            <p:cNvPr id="140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41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42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43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44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5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46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7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28600" y="78483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Pass: 1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50" name="Curved Up Arrow 149"/>
          <p:cNvSpPr/>
          <p:nvPr/>
        </p:nvSpPr>
        <p:spPr>
          <a:xfrm>
            <a:off x="990600" y="2245056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Curved Up Arrow 150"/>
          <p:cNvSpPr/>
          <p:nvPr/>
        </p:nvSpPr>
        <p:spPr>
          <a:xfrm rot="10800000">
            <a:off x="990600" y="1246495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65125" y="2977843"/>
            <a:ext cx="4130675" cy="500062"/>
            <a:chOff x="365125" y="2166938"/>
            <a:chExt cx="4130675" cy="500062"/>
          </a:xfrm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54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55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57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58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59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0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61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62" name="Curved Up Arrow 161"/>
          <p:cNvSpPr/>
          <p:nvPr/>
        </p:nvSpPr>
        <p:spPr>
          <a:xfrm>
            <a:off x="1447800" y="35131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Curved Up Arrow 162"/>
          <p:cNvSpPr/>
          <p:nvPr/>
        </p:nvSpPr>
        <p:spPr>
          <a:xfrm rot="10800000">
            <a:off x="1447800" y="2514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365125" y="4265282"/>
            <a:ext cx="4130675" cy="500062"/>
            <a:chOff x="365125" y="2166938"/>
            <a:chExt cx="4130675" cy="500062"/>
          </a:xfrm>
        </p:grpSpPr>
        <p:sp>
          <p:nvSpPr>
            <p:cNvPr id="16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6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7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7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74" name="Curved Up Arrow 173"/>
          <p:cNvSpPr/>
          <p:nvPr/>
        </p:nvSpPr>
        <p:spPr>
          <a:xfrm>
            <a:off x="1905000" y="4800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Curved Up Arrow 174"/>
          <p:cNvSpPr/>
          <p:nvPr/>
        </p:nvSpPr>
        <p:spPr>
          <a:xfrm rot="10800000">
            <a:off x="1905000" y="3802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365125" y="5408282"/>
            <a:ext cx="4130675" cy="500062"/>
            <a:chOff x="365125" y="2166938"/>
            <a:chExt cx="4130675" cy="500062"/>
          </a:xfrm>
        </p:grpSpPr>
        <p:sp>
          <p:nvSpPr>
            <p:cNvPr id="177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78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9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80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81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82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83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84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87" name="Curved Up Arrow 186"/>
          <p:cNvSpPr/>
          <p:nvPr/>
        </p:nvSpPr>
        <p:spPr>
          <a:xfrm rot="10800000">
            <a:off x="2416793" y="4945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860925" y="1682443"/>
            <a:ext cx="4130675" cy="500062"/>
            <a:chOff x="365125" y="2166938"/>
            <a:chExt cx="4130675" cy="500062"/>
          </a:xfrm>
        </p:grpSpPr>
        <p:sp>
          <p:nvSpPr>
            <p:cNvPr id="189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90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1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3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4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95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6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97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98" name="Curved Up Arrow 197"/>
          <p:cNvSpPr/>
          <p:nvPr/>
        </p:nvSpPr>
        <p:spPr>
          <a:xfrm>
            <a:off x="7315200" y="22177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Curved Up Arrow 198"/>
          <p:cNvSpPr/>
          <p:nvPr/>
        </p:nvSpPr>
        <p:spPr>
          <a:xfrm rot="10800000">
            <a:off x="7315200" y="1219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4860925" y="2969882"/>
            <a:ext cx="4130675" cy="500062"/>
            <a:chOff x="365125" y="2166938"/>
            <a:chExt cx="4130675" cy="500062"/>
          </a:xfrm>
        </p:grpSpPr>
        <p:sp>
          <p:nvSpPr>
            <p:cNvPr id="201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202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03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04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05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06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07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08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209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210" name="Curved Up Arrow 209"/>
          <p:cNvSpPr/>
          <p:nvPr/>
        </p:nvSpPr>
        <p:spPr>
          <a:xfrm>
            <a:off x="7778088" y="3505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Curved Up Arrow 210"/>
          <p:cNvSpPr/>
          <p:nvPr/>
        </p:nvSpPr>
        <p:spPr>
          <a:xfrm rot="10800000">
            <a:off x="7778088" y="25066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4860925" y="4265282"/>
            <a:ext cx="4130675" cy="500062"/>
            <a:chOff x="365125" y="2166938"/>
            <a:chExt cx="4130675" cy="500062"/>
          </a:xfrm>
        </p:grpSpPr>
        <p:sp>
          <p:nvSpPr>
            <p:cNvPr id="213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5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6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7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8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9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20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221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222" name="Curved Up Arrow 221"/>
          <p:cNvSpPr/>
          <p:nvPr/>
        </p:nvSpPr>
        <p:spPr>
          <a:xfrm>
            <a:off x="8202304" y="4800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Curved Up Arrow 222"/>
          <p:cNvSpPr/>
          <p:nvPr/>
        </p:nvSpPr>
        <p:spPr>
          <a:xfrm rot="10800000">
            <a:off x="8202304" y="3802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4860925" y="5408282"/>
            <a:ext cx="4130675" cy="500062"/>
            <a:chOff x="365125" y="2166938"/>
            <a:chExt cx="4130675" cy="500062"/>
          </a:xfrm>
        </p:grpSpPr>
        <p:sp>
          <p:nvSpPr>
            <p:cNvPr id="22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22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2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2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2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3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3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3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3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885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8381" y="74428"/>
            <a:ext cx="8712968" cy="8367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37</a:t>
            </a:fld>
            <a:endParaRPr lang="en-IN"/>
          </a:p>
        </p:txBody>
      </p:sp>
      <p:grpSp>
        <p:nvGrpSpPr>
          <p:cNvPr id="91" name="Group 90"/>
          <p:cNvGrpSpPr/>
          <p:nvPr/>
        </p:nvGrpSpPr>
        <p:grpSpPr>
          <a:xfrm>
            <a:off x="365125" y="1709738"/>
            <a:ext cx="4130675" cy="500062"/>
            <a:chOff x="365125" y="2166938"/>
            <a:chExt cx="4130675" cy="500062"/>
          </a:xfrm>
        </p:grpSpPr>
        <p:sp>
          <p:nvSpPr>
            <p:cNvPr id="92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5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0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80609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Pass: 2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02" name="Curved Up Arrow 101"/>
          <p:cNvSpPr/>
          <p:nvPr/>
        </p:nvSpPr>
        <p:spPr>
          <a:xfrm>
            <a:off x="990600" y="2245056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Curved Up Arrow 102"/>
          <p:cNvSpPr/>
          <p:nvPr/>
        </p:nvSpPr>
        <p:spPr>
          <a:xfrm rot="10800000">
            <a:off x="990600" y="1246495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65125" y="2977843"/>
            <a:ext cx="4130675" cy="500062"/>
            <a:chOff x="365125" y="2166938"/>
            <a:chExt cx="4130675" cy="500062"/>
          </a:xfrm>
        </p:grpSpPr>
        <p:sp>
          <p:nvSpPr>
            <p:cNvPr id="10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14" name="Curved Up Arrow 113"/>
          <p:cNvSpPr/>
          <p:nvPr/>
        </p:nvSpPr>
        <p:spPr>
          <a:xfrm>
            <a:off x="1447800" y="35131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Curved Up Arrow 114"/>
          <p:cNvSpPr/>
          <p:nvPr/>
        </p:nvSpPr>
        <p:spPr>
          <a:xfrm rot="10800000">
            <a:off x="1447800" y="2514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65125" y="4265282"/>
            <a:ext cx="4130675" cy="500062"/>
            <a:chOff x="365125" y="2166938"/>
            <a:chExt cx="4130675" cy="500062"/>
          </a:xfrm>
        </p:grpSpPr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0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26" name="Curved Up Arrow 125"/>
          <p:cNvSpPr/>
          <p:nvPr/>
        </p:nvSpPr>
        <p:spPr>
          <a:xfrm>
            <a:off x="1905000" y="4800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Curved Up Arrow 126"/>
          <p:cNvSpPr/>
          <p:nvPr/>
        </p:nvSpPr>
        <p:spPr>
          <a:xfrm rot="10800000">
            <a:off x="1905000" y="3802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65125" y="5408282"/>
            <a:ext cx="4130675" cy="500062"/>
            <a:chOff x="365125" y="2166938"/>
            <a:chExt cx="4130675" cy="500062"/>
          </a:xfrm>
        </p:grpSpPr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7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38" name="Curved Up Arrow 137"/>
          <p:cNvSpPr/>
          <p:nvPr/>
        </p:nvSpPr>
        <p:spPr>
          <a:xfrm>
            <a:off x="2416793" y="5943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Curved Up Arrow 138"/>
          <p:cNvSpPr/>
          <p:nvPr/>
        </p:nvSpPr>
        <p:spPr>
          <a:xfrm rot="10800000">
            <a:off x="2416793" y="4945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860925" y="1682443"/>
            <a:ext cx="4130675" cy="500062"/>
            <a:chOff x="365125" y="2166938"/>
            <a:chExt cx="4130675" cy="500062"/>
          </a:xfrm>
        </p:grpSpPr>
        <p:sp>
          <p:nvSpPr>
            <p:cNvPr id="141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2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3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49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50" name="Curved Up Arrow 149"/>
          <p:cNvSpPr/>
          <p:nvPr/>
        </p:nvSpPr>
        <p:spPr>
          <a:xfrm>
            <a:off x="7315200" y="22177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Curved Up Arrow 150"/>
          <p:cNvSpPr/>
          <p:nvPr/>
        </p:nvSpPr>
        <p:spPr>
          <a:xfrm rot="10800000">
            <a:off x="7315200" y="1219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4860925" y="2969882"/>
            <a:ext cx="4130675" cy="500062"/>
            <a:chOff x="365125" y="2166938"/>
            <a:chExt cx="4130675" cy="500062"/>
          </a:xfrm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54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55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57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58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59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0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1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62" name="Curved Up Arrow 161"/>
          <p:cNvSpPr/>
          <p:nvPr/>
        </p:nvSpPr>
        <p:spPr>
          <a:xfrm>
            <a:off x="7778088" y="3505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Curved Up Arrow 162"/>
          <p:cNvSpPr/>
          <p:nvPr/>
        </p:nvSpPr>
        <p:spPr>
          <a:xfrm rot="10800000">
            <a:off x="7778088" y="25066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4860925" y="4286713"/>
            <a:ext cx="4130675" cy="500062"/>
            <a:chOff x="365125" y="2166938"/>
            <a:chExt cx="4130675" cy="500062"/>
          </a:xfrm>
        </p:grpSpPr>
        <p:sp>
          <p:nvSpPr>
            <p:cNvPr id="16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6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871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38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1052736"/>
            <a:ext cx="8293822" cy="475252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swap(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*x,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*y)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	</a:t>
            </a:r>
            <a:r>
              <a:rPr lang="fr-FR" sz="20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tmp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= *x;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	*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x = *y;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	*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y =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tmp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}</a:t>
            </a:r>
          </a:p>
          <a:p>
            <a:endParaRPr lang="fr-FR" sz="2000" dirty="0" smtClean="0">
              <a:solidFill>
                <a:srgbClr val="002060"/>
              </a:solidFill>
              <a:latin typeface="Courier New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x[],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(i=n-1; i&gt;0; i--)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for 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(j=0; j&lt;i; j++)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(x[j] &gt; x[j+1])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swap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(&amp;x[j],&amp;x[j+1]);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014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467544" y="1189605"/>
            <a:ext cx="8293822" cy="427227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main()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x[ ]={-45,89,-65,87,0,3,-23,19,56,21,76,-50};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i;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for(i=0;i&lt;12;i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++)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("%d ",x[i]);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("\n");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b="1" dirty="0" err="1" smtClean="0">
                <a:solidFill>
                  <a:srgbClr val="C00000"/>
                </a:solidFill>
                <a:latin typeface="Courier New"/>
              </a:rPr>
              <a:t>bubble_sort</a:t>
            </a:r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(x,12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for(i=0;i&lt;12;i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++)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("%d ",x[i]);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("\n");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}</a:t>
            </a:r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4390" y="2924944"/>
            <a:ext cx="4283667" cy="144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600" b="1" u="sng" dirty="0" smtClean="0">
                <a:solidFill>
                  <a:prstClr val="black"/>
                </a:solidFill>
              </a:rPr>
              <a:t>OUTPUT</a:t>
            </a:r>
          </a:p>
          <a:p>
            <a:endParaRPr lang="en-IN" sz="800" b="1" dirty="0" smtClean="0"/>
          </a:p>
          <a:p>
            <a:r>
              <a:rPr lang="en-IN" sz="1600" b="1" dirty="0" smtClean="0"/>
              <a:t>-</a:t>
            </a:r>
            <a:r>
              <a:rPr lang="en-IN" sz="1600" b="1" dirty="0"/>
              <a:t>45 89 -65 87 0 3 -23 19 56 21 76 -</a:t>
            </a:r>
            <a:r>
              <a:rPr lang="en-IN" sz="1600" b="1" dirty="0" smtClean="0"/>
              <a:t>50</a:t>
            </a:r>
          </a:p>
          <a:p>
            <a:endParaRPr lang="en-IN" sz="800" b="1" dirty="0"/>
          </a:p>
          <a:p>
            <a:r>
              <a:rPr lang="en-IN" sz="1600" b="1" dirty="0"/>
              <a:t>-65 -50 -45 -23 0 3 19 21 56 76 87 89</a:t>
            </a:r>
          </a:p>
        </p:txBody>
      </p:sp>
    </p:spTree>
    <p:extLst>
      <p:ext uri="{BB962C8B-B14F-4D97-AF65-F5344CB8AC3E}">
        <p14:creationId xmlns:p14="http://schemas.microsoft.com/office/powerpoint/2010/main" xmlns="" val="25063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– The Task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10600" cy="407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 an array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x[0], x[1], … , x[size-1]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reorder entries so that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x[0] &lt;= x[1] &lt;=  . . . &lt;= x[size-1]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2400" kern="0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kern="0" dirty="0" smtClean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kern="0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, List is in non-decreasing order.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endParaRPr lang="en-US" kern="0" noProof="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can also sort a list of elements in non-increasing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27354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input list is already in sorted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movements:</a:t>
                </a: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199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955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41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input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list is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sorted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but in reverse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  </m:t>
                      </m:r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979712" y="2329872"/>
                <a:ext cx="2421304" cy="79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29872"/>
                <a:ext cx="2421304" cy="7934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01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input list is in random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be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probability that the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largest element is in the unsorted part is in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(1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+1)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location.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average number of swaps in the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pass is</a:t>
                </a:r>
                <a:endParaRPr lang="en-IN" sz="80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  <a:tabLst>
                    <a:tab pos="5824538" algn="l"/>
                    <a:tab pos="5922963" algn="l"/>
                    <a:tab pos="6007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acc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89" r="-1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0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43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input list is in random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24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Therefore, the average number of swaps in the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pass is</a:t>
                </a:r>
                <a:endParaRPr lang="en-IN" sz="80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  <a:tabLst>
                    <a:tab pos="5824538" algn="l"/>
                    <a:tab pos="5922963" algn="l"/>
                    <a:tab pos="6007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acc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average number of movements</a:t>
                </a:r>
              </a:p>
              <a:p>
                <a:pPr lvl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876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44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66140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22366140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69474" r="-249441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69474" r="-144658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69474" r="-164000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136441" r="-249441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136441" r="-144658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136441" r="-164000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265714" r="-2494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265714" r="-14465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265714" r="-16400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284549"/>
                  </p:ext>
                </p:extLst>
              </p:nvPr>
            </p:nvGraphicFramePr>
            <p:xfrm>
              <a:off x="1331640" y="3789040"/>
              <a:ext cx="6607810" cy="2022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𝑐𝑛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600" b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651284549"/>
                  </p:ext>
                </p:extLst>
              </p:nvPr>
            </p:nvGraphicFramePr>
            <p:xfrm>
              <a:off x="1331640" y="3789040"/>
              <a:ext cx="6607810" cy="2022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8197" r="-119767" b="-4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73333" r="-119767" b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73333" r="-95076" b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183529" r="-119767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183529" r="-95076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253684" r="-11976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253684" r="-95076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42489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6004" y="1412776"/>
            <a:ext cx="75463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do you make best case with (</a:t>
            </a:r>
            <a:r>
              <a:rPr lang="en-IN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n-1) comparisons </a:t>
            </a:r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IN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maintaining a variable </a:t>
            </a:r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to check </a:t>
            </a: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there </a:t>
            </a: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 been any swaps in a given pass</a:t>
            </a: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not, the array is already sorted.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1052736"/>
            <a:ext cx="8293822" cy="475252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 smtClean="0">
                <a:solidFill>
                  <a:srgbClr val="002060"/>
                </a:solidFill>
                <a:latin typeface="Courier New"/>
              </a:rPr>
              <a:t>bubble_sort</a:t>
            </a:r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sz="20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x[],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n)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i,j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fr-FR" sz="2000" b="1" dirty="0" err="1" smtClean="0">
                <a:solidFill>
                  <a:srgbClr val="C00000"/>
                </a:solidFill>
                <a:latin typeface="Courier New"/>
              </a:rPr>
              <a:t>int</a:t>
            </a:r>
            <a:r>
              <a:rPr lang="fr-FR" sz="2000" b="1" dirty="0" smtClean="0">
                <a:solidFill>
                  <a:srgbClr val="C00000"/>
                </a:solidFill>
                <a:latin typeface="Courier New"/>
              </a:rPr>
              <a:t> </a:t>
            </a:r>
            <a:r>
              <a:rPr lang="fr-FR" sz="2000" b="1" dirty="0">
                <a:solidFill>
                  <a:srgbClr val="C00000"/>
                </a:solidFill>
                <a:latin typeface="Courier New"/>
              </a:rPr>
              <a:t>flag = 0;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for 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(i=n-1; i&gt;0; i--)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{</a:t>
            </a:r>
            <a:endParaRPr lang="fr-FR" sz="2000" dirty="0">
              <a:solidFill>
                <a:srgbClr val="002060"/>
              </a:solidFill>
              <a:latin typeface="Courier New"/>
            </a:endParaRP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for 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(j=0; j&lt;i; j++)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if 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(x[j] &gt; x[j+1])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{</a:t>
            </a:r>
            <a:endParaRPr lang="fr-FR" sz="2000" dirty="0">
              <a:solidFill>
                <a:srgbClr val="002060"/>
              </a:solidFill>
              <a:latin typeface="Courier New"/>
            </a:endParaRP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  swap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(&amp;x[j],&amp;x[j+1]);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  </a:t>
            </a:r>
            <a:r>
              <a:rPr lang="fr-FR" sz="2000" b="1" dirty="0" smtClean="0">
                <a:solidFill>
                  <a:srgbClr val="C00000"/>
                </a:solidFill>
                <a:latin typeface="Courier New"/>
              </a:rPr>
              <a:t>flag </a:t>
            </a:r>
            <a:r>
              <a:rPr lang="fr-FR" sz="2000" b="1" dirty="0">
                <a:solidFill>
                  <a:srgbClr val="C00000"/>
                </a:solidFill>
                <a:latin typeface="Courier New"/>
              </a:rPr>
              <a:t>= 1;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}</a:t>
            </a:r>
            <a:endParaRPr lang="fr-FR" sz="2000" dirty="0">
              <a:solidFill>
                <a:srgbClr val="002060"/>
              </a:solidFill>
              <a:latin typeface="Courier New"/>
            </a:endParaRP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sz="2000" b="1" dirty="0" smtClean="0">
                <a:solidFill>
                  <a:srgbClr val="C00000"/>
                </a:solidFill>
                <a:latin typeface="Courier New"/>
              </a:rPr>
              <a:t>if </a:t>
            </a:r>
            <a:r>
              <a:rPr lang="fr-FR" sz="2000" b="1" dirty="0">
                <a:solidFill>
                  <a:srgbClr val="C00000"/>
                </a:solidFill>
                <a:latin typeface="Courier New"/>
              </a:rPr>
              <a:t>(flag == 0) return;</a:t>
            </a:r>
          </a:p>
          <a:p>
            <a:r>
              <a:rPr lang="fr-FR" sz="2000" dirty="0" smtClean="0">
                <a:solidFill>
                  <a:srgbClr val="002060"/>
                </a:solidFill>
                <a:latin typeface="Courier New"/>
              </a:rPr>
              <a:t>   }</a:t>
            </a:r>
          </a:p>
          <a:p>
            <a:r>
              <a:rPr lang="fr-FR" altLang="en-US" sz="2000" dirty="0">
                <a:solidFill>
                  <a:srgbClr val="002060"/>
                </a:solidFill>
                <a:latin typeface="Courier New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1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Efficient Sorting algorithms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47</a:t>
            </a:fld>
            <a:endParaRPr lang="en-IN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980728"/>
            <a:ext cx="8280920" cy="1728192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Two of the most popular sorting algorithms are based 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divide-and-conquer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approach.</a:t>
            </a:r>
          </a:p>
          <a:p>
            <a:pPr marL="457200" indent="169863">
              <a:spcBef>
                <a:spcPts val="0"/>
              </a:spcBef>
              <a:spcAft>
                <a:spcPts val="0"/>
              </a:spcAft>
              <a:buClr>
                <a:srgbClr val="B808BC"/>
              </a:buClr>
              <a:buSzTx/>
              <a:buFont typeface="Arial" pitchFamily="34" charset="0"/>
              <a:buChar char="•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</a:rPr>
              <a:t>	Quick sort</a:t>
            </a:r>
          </a:p>
          <a:p>
            <a:pPr marL="457200" indent="169863">
              <a:spcBef>
                <a:spcPts val="0"/>
              </a:spcBef>
              <a:spcAft>
                <a:spcPts val="0"/>
              </a:spcAft>
              <a:buClr>
                <a:srgbClr val="B808BC"/>
              </a:buClr>
              <a:buSzTx/>
              <a:buFont typeface="Arial" pitchFamily="34" charset="0"/>
              <a:buChar char="•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</a:rPr>
              <a:t>	Merge sort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7544" y="3140968"/>
            <a:ext cx="8293822" cy="3024336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(list)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 the list has length greater than 1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Partition the list into </a:t>
            </a:r>
            <a:r>
              <a:rPr lang="en-US" altLang="en-US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lowlist</a:t>
            </a:r>
            <a:r>
              <a:rPr lang="en-US" alt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altLang="en-US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highlist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sort (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lowlist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sort (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highlist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combine (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lowlist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highlist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708920"/>
            <a:ext cx="4782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concept </a:t>
            </a:r>
            <a:r>
              <a:rPr lang="en-US" altLang="en-US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divide-and-conquer method:</a:t>
            </a:r>
            <a:endParaRPr lang="en-US" altLang="en-US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1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7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– How it Works?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7544" y="1412775"/>
            <a:ext cx="7834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step, we select a </a:t>
            </a:r>
            <a:r>
              <a:rPr lang="en-I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pivot element </a:t>
            </a:r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(usually the first element</a:t>
            </a:r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put the pivot element in the </a:t>
            </a:r>
            <a:r>
              <a:rPr lang="en-IN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IN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sorted list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elements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less than or equal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pivot element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to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elements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greater than the pivot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 are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215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–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10600" cy="386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Original list: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10, 30, 20, 80, 70, 10, 60, 40, 70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in non-decreasing order: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10, 10, 20, 30, 40, 60, 70, 70, 80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in non-increasing order: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80, 70, 70, 60, 40, 30, 20, 10, 10</a:t>
            </a:r>
          </a:p>
        </p:txBody>
      </p:sp>
    </p:spTree>
    <p:extLst>
      <p:ext uri="{BB962C8B-B14F-4D97-AF65-F5344CB8AC3E}">
        <p14:creationId xmlns:p14="http://schemas.microsoft.com/office/powerpoint/2010/main" xmlns="" val="10173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 Partitioning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600200" y="1956377"/>
            <a:ext cx="5461073" cy="374650"/>
          </a:xfrm>
          <a:prstGeom prst="rect">
            <a:avLst/>
          </a:prstGeom>
          <a:solidFill>
            <a:schemeClr val="accent1">
              <a:alpha val="6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154839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300192" y="1559502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14400" y="1880177"/>
            <a:ext cx="47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b="1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614488" y="1946852"/>
            <a:ext cx="422275" cy="384175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  <a:extLst/>
        </p:spPr>
        <p:txBody>
          <a:bodyPr wrap="none" anchor="ctr"/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000125" y="2307990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chemeClr val="tx1"/>
                </a:solidFill>
              </a:rPr>
              <a:t>pivot</a:t>
            </a: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1500188" y="3137472"/>
            <a:ext cx="5607050" cy="384175"/>
            <a:chOff x="1114" y="2837"/>
            <a:chExt cx="3532" cy="242"/>
          </a:xfrm>
        </p:grpSpPr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114" y="2837"/>
              <a:ext cx="1578" cy="242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Tahoma" pitchFamily="34" charset="0"/>
                </a:rPr>
                <a:t>Values smaller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025" y="2837"/>
              <a:ext cx="1621" cy="24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>
                  <a:solidFill>
                    <a:schemeClr val="tx1"/>
                  </a:solidFill>
                  <a:latin typeface="Tahoma" pitchFamily="34" charset="0"/>
                </a:rPr>
                <a:t>Values greater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692" y="2837"/>
              <a:ext cx="333" cy="242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1538288" y="3559752"/>
            <a:ext cx="2419350" cy="1420813"/>
            <a:chOff x="969" y="2450"/>
            <a:chExt cx="1524" cy="895"/>
          </a:xfrm>
        </p:grpSpPr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993" y="2789"/>
              <a:ext cx="1500" cy="556"/>
            </a:xfrm>
            <a:prstGeom prst="rect">
              <a:avLst/>
            </a:prstGeom>
            <a:ln w="38100"/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  Perform </a:t>
              </a:r>
              <a:endParaRPr lang="en-US" altLang="en-US" dirty="0"/>
            </a:p>
            <a:p>
              <a:pPr eaLnBrk="1" hangingPunct="1"/>
              <a:r>
                <a:rPr lang="en-US" altLang="en-US" dirty="0"/>
                <a:t>partitioning</a:t>
              </a: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H="1" flipV="1">
              <a:off x="969" y="2450"/>
              <a:ext cx="726" cy="339"/>
            </a:xfrm>
            <a:prstGeom prst="line">
              <a:avLst/>
            </a:prstGeom>
            <a:ln w="38100">
              <a:headEnd/>
              <a:tailEnd type="triangl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V="1">
              <a:off x="1695" y="2450"/>
              <a:ext cx="798" cy="339"/>
            </a:xfrm>
            <a:prstGeom prst="line">
              <a:avLst/>
            </a:prstGeom>
            <a:ln w="38100">
              <a:headEnd/>
              <a:tailEnd type="triangl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4641923" y="3561340"/>
            <a:ext cx="2419350" cy="1420812"/>
            <a:chOff x="969" y="2450"/>
            <a:chExt cx="1524" cy="895"/>
          </a:xfrm>
        </p:grpSpPr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993" y="2789"/>
              <a:ext cx="1500" cy="556"/>
            </a:xfrm>
            <a:prstGeom prst="rect">
              <a:avLst/>
            </a:prstGeom>
            <a:ln w="38100"/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  Perform </a:t>
              </a:r>
              <a:endParaRPr lang="en-US" altLang="en-US" dirty="0"/>
            </a:p>
            <a:p>
              <a:pPr eaLnBrk="1" hangingPunct="1"/>
              <a:r>
                <a:rPr lang="en-US" altLang="en-US" dirty="0"/>
                <a:t>partitioning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 flipV="1">
              <a:off x="969" y="2450"/>
              <a:ext cx="726" cy="339"/>
            </a:xfrm>
            <a:prstGeom prst="line">
              <a:avLst/>
            </a:prstGeom>
            <a:ln w="38100">
              <a:headEnd/>
              <a:tailEnd type="triangl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V="1">
              <a:off x="1695" y="2450"/>
              <a:ext cx="798" cy="339"/>
            </a:xfrm>
            <a:prstGeom prst="line">
              <a:avLst/>
            </a:prstGeom>
            <a:ln w="38100">
              <a:headEnd/>
              <a:tailEnd type="triangl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2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51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764704"/>
            <a:ext cx="7848872" cy="540060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#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include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&lt;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stdio.h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&gt;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[],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partition(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[],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main()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i,a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[] = { 7, 12, 1, -2, 0, 15, 4, 11, 9};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("\n\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nUnsorted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is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: ");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for(i 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= 0; i &lt; 9; ++i)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 %d ", a[i]);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0, 8);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("\n\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nSorted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is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: ");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for(i 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= 0; i &lt; 9; ++i)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 %d ", a[i]);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}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a[],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l,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r)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j;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if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l &lt; r ) { 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fr-FR" sz="1500" dirty="0" err="1">
                <a:solidFill>
                  <a:srgbClr val="FF0000"/>
                </a:solidFill>
                <a:latin typeface="Courier New"/>
              </a:rPr>
              <a:t>divide</a:t>
            </a:r>
            <a:r>
              <a:rPr lang="fr-FR" sz="1500" dirty="0">
                <a:solidFill>
                  <a:srgbClr val="FF0000"/>
                </a:solidFill>
                <a:latin typeface="Courier New"/>
              </a:rPr>
              <a:t> and </a:t>
            </a:r>
            <a:r>
              <a:rPr lang="fr-FR" sz="1500" dirty="0" err="1">
                <a:solidFill>
                  <a:srgbClr val="FF0000"/>
                </a:solidFill>
                <a:latin typeface="Courier New"/>
              </a:rPr>
              <a:t>conquer</a:t>
            </a:r>
            <a:endParaRPr lang="fr-FR" sz="15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j 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= </a:t>
            </a:r>
            <a:r>
              <a:rPr lang="fr-FR" sz="1500" b="1" dirty="0">
                <a:solidFill>
                  <a:srgbClr val="002060"/>
                </a:solidFill>
                <a:latin typeface="Courier New"/>
              </a:rPr>
              <a:t>partition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l, r);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l, j-1);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</a:t>
            </a:r>
            <a:r>
              <a:rPr lang="fr-FR" sz="1500" dirty="0" err="1" smtClean="0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j+1, r);</a:t>
            </a:r>
          </a:p>
          <a:p>
            <a:r>
              <a:rPr lang="fr-FR" sz="1500" dirty="0" smtClean="0">
                <a:solidFill>
                  <a:srgbClr val="002060"/>
                </a:solidFill>
                <a:latin typeface="Courier New"/>
              </a:rPr>
              <a:t>   }</a:t>
            </a:r>
            <a:endParaRPr lang="fr-FR" sz="15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}</a:t>
            </a:r>
            <a:endParaRPr lang="en-IN" sz="1500" dirty="0">
              <a:solidFill>
                <a:srgbClr val="00206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5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52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836712"/>
            <a:ext cx="8293822" cy="532859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b="1" dirty="0">
                <a:solidFill>
                  <a:srgbClr val="002060"/>
                </a:solidFill>
                <a:latin typeface="Courier New"/>
              </a:rPr>
              <a:t>partition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(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a[],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l,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r)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en-IN" sz="15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pivot, i, j, t;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pivot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= a[l];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i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= l;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j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= r+1;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while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( 1)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do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    ++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i;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   }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while(a[i]&lt;=pivot &amp;&amp; i&lt;=r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);</a:t>
            </a:r>
            <a:endParaRPr lang="en-IN" sz="1500" dirty="0">
              <a:solidFill>
                <a:srgbClr val="002060"/>
              </a:solidFill>
              <a:latin typeface="Courier New"/>
            </a:endParaRP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do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    --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j;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   }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while( a[j] &gt; pivot 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if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( i &gt;= j ) break;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t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= a[i];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a[i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] = a[j];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      a[j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] = t;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}</a:t>
            </a:r>
            <a:endParaRPr lang="en-IN" sz="1500" dirty="0">
              <a:solidFill>
                <a:srgbClr val="002060"/>
              </a:solidFill>
              <a:latin typeface="Courier New"/>
            </a:endParaRP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t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= a[l];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a[l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] = a[j];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a[j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] = t;</a:t>
            </a:r>
          </a:p>
          <a:p>
            <a:r>
              <a:rPr lang="en-IN" sz="1500" dirty="0" smtClean="0">
                <a:solidFill>
                  <a:srgbClr val="002060"/>
                </a:solidFill>
                <a:latin typeface="Courier New"/>
              </a:rPr>
              <a:t>   return 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j;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698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53</a:t>
            </a:fld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5760" y="1100807"/>
            <a:ext cx="6337300" cy="527993"/>
          </a:xfrm>
          <a:prstGeom prst="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/>
              <a:t>Input:  45 -56 78 90 -3 -6 123 0 -3 45 69 68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9254" y="5085184"/>
            <a:ext cx="6337300" cy="518418"/>
          </a:xfrm>
          <a:prstGeom prst="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/>
              <a:t>Output:  -56 -6 -3 -3 0 45 45 68 69 78 90 123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9254" y="1971169"/>
            <a:ext cx="6293806" cy="449719"/>
          </a:xfrm>
          <a:prstGeom prst="rect">
            <a:avLst/>
          </a:prstGeom>
          <a:solidFill>
            <a:schemeClr val="accent3">
              <a:alpha val="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FF0000"/>
                </a:solidFill>
              </a:rPr>
              <a:t>45</a:t>
            </a:r>
            <a:r>
              <a:rPr lang="en-US" dirty="0"/>
              <a:t> -56 78 90 -3 -6 123 0 -3 45 69 68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9748" y="2675607"/>
            <a:ext cx="2955925" cy="5381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-6</a:t>
            </a:r>
            <a:r>
              <a:rPr lang="en-US"/>
              <a:t> -56 -3   0 -3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14985" y="2636912"/>
            <a:ext cx="1000125" cy="5762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45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99160" y="2675607"/>
            <a:ext cx="3457575" cy="5381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FF0000"/>
                </a:solidFill>
              </a:rPr>
              <a:t>123</a:t>
            </a:r>
            <a:r>
              <a:rPr lang="en-US" dirty="0"/>
              <a:t> 90 78 45 69 68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0560" y="3175670"/>
            <a:ext cx="1458913" cy="423862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-3 </a:t>
            </a:r>
            <a:r>
              <a:rPr lang="en-US"/>
              <a:t> 0  -3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63985" y="3135982"/>
            <a:ext cx="806450" cy="498475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-6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071835" y="3097882"/>
            <a:ext cx="958850" cy="615950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-56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570435" y="3636045"/>
            <a:ext cx="1458913" cy="423862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 -3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86260" y="3558257"/>
            <a:ext cx="768350" cy="5381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-3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646635" y="4020220"/>
            <a:ext cx="895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068910" y="4020220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B808BC"/>
                </a:solidFill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067448" y="3213770"/>
            <a:ext cx="2470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68</a:t>
            </a:r>
            <a:r>
              <a:rPr lang="en-US"/>
              <a:t> 90 78 45 69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881960" y="3194135"/>
            <a:ext cx="10118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123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027885" y="3674145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78</a:t>
            </a:r>
            <a:r>
              <a:rPr lang="en-US"/>
              <a:t> 90 69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29954" y="3645024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68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170635" y="3636045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/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811017" y="4054861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B808BC"/>
                </a:solidFill>
              </a:rPr>
              <a:t>78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065985" y="4020220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/>
              <a:t>69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602685" y="4058320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/>
              <a:t>90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5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54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69776" y="1052736"/>
                <a:ext cx="86227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Memory requirement:</a:t>
                </a: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Size of the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stack is:</a:t>
                </a:r>
                <a:endParaRPr lang="en-IN" sz="2400" b="0" i="1" kern="0" dirty="0" smtClean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+1</m:t>
                      </m:r>
                    </m:oMath>
                  </m:oMathPara>
                </a14:m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comparisons: </a:t>
                </a: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represents total time to sort  n elements and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represents the time for perform a partition of a list of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elements.</a:t>
                </a: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ker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ker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kern="0" dirty="0" smtClean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en-IN" sz="2400" kern="0" dirty="0" smtClean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IN" sz="24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endParaRPr lang="en-IN" sz="8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C00000"/>
                  </a:buClr>
                  <a:buNone/>
                </a:pP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= number of elements in the left sub list</a:t>
                </a: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= number of elements in the right sub list and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0 ≤ 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sub>
                    </m:sSub>
                    <m:r>
                      <a:rPr lang="en-IN" sz="2400" i="1" kern="0" dirty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IN" sz="2400" i="1" kern="0" dirty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76" y="1052736"/>
                <a:ext cx="86227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060" t="-1078" r="-1060" b="-21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05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55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ascending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−1+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IN" sz="2400" kern="0" dirty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+…+2+1</m:t>
                      </m:r>
                    </m:oMath>
                  </m:oMathPara>
                </a14:m>
                <a:endParaRPr lang="en-IN" sz="24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movements:</a:t>
                </a: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199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704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56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052736"/>
                <a:ext cx="7920880" cy="4949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reverse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 smtClean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𝑜𝑑𝑑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𝑒𝑣𝑒𝑛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736"/>
                <a:ext cx="7920880" cy="4949594"/>
              </a:xfrm>
              <a:prstGeom prst="rect">
                <a:avLst/>
              </a:prstGeom>
              <a:blipFill rotWithShape="1">
                <a:blip r:embed="rId2"/>
                <a:stretch>
                  <a:fillRect l="-1232" t="-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971600" y="2132856"/>
                <a:ext cx="7272808" cy="177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−1+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IN" sz="2400" kern="0" dirty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>
                  <a:buClr>
                    <a:srgbClr val="C00000"/>
                  </a:buClr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+…+2+1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</a:pPr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2856"/>
                <a:ext cx="7272808" cy="1778307"/>
              </a:xfrm>
              <a:prstGeom prst="rect">
                <a:avLst/>
              </a:prstGeom>
              <a:blipFill rotWithShape="1">
                <a:blip r:embed="rId3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20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57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7266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random order </a:t>
                </a: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endParaRPr lang="en-IN" sz="24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comparisons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   </m:t>
                      </m:r>
                      <m:r>
                        <a:rPr lang="en-IN" sz="2000" b="0" i="1" kern="0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𝑤𝑖𝑡h</m:t>
                      </m:r>
                      <m:r>
                        <a:rPr lang="en-IN" sz="2000" b="0" i="1" kern="0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0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8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+0.577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−4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IN" sz="20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726651"/>
              </a:xfrm>
              <a:prstGeom prst="rect">
                <a:avLst/>
              </a:prstGeom>
              <a:blipFill rotWithShape="1">
                <a:blip r:embed="rId2"/>
                <a:stretch>
                  <a:fillRect l="-1049" t="-10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466062" y="1802592"/>
            <a:ext cx="5607051" cy="474280"/>
            <a:chOff x="1114" y="2837"/>
            <a:chExt cx="3532" cy="242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1114" y="2837"/>
              <a:ext cx="1578" cy="242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(i-1)</a:t>
              </a:r>
              <a:endParaRPr lang="en-US" alt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3025" y="2837"/>
              <a:ext cx="1621" cy="24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(n-1)</a:t>
              </a:r>
              <a:endParaRPr lang="en-US" alt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2692" y="2837"/>
              <a:ext cx="333" cy="242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 Box 25"/>
              <p:cNvSpPr txBox="1">
                <a:spLocks noChangeArrowheads="1"/>
              </p:cNvSpPr>
              <p:nvPr/>
            </p:nvSpPr>
            <p:spPr bwMode="auto">
              <a:xfrm>
                <a:off x="3781807" y="1473115"/>
                <a:ext cx="115448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en-US" sz="1600" b="1" i="1" baseline="30000" dirty="0" err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𝒕𝒉</m:t>
                    </m:r>
                  </m:oMath>
                </a14:m>
                <a:r>
                  <a:rPr lang="en-US" sz="16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location</a:t>
                </a:r>
                <a:endParaRPr lang="en-US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1807" y="1473115"/>
                <a:ext cx="1154483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053" b="-2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95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of movements</a:t>
                </a: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IN" sz="2000" i="1" ker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ker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 ker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+0.577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−4</m:t>
                      </m:r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195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59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9226"/>
                  </p:ext>
                </p:extLst>
              </p:nvPr>
            </p:nvGraphicFramePr>
            <p:xfrm>
              <a:off x="395536" y="980728"/>
              <a:ext cx="8496944" cy="2172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8"/>
                    <a:gridCol w="2304256"/>
                    <a:gridCol w="2232248"/>
                    <a:gridCol w="1512168"/>
                    <a:gridCol w="16561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6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4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65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C00000"/>
                            </a:buClr>
                            <a:buNone/>
                            <a:tabLst>
                              <a:tab pos="6007100" algn="l"/>
                              <a:tab pos="62833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400" kern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C00000"/>
                            </a:buClr>
                            <a:buNone/>
                            <a:tabLst>
                              <a:tab pos="6007100" algn="l"/>
                              <a:tab pos="62833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  <m:r>
                                  <a:rPr lang="en-IN" sz="14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just">
                            <a:buClr>
                              <a:srgbClr val="C00000"/>
                            </a:buCl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IN" sz="1400" b="1" kern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4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641319226"/>
                  </p:ext>
                </p:extLst>
              </p:nvPr>
            </p:nvGraphicFramePr>
            <p:xfrm>
              <a:off x="395536" y="980728"/>
              <a:ext cx="8496944" cy="201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8"/>
                    <a:gridCol w="2304256"/>
                    <a:gridCol w="2232248"/>
                    <a:gridCol w="1512168"/>
                    <a:gridCol w="16561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656" t="-77647" r="-23439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071" t="-77647" r="-14207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2823" t="-77647" r="-10967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6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656" t="-164130" r="-234392" b="-1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071" t="-164130" r="-142077" b="-1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2823" t="-164130" r="-109677" b="-1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4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65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656" t="-261290" r="-234392" b="-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071" t="-261290" r="-142077" b="-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2823" t="-261290" r="-109677" b="-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4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436623"/>
                  </p:ext>
                </p:extLst>
              </p:nvPr>
            </p:nvGraphicFramePr>
            <p:xfrm>
              <a:off x="827584" y="3212976"/>
              <a:ext cx="7288402" cy="2245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3299777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</m:num>
                                      <m:den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4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IN" sz="1400" b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−8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𝑐𝑛</m:t>
                                </m:r>
                              </m:oMath>
                            </m:oMathPara>
                          </a14:m>
                          <a:endParaRPr lang="en-IN" sz="1400" kern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800" kern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400" kern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  <a:p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/ Average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05436623"/>
                  </p:ext>
                </p:extLst>
              </p:nvPr>
            </p:nvGraphicFramePr>
            <p:xfrm>
              <a:off x="827584" y="3212976"/>
              <a:ext cx="7288402" cy="2245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3299777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063" t="-8197" r="-95194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49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063" t="-81481" r="-95194" b="-2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333" t="-81481" r="-95076" b="-2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738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063" t="-121488" r="-9519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333" t="-121488" r="-95076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063" t="-255238" r="-9519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8333" t="-255238" r="-95076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/ Average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7586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Problem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2971800"/>
            <a:ext cx="6248400" cy="609600"/>
          </a:xfrm>
          <a:prstGeom prst="rect">
            <a:avLst/>
          </a:prstGeom>
          <a:solidFill>
            <a:srgbClr val="FFFF00">
              <a:alpha val="42000"/>
            </a:srgbClr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Unsorted list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04800" y="1295400"/>
            <a:ext cx="8610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52595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do we want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kern="0" dirty="0" smtClean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to be sorted in order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93725" y="3005138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x: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50925" y="2547938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705600" y="243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219200" y="4876800"/>
            <a:ext cx="6248400" cy="609600"/>
          </a:xfrm>
          <a:prstGeom prst="rect">
            <a:avLst/>
          </a:prstGeom>
          <a:solidFill>
            <a:srgbClr val="FFFF00">
              <a:alpha val="42000"/>
            </a:srgbClr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list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3962400" y="37338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7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– How it Works?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61</a:t>
            </a:fld>
            <a:endParaRPr lang="en-IN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09775" y="1470025"/>
            <a:ext cx="5122863" cy="37465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Input Array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376988" y="1355725"/>
            <a:ext cx="0" cy="728663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346200" y="1930400"/>
            <a:ext cx="6067425" cy="1152525"/>
            <a:chOff x="848" y="1216"/>
            <a:chExt cx="3822" cy="72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848" y="1700"/>
              <a:ext cx="1621" cy="2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049" y="1652"/>
              <a:ext cx="1621" cy="24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Part-II</a:t>
              </a: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88" y="1241"/>
              <a:ext cx="484" cy="4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146" y="1216"/>
              <a:ext cx="581" cy="3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4572000" y="3006729"/>
            <a:ext cx="4148138" cy="768351"/>
            <a:chOff x="2880" y="1894"/>
            <a:chExt cx="2613" cy="484"/>
          </a:xfrm>
        </p:grpSpPr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2880" y="2160"/>
              <a:ext cx="1234" cy="2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4380" y="2160"/>
              <a:ext cx="1113" cy="194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Part-II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557" y="1894"/>
              <a:ext cx="246" cy="2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283" y="1894"/>
              <a:ext cx="321" cy="2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4"/>
          <p:cNvGrpSpPr>
            <a:grpSpLocks/>
          </p:cNvGrpSpPr>
          <p:nvPr/>
        </p:nvGrpSpPr>
        <p:grpSpPr bwMode="auto">
          <a:xfrm>
            <a:off x="309563" y="3068639"/>
            <a:ext cx="3992562" cy="784226"/>
            <a:chOff x="195" y="1933"/>
            <a:chExt cx="2515" cy="494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195" y="2160"/>
              <a:ext cx="992" cy="2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Tahoma" pitchFamily="34" charset="0"/>
                </a:rPr>
                <a:t>Part-I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622" y="2160"/>
              <a:ext cx="1088" cy="26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Part-II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>
              <a:off x="969" y="1933"/>
              <a:ext cx="266" cy="1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1888" y="1933"/>
              <a:ext cx="242" cy="1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4264025" y="4427538"/>
            <a:ext cx="307975" cy="192087"/>
          </a:xfrm>
          <a:prstGeom prst="ellipse">
            <a:avLst/>
          </a:prstGeom>
          <a:solidFill>
            <a:srgbClr val="9933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37"/>
          <p:cNvSpPr>
            <a:spLocks noChangeArrowheads="1"/>
          </p:cNvSpPr>
          <p:nvPr/>
        </p:nvSpPr>
        <p:spPr bwMode="auto">
          <a:xfrm>
            <a:off x="4264025" y="5041900"/>
            <a:ext cx="307975" cy="153988"/>
          </a:xfrm>
          <a:prstGeom prst="ellipse">
            <a:avLst/>
          </a:prstGeom>
          <a:solidFill>
            <a:srgbClr val="9933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38"/>
          <p:cNvSpPr>
            <a:spLocks noChangeArrowheads="1"/>
          </p:cNvSpPr>
          <p:nvPr/>
        </p:nvSpPr>
        <p:spPr bwMode="auto">
          <a:xfrm>
            <a:off x="4840288" y="4427538"/>
            <a:ext cx="422275" cy="1420812"/>
          </a:xfrm>
          <a:prstGeom prst="downArrow">
            <a:avLst>
              <a:gd name="adj1" fmla="val 50000"/>
              <a:gd name="adj2" fmla="val 84117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5308600" y="4793565"/>
            <a:ext cx="1216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/>
              <a:t>Split</a:t>
            </a:r>
          </a:p>
        </p:txBody>
      </p:sp>
      <p:sp>
        <p:nvSpPr>
          <p:cNvPr id="29" name="AutoShape 40"/>
          <p:cNvSpPr>
            <a:spLocks noChangeArrowheads="1"/>
          </p:cNvSpPr>
          <p:nvPr/>
        </p:nvSpPr>
        <p:spPr bwMode="auto">
          <a:xfrm>
            <a:off x="3535363" y="4351338"/>
            <a:ext cx="346075" cy="1497012"/>
          </a:xfrm>
          <a:prstGeom prst="upArrow">
            <a:avLst>
              <a:gd name="adj1" fmla="val 50000"/>
              <a:gd name="adj2" fmla="val 108142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313278" y="4927600"/>
            <a:ext cx="201529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ctr"/>
            <a:r>
              <a:rPr lang="en-US" dirty="0"/>
              <a:t>Merge</a:t>
            </a:r>
          </a:p>
          <a:p>
            <a:pPr marL="742950" indent="-285750" algn="ctr"/>
            <a:r>
              <a:rPr lang="en-US" dirty="0"/>
              <a:t>Sorted arrays</a:t>
            </a:r>
          </a:p>
        </p:txBody>
      </p:sp>
      <p:sp>
        <p:nvSpPr>
          <p:cNvPr id="31" name="Oval 42"/>
          <p:cNvSpPr>
            <a:spLocks noChangeArrowheads="1"/>
          </p:cNvSpPr>
          <p:nvPr/>
        </p:nvSpPr>
        <p:spPr bwMode="auto">
          <a:xfrm>
            <a:off x="4303713" y="5541963"/>
            <a:ext cx="268287" cy="152400"/>
          </a:xfrm>
          <a:prstGeom prst="ellipse">
            <a:avLst/>
          </a:prstGeom>
          <a:solidFill>
            <a:srgbClr val="9933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1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 animBg="1"/>
      <p:bldP spid="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Merging two Sorted arrays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62</a:t>
            </a:fld>
            <a:endParaRPr lang="en-I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02820" y="2424112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346200" y="2084388"/>
            <a:ext cx="2573338" cy="384175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Sorted Array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40350" y="2122488"/>
            <a:ext cx="2573338" cy="384175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Sorted Array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240937" y="2456061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751263" y="2386012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l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653337" y="2386012"/>
            <a:ext cx="427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934742" y="2071688"/>
            <a:ext cx="431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latin typeface="Tahoma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Tahoma" pitchFamily="34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74431" y="2122489"/>
            <a:ext cx="439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latin typeface="Tahoma" pitchFamily="34" charset="0"/>
              </a:rPr>
              <a:t>b</a:t>
            </a:r>
            <a:r>
              <a:rPr lang="en-US" sz="2000" b="1" dirty="0" smtClean="0">
                <a:solidFill>
                  <a:schemeClr val="tx1"/>
                </a:solidFill>
                <a:latin typeface="Tahoma" pitchFamily="34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8" name="Group 38"/>
          <p:cNvGrpSpPr>
            <a:grpSpLocks/>
          </p:cNvGrpSpPr>
          <p:nvPr/>
        </p:nvGrpSpPr>
        <p:grpSpPr bwMode="auto">
          <a:xfrm>
            <a:off x="1909762" y="2728913"/>
            <a:ext cx="5876925" cy="1743075"/>
            <a:chOff x="1203" y="1719"/>
            <a:chExt cx="3702" cy="109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477" y="2354"/>
              <a:ext cx="3227" cy="236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Merged sorted array</a:t>
              </a: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2070" y="1740"/>
              <a:ext cx="266" cy="556"/>
            </a:xfrm>
            <a:prstGeom prst="curvedRightArrow">
              <a:avLst>
                <a:gd name="adj1" fmla="val 41805"/>
                <a:gd name="adj2" fmla="val 83609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>
              <a:off x="3651" y="1719"/>
              <a:ext cx="339" cy="532"/>
            </a:xfrm>
            <a:prstGeom prst="curvedLeftArrow">
              <a:avLst>
                <a:gd name="adj1" fmla="val 31386"/>
                <a:gd name="adj2" fmla="val 62773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431" y="2567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1">
                  <a:solidFill>
                    <a:schemeClr val="tx1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286" y="2545"/>
              <a:ext cx="6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Tahoma" pitchFamily="34" charset="0"/>
                </a:rPr>
                <a:t>l+m-1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1203" y="2354"/>
              <a:ext cx="2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1" dirty="0">
                  <a:latin typeface="Tahoma" pitchFamily="34" charset="0"/>
                </a:rPr>
                <a:t>c</a:t>
              </a:r>
              <a:r>
                <a:rPr lang="en-US" sz="2000" b="1" dirty="0" smtClean="0">
                  <a:solidFill>
                    <a:schemeClr val="tx1"/>
                  </a:solidFill>
                  <a:latin typeface="Tahoma" pitchFamily="34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6376988" y="1355725"/>
            <a:ext cx="0" cy="728663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1744665" y="1239838"/>
            <a:ext cx="515938" cy="844550"/>
            <a:chOff x="1099" y="781"/>
            <a:chExt cx="325" cy="532"/>
          </a:xfrm>
        </p:grpSpPr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380" y="854"/>
              <a:ext cx="0" cy="45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099" y="781"/>
                  <a:ext cx="32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𝑷</m:t>
                        </m:r>
                        <m:r>
                          <a:rPr lang="en-US" sz="2000" b="1" i="1" baseline="-25000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mc:Choice>
          <mc:Fallback>
            <p:sp>
              <p:nvSpPr>
                <p:cNvPr id="28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9" y="781"/>
                  <a:ext cx="325" cy="2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5970594" y="1239838"/>
            <a:ext cx="515938" cy="882650"/>
            <a:chOff x="3761" y="781"/>
            <a:chExt cx="325" cy="556"/>
          </a:xfrm>
        </p:grpSpPr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041" y="926"/>
              <a:ext cx="0" cy="41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761" y="781"/>
                  <a:ext cx="32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𝑷</m:t>
                        </m:r>
                        <m:r>
                          <a:rPr lang="en-IN" sz="2000" b="1" i="1" baseline="-25000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mc:Choice>
          <mc:Fallback>
            <p:sp>
              <p:nvSpPr>
                <p:cNvPr id="31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61" y="781"/>
                  <a:ext cx="325" cy="2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07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549008" y="4873146"/>
                <a:ext cx="8138062" cy="7078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742950" indent="-285750" algn="ctr"/>
                <a:r>
                  <a:rPr lang="en-US" sz="20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 and copy elements pointed by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if its value is  smaller</a:t>
                </a:r>
              </a:p>
              <a:p>
                <a:pPr marL="742950" indent="-285750" algn="ctr"/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than the element pointed by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US" sz="2000" i="1" baseline="-25000" dirty="0" err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000" baseline="-25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𝑙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−1)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operations and otherwise.</a:t>
                </a:r>
                <a:endParaRPr lang="en-US" sz="2000" baseline="-25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008" y="4873146"/>
                <a:ext cx="8138062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274" r="-375" b="-1367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4618038" y="4159250"/>
            <a:ext cx="0" cy="690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4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–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CS 10001 :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63</a:t>
            </a:fld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52400" y="4267200"/>
            <a:ext cx="8839200" cy="24384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Merging two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sorted arrays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2400" y="1752600"/>
            <a:ext cx="8839200" cy="2438400"/>
          </a:xfrm>
          <a:prstGeom prst="rect">
            <a:avLst/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Splitting arrays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498725" y="1143000"/>
            <a:ext cx="4130675" cy="500062"/>
            <a:chOff x="2498725" y="1143000"/>
            <a:chExt cx="4130675" cy="500062"/>
          </a:xfrm>
        </p:grpSpPr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29718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34290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08" name="Rectangle 14"/>
            <p:cNvSpPr>
              <a:spLocks noChangeArrowheads="1"/>
            </p:cNvSpPr>
            <p:nvPr/>
          </p:nvSpPr>
          <p:spPr bwMode="auto">
            <a:xfrm>
              <a:off x="38862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43434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10" name="Rectangle 16"/>
            <p:cNvSpPr>
              <a:spLocks noChangeArrowheads="1"/>
            </p:cNvSpPr>
            <p:nvPr/>
          </p:nvSpPr>
          <p:spPr bwMode="auto">
            <a:xfrm>
              <a:off x="48006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1" name="Rectangle 17"/>
            <p:cNvSpPr>
              <a:spLocks noChangeArrowheads="1"/>
            </p:cNvSpPr>
            <p:nvPr/>
          </p:nvSpPr>
          <p:spPr bwMode="auto">
            <a:xfrm>
              <a:off x="52578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12" name="Rectangle 18"/>
            <p:cNvSpPr>
              <a:spLocks noChangeArrowheads="1"/>
            </p:cNvSpPr>
            <p:nvPr/>
          </p:nvSpPr>
          <p:spPr bwMode="auto">
            <a:xfrm>
              <a:off x="57150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61722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2498725" y="1143000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0600" y="1905000"/>
            <a:ext cx="1828800" cy="457200"/>
            <a:chOff x="990600" y="2057400"/>
            <a:chExt cx="1828800" cy="457200"/>
          </a:xfrm>
        </p:grpSpPr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9906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17" name="Rectangle 13"/>
            <p:cNvSpPr>
              <a:spLocks noChangeArrowheads="1"/>
            </p:cNvSpPr>
            <p:nvPr/>
          </p:nvSpPr>
          <p:spPr bwMode="auto">
            <a:xfrm>
              <a:off x="14478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19050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23622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172200" y="1905000"/>
            <a:ext cx="1828800" cy="457200"/>
            <a:chOff x="6172200" y="2057400"/>
            <a:chExt cx="1828800" cy="457200"/>
          </a:xfrm>
        </p:grpSpPr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66294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70866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75438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600" y="2667000"/>
            <a:ext cx="914400" cy="457200"/>
            <a:chOff x="609600" y="2667000"/>
            <a:chExt cx="914400" cy="457200"/>
          </a:xfrm>
        </p:grpSpPr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6096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066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286000" y="2667000"/>
            <a:ext cx="914400" cy="457200"/>
            <a:chOff x="2286000" y="2667000"/>
            <a:chExt cx="914400" cy="457200"/>
          </a:xfrm>
        </p:grpSpPr>
        <p:sp>
          <p:nvSpPr>
            <p:cNvPr id="129" name="Rectangle 14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30" name="Rectangle 15"/>
            <p:cNvSpPr>
              <a:spLocks noChangeArrowheads="1"/>
            </p:cNvSpPr>
            <p:nvPr/>
          </p:nvSpPr>
          <p:spPr bwMode="auto">
            <a:xfrm>
              <a:off x="2743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2667000"/>
            <a:ext cx="914400" cy="457200"/>
            <a:chOff x="5410200" y="2667000"/>
            <a:chExt cx="914400" cy="457200"/>
          </a:xfrm>
        </p:grpSpPr>
        <p:sp>
          <p:nvSpPr>
            <p:cNvPr id="132" name="Rectangle 16"/>
            <p:cNvSpPr>
              <a:spLocks noChangeArrowheads="1"/>
            </p:cNvSpPr>
            <p:nvPr/>
          </p:nvSpPr>
          <p:spPr bwMode="auto">
            <a:xfrm>
              <a:off x="5410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3" name="Rectangle 17"/>
            <p:cNvSpPr>
              <a:spLocks noChangeArrowheads="1"/>
            </p:cNvSpPr>
            <p:nvPr/>
          </p:nvSpPr>
          <p:spPr bwMode="auto">
            <a:xfrm>
              <a:off x="58674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543800" y="2667000"/>
            <a:ext cx="914400" cy="457200"/>
            <a:chOff x="7543800" y="2667000"/>
            <a:chExt cx="914400" cy="457200"/>
          </a:xfrm>
        </p:grpSpPr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7543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8001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</p:grp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6096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138" name="Rectangle 13"/>
          <p:cNvSpPr>
            <a:spLocks noChangeArrowheads="1"/>
          </p:cNvSpPr>
          <p:nvPr/>
        </p:nvSpPr>
        <p:spPr bwMode="auto">
          <a:xfrm>
            <a:off x="12954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12</a:t>
            </a:r>
          </a:p>
        </p:txBody>
      </p:sp>
      <p:sp>
        <p:nvSpPr>
          <p:cNvPr id="139" name="Rectangle 14"/>
          <p:cNvSpPr>
            <a:spLocks noChangeArrowheads="1"/>
          </p:cNvSpPr>
          <p:nvPr/>
        </p:nvSpPr>
        <p:spPr bwMode="auto">
          <a:xfrm>
            <a:off x="2286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-5</a:t>
            </a:r>
          </a:p>
        </p:txBody>
      </p:sp>
      <p:sp>
        <p:nvSpPr>
          <p:cNvPr id="140" name="Rectangle 15"/>
          <p:cNvSpPr>
            <a:spLocks noChangeArrowheads="1"/>
          </p:cNvSpPr>
          <p:nvPr/>
        </p:nvSpPr>
        <p:spPr bwMode="auto">
          <a:xfrm>
            <a:off x="3048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p:sp>
        <p:nvSpPr>
          <p:cNvPr id="141" name="Rectangle 16"/>
          <p:cNvSpPr>
            <a:spLocks noChangeArrowheads="1"/>
          </p:cNvSpPr>
          <p:nvPr/>
        </p:nvSpPr>
        <p:spPr bwMode="auto">
          <a:xfrm>
            <a:off x="54102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7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42" name="Rectangle 17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21</a:t>
            </a: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7239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8001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45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33400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219200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250744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936544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347648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33448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198056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883856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09600" y="4343400"/>
            <a:ext cx="914400" cy="457200"/>
            <a:chOff x="609600" y="2667000"/>
            <a:chExt cx="914400" cy="457200"/>
          </a:xfrm>
        </p:grpSpPr>
        <p:sp>
          <p:nvSpPr>
            <p:cNvPr id="154" name="Rectangle 12"/>
            <p:cNvSpPr>
              <a:spLocks noChangeArrowheads="1"/>
            </p:cNvSpPr>
            <p:nvPr/>
          </p:nvSpPr>
          <p:spPr bwMode="auto">
            <a:xfrm>
              <a:off x="6096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55" name="Rectangle 13"/>
            <p:cNvSpPr>
              <a:spLocks noChangeArrowheads="1"/>
            </p:cNvSpPr>
            <p:nvPr/>
          </p:nvSpPr>
          <p:spPr bwMode="auto">
            <a:xfrm>
              <a:off x="1066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86000" y="4343400"/>
            <a:ext cx="914400" cy="457200"/>
            <a:chOff x="2286000" y="2667000"/>
            <a:chExt cx="914400" cy="457200"/>
          </a:xfrm>
        </p:grpSpPr>
        <p:sp>
          <p:nvSpPr>
            <p:cNvPr id="157" name="Rectangle 14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2743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410200" y="4343400"/>
            <a:ext cx="914400" cy="457200"/>
            <a:chOff x="5410200" y="2667000"/>
            <a:chExt cx="914400" cy="457200"/>
          </a:xfrm>
        </p:grpSpPr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5410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58674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43800" y="4343400"/>
            <a:ext cx="914400" cy="457200"/>
            <a:chOff x="7543800" y="2667000"/>
            <a:chExt cx="914400" cy="457200"/>
          </a:xfrm>
        </p:grpSpPr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7543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8001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533400" y="4321792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209800" y="4343400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9906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-5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743200" y="4343400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2"/>
          <p:cNvSpPr>
            <a:spLocks noChangeArrowheads="1"/>
          </p:cNvSpPr>
          <p:nvPr/>
        </p:nvSpPr>
        <p:spPr bwMode="auto">
          <a:xfrm>
            <a:off x="14478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066800" y="4330618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Rectangle 15"/>
          <p:cNvSpPr>
            <a:spLocks noChangeArrowheads="1"/>
          </p:cNvSpPr>
          <p:nvPr/>
        </p:nvSpPr>
        <p:spPr bwMode="auto">
          <a:xfrm>
            <a:off x="19050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p:sp>
        <p:nvSpPr>
          <p:cNvPr id="172" name="Rectangle 13"/>
          <p:cNvSpPr>
            <a:spLocks noChangeArrowheads="1"/>
          </p:cNvSpPr>
          <p:nvPr/>
        </p:nvSpPr>
        <p:spPr bwMode="auto">
          <a:xfrm>
            <a:off x="23622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12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6172200" y="5029200"/>
            <a:ext cx="1828800" cy="457200"/>
            <a:chOff x="6172200" y="2057400"/>
            <a:chExt cx="1828800" cy="457200"/>
          </a:xfrm>
        </p:grpSpPr>
        <p:sp>
          <p:nvSpPr>
            <p:cNvPr id="174" name="Rectangle 16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5" name="Rectangle 17"/>
            <p:cNvSpPr>
              <a:spLocks noChangeArrowheads="1"/>
            </p:cNvSpPr>
            <p:nvPr/>
          </p:nvSpPr>
          <p:spPr bwMode="auto">
            <a:xfrm>
              <a:off x="66294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6" name="Rectangle 18"/>
            <p:cNvSpPr>
              <a:spLocks noChangeArrowheads="1"/>
            </p:cNvSpPr>
            <p:nvPr/>
          </p:nvSpPr>
          <p:spPr bwMode="auto">
            <a:xfrm>
              <a:off x="70866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77" name="Rectangle 19"/>
            <p:cNvSpPr>
              <a:spLocks noChangeArrowheads="1"/>
            </p:cNvSpPr>
            <p:nvPr/>
          </p:nvSpPr>
          <p:spPr bwMode="auto">
            <a:xfrm>
              <a:off x="75438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>
          <a:xfrm flipV="1">
            <a:off x="1219200" y="5611504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9" name="Straight Arrow Connector 178"/>
          <p:cNvCxnSpPr/>
          <p:nvPr/>
        </p:nvCxnSpPr>
        <p:spPr>
          <a:xfrm flipV="1">
            <a:off x="6400800" y="55626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tailEnd type="arrow"/>
          </a:ln>
          <a:effectLst/>
        </p:spPr>
      </p:cxnSp>
      <p:cxnSp>
        <p:nvCxnSpPr>
          <p:cNvPr id="180" name="Straight Connector 179"/>
          <p:cNvCxnSpPr/>
          <p:nvPr/>
        </p:nvCxnSpPr>
        <p:spPr>
          <a:xfrm>
            <a:off x="4800600" y="914400"/>
            <a:ext cx="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81" name="Straight Connector 180"/>
          <p:cNvCxnSpPr/>
          <p:nvPr/>
        </p:nvCxnSpPr>
        <p:spPr>
          <a:xfrm>
            <a:off x="1890215" y="1600200"/>
            <a:ext cx="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82" name="Straight Connector 181"/>
          <p:cNvCxnSpPr/>
          <p:nvPr/>
        </p:nvCxnSpPr>
        <p:spPr>
          <a:xfrm>
            <a:off x="7086600" y="1600200"/>
            <a:ext cx="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83" name="Rectangle 18"/>
          <p:cNvSpPr>
            <a:spLocks noChangeArrowheads="1"/>
          </p:cNvSpPr>
          <p:nvPr/>
        </p:nvSpPr>
        <p:spPr bwMode="auto">
          <a:xfrm>
            <a:off x="2930265" y="6172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 pitchFamily="34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1676400" y="56388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  <p:cxnSp>
        <p:nvCxnSpPr>
          <p:cNvPr id="185" name="Straight Arrow Connector 184"/>
          <p:cNvCxnSpPr/>
          <p:nvPr/>
        </p:nvCxnSpPr>
        <p:spPr>
          <a:xfrm flipV="1">
            <a:off x="6858000" y="55626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tailEnd type="arrow"/>
          </a:ln>
          <a:effectLst/>
        </p:spPr>
      </p:cxn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3352800" y="6172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-5</a:t>
            </a:r>
          </a:p>
        </p:txBody>
      </p:sp>
      <p:sp>
        <p:nvSpPr>
          <p:cNvPr id="187" name="Rectangle 12"/>
          <p:cNvSpPr>
            <a:spLocks noChangeArrowheads="1"/>
          </p:cNvSpPr>
          <p:nvPr/>
        </p:nvSpPr>
        <p:spPr bwMode="auto">
          <a:xfrm>
            <a:off x="3810000" y="6172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grpSp>
        <p:nvGrpSpPr>
          <p:cNvPr id="188" name="Group 72"/>
          <p:cNvGrpSpPr>
            <a:grpSpLocks/>
          </p:cNvGrpSpPr>
          <p:nvPr/>
        </p:nvGrpSpPr>
        <p:grpSpPr bwMode="auto">
          <a:xfrm>
            <a:off x="2895600" y="6172200"/>
            <a:ext cx="3657600" cy="457200"/>
            <a:chOff x="3360" y="2016"/>
            <a:chExt cx="2304" cy="288"/>
          </a:xfrm>
          <a:solidFill>
            <a:srgbClr val="3A7DCE"/>
          </a:solidFill>
        </p:grpSpPr>
        <p:sp>
          <p:nvSpPr>
            <p:cNvPr id="189" name="Rectangle 57"/>
            <p:cNvSpPr>
              <a:spLocks noChangeArrowheads="1"/>
            </p:cNvSpPr>
            <p:nvPr/>
          </p:nvSpPr>
          <p:spPr bwMode="auto">
            <a:xfrm>
              <a:off x="3360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0" name="Rectangle 58"/>
            <p:cNvSpPr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91" name="Rectangl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92" name="Rectangle 60"/>
            <p:cNvSpPr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93" name="Rectangle 61"/>
            <p:cNvSpPr>
              <a:spLocks noChangeArrowheads="1"/>
            </p:cNvSpPr>
            <p:nvPr/>
          </p:nvSpPr>
          <p:spPr bwMode="auto">
            <a:xfrm>
              <a:off x="4512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94" name="Rectangle 62"/>
            <p:cNvSpPr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95" name="Rectangle 63"/>
            <p:cNvSpPr>
              <a:spLocks noChangeArrowheads="1"/>
            </p:cNvSpPr>
            <p:nvPr/>
          </p:nvSpPr>
          <p:spPr bwMode="auto">
            <a:xfrm>
              <a:off x="5088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96" name="Rectangle 64"/>
            <p:cNvSpPr>
              <a:spLocks noChangeArrowheads="1"/>
            </p:cNvSpPr>
            <p:nvPr/>
          </p:nvSpPr>
          <p:spPr bwMode="auto">
            <a:xfrm>
              <a:off x="5376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</p:grpSp>
      <p:cxnSp>
        <p:nvCxnSpPr>
          <p:cNvPr id="197" name="Straight Arrow Connector 196"/>
          <p:cNvCxnSpPr/>
          <p:nvPr/>
        </p:nvCxnSpPr>
        <p:spPr>
          <a:xfrm flipV="1">
            <a:off x="2133600" y="56388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076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Program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64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764704"/>
            <a:ext cx="7848872" cy="547260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  <a:latin typeface="Courier New"/>
              </a:rPr>
              <a:t>#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include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&lt;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stdio.h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&gt;</a:t>
            </a:r>
          </a:p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i,int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j);</a:t>
            </a:r>
          </a:p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i1,int j1,int i2,int j2);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main()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a[30],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n,i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("Enter no of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elements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:");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scanf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("%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d",&amp;n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("Enter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elements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:");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for(i=0;i&lt;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n;i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++)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scanf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("%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d",&amp;a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[i]);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(a,0,n-1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("\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nSorted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is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:");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for(i=0;i&lt;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n;i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++)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("%d ",a[i]);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return 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0;</a:t>
            </a:r>
          </a:p>
          <a:p>
            <a:r>
              <a:rPr lang="fr-FR" dirty="0" smtClean="0">
                <a:solidFill>
                  <a:srgbClr val="00206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066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Program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1196752"/>
            <a:ext cx="7848872" cy="453650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i,int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j)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endParaRPr lang="fr-FR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if(i&lt;j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 {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mid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=(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i+j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)/2;</a:t>
            </a:r>
          </a:p>
          <a:p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smtClean="0">
                <a:solidFill>
                  <a:srgbClr val="FF0000"/>
                </a:solidFill>
                <a:latin typeface="Courier New"/>
              </a:rPr>
              <a:t>/*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left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recursion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*/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a,i,mid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smtClean="0">
                <a:solidFill>
                  <a:srgbClr val="FF0000"/>
                </a:solidFill>
                <a:latin typeface="Courier New"/>
              </a:rPr>
              <a:t>/* 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right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recursion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*/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(a,mid+1,j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/*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merging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of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two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sorted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sub-arrays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*/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 err="1" smtClean="0">
                <a:solidFill>
                  <a:srgbClr val="002060"/>
                </a:solidFill>
                <a:latin typeface="Courier New"/>
              </a:rPr>
              <a:t>merge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(a,i,mid,mid+1,j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smtClean="0">
                <a:solidFill>
                  <a:srgbClr val="002060"/>
                </a:solidFill>
                <a:latin typeface="Courier New"/>
              </a:rPr>
              <a:t>   }</a:t>
            </a:r>
            <a:endParaRPr lang="fr-FR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} </a:t>
            </a:r>
            <a:endParaRPr lang="en-IN" dirty="0">
              <a:solidFill>
                <a:srgbClr val="00206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6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Program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66</a:t>
            </a:fld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7544" y="764704"/>
            <a:ext cx="7848872" cy="532859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merge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i1,int i2,int j1,int j2)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[50];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array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used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for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merging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i=i1,j=j1,k=0;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while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(i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&lt;=i2 &amp;&amp; j&lt;=j2)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while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in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both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lists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{</a:t>
            </a:r>
            <a:endParaRPr lang="fr-FR" sz="16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 if(a[i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]&lt;a[j])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 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[k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++]=a[i++];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else</a:t>
            </a:r>
            <a:endParaRPr lang="fr-FR" sz="16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 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[k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++]=a[j++];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}</a:t>
            </a:r>
            <a:endParaRPr lang="fr-FR" sz="1600" dirty="0">
              <a:solidFill>
                <a:srgbClr val="002060"/>
              </a:solidFill>
              <a:latin typeface="Courier New"/>
            </a:endParaRP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while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(i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&lt;=i2)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//copy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remaining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of the first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list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[k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++]=a[i++];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while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(j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&lt;=j2)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//copy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remaining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of the second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list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sz="1600" dirty="0" err="1" smtClean="0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[k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++]=a[j++];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for(i=i1,j=0;i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&lt;=j2;i++,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j++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)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smtClean="0">
                <a:solidFill>
                  <a:srgbClr val="002060"/>
                </a:solidFill>
                <a:latin typeface="Courier New"/>
              </a:rPr>
              <a:t>   a[i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]=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[j];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//Transfer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from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[] back to a[]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}</a:t>
            </a:r>
            <a:endParaRPr lang="fr-FR" sz="1600" dirty="0" smtClean="0">
              <a:solidFill>
                <a:srgbClr val="00206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– Splitting Trace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67</a:t>
            </a:fld>
            <a:endParaRPr lang="en-IN"/>
          </a:p>
        </p:txBody>
      </p:sp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1952625" y="1277938"/>
            <a:ext cx="5238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/>
              <a:t>-56 23 43 -5 -3 0 123 -35 87 56 75 80</a:t>
            </a: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1874927" y="4797152"/>
            <a:ext cx="5367175" cy="36933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 smtClean="0"/>
              <a:t>Output:  -56 </a:t>
            </a:r>
            <a:r>
              <a:rPr lang="en-US" dirty="0"/>
              <a:t>-35 -5 -3 0 23 43 56 75 80 87 123</a:t>
            </a:r>
          </a:p>
        </p:txBody>
      </p:sp>
      <p:grpSp>
        <p:nvGrpSpPr>
          <p:cNvPr id="124" name="Group 67"/>
          <p:cNvGrpSpPr>
            <a:grpSpLocks/>
          </p:cNvGrpSpPr>
          <p:nvPr/>
        </p:nvGrpSpPr>
        <p:grpSpPr bwMode="auto">
          <a:xfrm>
            <a:off x="284956" y="3067568"/>
            <a:ext cx="2557463" cy="806450"/>
            <a:chOff x="170" y="2134"/>
            <a:chExt cx="1611" cy="508"/>
          </a:xfrm>
        </p:grpSpPr>
        <p:sp>
          <p:nvSpPr>
            <p:cNvPr id="125" name="Text Box 8"/>
            <p:cNvSpPr txBox="1">
              <a:spLocks noChangeArrowheads="1"/>
            </p:cNvSpPr>
            <p:nvPr/>
          </p:nvSpPr>
          <p:spPr bwMode="auto">
            <a:xfrm>
              <a:off x="170" y="2354"/>
              <a:ext cx="66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99" y="2329"/>
              <a:ext cx="9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indent="-285750"/>
              <a:r>
                <a:rPr lang="en-US" dirty="0"/>
                <a:t>23 43</a:t>
              </a:r>
            </a:p>
          </p:txBody>
        </p:sp>
        <p:sp>
          <p:nvSpPr>
            <p:cNvPr id="127" name="Line 14"/>
            <p:cNvSpPr>
              <a:spLocks noChangeShapeType="1"/>
            </p:cNvSpPr>
            <p:nvPr/>
          </p:nvSpPr>
          <p:spPr bwMode="auto">
            <a:xfrm flipH="1">
              <a:off x="775" y="2160"/>
              <a:ext cx="169" cy="1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5"/>
            <p:cNvSpPr>
              <a:spLocks noChangeShapeType="1"/>
            </p:cNvSpPr>
            <p:nvPr/>
          </p:nvSpPr>
          <p:spPr bwMode="auto">
            <a:xfrm>
              <a:off x="1258" y="2134"/>
              <a:ext cx="146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8"/>
          <p:cNvGrpSpPr>
            <a:grpSpLocks/>
          </p:cNvGrpSpPr>
          <p:nvPr/>
        </p:nvGrpSpPr>
        <p:grpSpPr bwMode="auto">
          <a:xfrm>
            <a:off x="1066156" y="3736460"/>
            <a:ext cx="1768474" cy="800100"/>
            <a:chOff x="966" y="2502"/>
            <a:chExt cx="1114" cy="504"/>
          </a:xfrm>
        </p:grpSpPr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966" y="2718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23</a:t>
              </a:r>
            </a:p>
          </p:txBody>
        </p:sp>
        <p:sp>
          <p:nvSpPr>
            <p:cNvPr id="131" name="Text Box 11"/>
            <p:cNvSpPr txBox="1">
              <a:spLocks noChangeArrowheads="1"/>
            </p:cNvSpPr>
            <p:nvPr/>
          </p:nvSpPr>
          <p:spPr bwMode="auto">
            <a:xfrm>
              <a:off x="1484" y="2709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43</a:t>
              </a:r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 flipH="1">
              <a:off x="1404" y="2511"/>
              <a:ext cx="158" cy="2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1712" y="2502"/>
              <a:ext cx="196" cy="2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59"/>
          <p:cNvGrpSpPr>
            <a:grpSpLocks/>
          </p:cNvGrpSpPr>
          <p:nvPr/>
        </p:nvGrpSpPr>
        <p:grpSpPr bwMode="auto">
          <a:xfrm>
            <a:off x="1122362" y="1739900"/>
            <a:ext cx="6308725" cy="769938"/>
            <a:chOff x="707" y="1096"/>
            <a:chExt cx="3974" cy="485"/>
          </a:xfrm>
        </p:grpSpPr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707" y="1313"/>
              <a:ext cx="15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-56 23 43 -5 -3 </a:t>
              </a:r>
              <a:r>
                <a:rPr lang="en-US" dirty="0" smtClean="0"/>
                <a:t> 0 </a:t>
              </a:r>
              <a:endParaRPr lang="en-US" dirty="0"/>
            </a:p>
          </p:txBody>
        </p:sp>
        <p:sp>
          <p:nvSpPr>
            <p:cNvPr id="136" name="Line 12"/>
            <p:cNvSpPr>
              <a:spLocks noChangeShapeType="1"/>
            </p:cNvSpPr>
            <p:nvPr/>
          </p:nvSpPr>
          <p:spPr bwMode="auto">
            <a:xfrm flipH="1">
              <a:off x="2025" y="1096"/>
              <a:ext cx="686" cy="1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725" y="1293"/>
              <a:ext cx="195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/>
                <a:t>123 -35 87 56 75 80</a:t>
              </a:r>
            </a:p>
          </p:txBody>
        </p:sp>
        <p:sp>
          <p:nvSpPr>
            <p:cNvPr id="138" name="Line 19"/>
            <p:cNvSpPr>
              <a:spLocks noChangeShapeType="1"/>
            </p:cNvSpPr>
            <p:nvPr/>
          </p:nvSpPr>
          <p:spPr bwMode="auto">
            <a:xfrm>
              <a:off x="3122" y="1096"/>
              <a:ext cx="460" cy="1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60"/>
          <p:cNvGrpSpPr>
            <a:grpSpLocks/>
          </p:cNvGrpSpPr>
          <p:nvPr/>
        </p:nvGrpSpPr>
        <p:grpSpPr bwMode="auto">
          <a:xfrm>
            <a:off x="742951" y="2506664"/>
            <a:ext cx="3032125" cy="730250"/>
            <a:chOff x="468" y="1579"/>
            <a:chExt cx="1910" cy="460"/>
          </a:xfrm>
        </p:grpSpPr>
        <p:sp>
          <p:nvSpPr>
            <p:cNvPr id="140" name="Text Box 7"/>
            <p:cNvSpPr txBox="1">
              <a:spLocks noChangeArrowheads="1"/>
            </p:cNvSpPr>
            <p:nvPr/>
          </p:nvSpPr>
          <p:spPr bwMode="auto">
            <a:xfrm>
              <a:off x="468" y="1751"/>
              <a:ext cx="11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-56 23 43 </a:t>
              </a:r>
            </a:p>
          </p:txBody>
        </p:sp>
        <p:sp>
          <p:nvSpPr>
            <p:cNvPr id="141" name="Line 13"/>
            <p:cNvSpPr>
              <a:spLocks noChangeShapeType="1"/>
            </p:cNvSpPr>
            <p:nvPr/>
          </p:nvSpPr>
          <p:spPr bwMode="auto">
            <a:xfrm flipH="1">
              <a:off x="1380" y="1579"/>
              <a:ext cx="145" cy="1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1503" y="1748"/>
              <a:ext cx="87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-5 -3 </a:t>
              </a:r>
              <a:r>
                <a:rPr lang="en-US" dirty="0" smtClean="0"/>
                <a:t> 0</a:t>
              </a:r>
              <a:endParaRPr lang="en-US" dirty="0"/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1840" y="1604"/>
              <a:ext cx="145" cy="1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" name="Group 69"/>
          <p:cNvGrpSpPr>
            <a:grpSpLocks/>
          </p:cNvGrpSpPr>
          <p:nvPr/>
        </p:nvGrpSpPr>
        <p:grpSpPr bwMode="auto">
          <a:xfrm>
            <a:off x="3049588" y="3117857"/>
            <a:ext cx="1258888" cy="619126"/>
            <a:chOff x="1921" y="1964"/>
            <a:chExt cx="793" cy="390"/>
          </a:xfrm>
        </p:grpSpPr>
        <p:sp>
          <p:nvSpPr>
            <p:cNvPr id="145" name="Line 27"/>
            <p:cNvSpPr>
              <a:spLocks noChangeShapeType="1"/>
            </p:cNvSpPr>
            <p:nvPr/>
          </p:nvSpPr>
          <p:spPr bwMode="auto">
            <a:xfrm flipH="1">
              <a:off x="1921" y="1964"/>
              <a:ext cx="97" cy="1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28"/>
            <p:cNvSpPr txBox="1">
              <a:spLocks noChangeArrowheads="1"/>
            </p:cNvSpPr>
            <p:nvPr/>
          </p:nvSpPr>
          <p:spPr bwMode="auto">
            <a:xfrm>
              <a:off x="1970" y="2121"/>
              <a:ext cx="74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 </a:t>
              </a:r>
              <a:r>
                <a:rPr lang="en-US" dirty="0" smtClean="0"/>
                <a:t>  0</a:t>
              </a:r>
              <a:endParaRPr lang="en-US" dirty="0"/>
            </a:p>
          </p:txBody>
        </p:sp>
        <p:sp>
          <p:nvSpPr>
            <p:cNvPr id="147" name="Line 30"/>
            <p:cNvSpPr>
              <a:spLocks noChangeShapeType="1"/>
            </p:cNvSpPr>
            <p:nvPr/>
          </p:nvSpPr>
          <p:spPr bwMode="auto">
            <a:xfrm>
              <a:off x="2203" y="1988"/>
              <a:ext cx="217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" name="Group 70"/>
          <p:cNvGrpSpPr>
            <a:grpSpLocks/>
          </p:cNvGrpSpPr>
          <p:nvPr/>
        </p:nvGrpSpPr>
        <p:grpSpPr bwMode="auto">
          <a:xfrm>
            <a:off x="2794000" y="3698879"/>
            <a:ext cx="1765299" cy="798513"/>
            <a:chOff x="1760" y="2330"/>
            <a:chExt cx="1112" cy="503"/>
          </a:xfrm>
        </p:grpSpPr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1760" y="2545"/>
              <a:ext cx="56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</a:t>
              </a:r>
            </a:p>
          </p:txBody>
        </p:sp>
        <p:sp>
          <p:nvSpPr>
            <p:cNvPr id="150" name="Text Box 32"/>
            <p:cNvSpPr txBox="1">
              <a:spLocks noChangeArrowheads="1"/>
            </p:cNvSpPr>
            <p:nvPr/>
          </p:nvSpPr>
          <p:spPr bwMode="auto">
            <a:xfrm>
              <a:off x="2372" y="2540"/>
              <a:ext cx="50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0</a:t>
              </a:r>
            </a:p>
          </p:txBody>
        </p:sp>
        <p:sp>
          <p:nvSpPr>
            <p:cNvPr id="151" name="Line 33"/>
            <p:cNvSpPr>
              <a:spLocks noChangeShapeType="1"/>
            </p:cNvSpPr>
            <p:nvPr/>
          </p:nvSpPr>
          <p:spPr bwMode="auto">
            <a:xfrm flipH="1">
              <a:off x="2269" y="2330"/>
              <a:ext cx="122" cy="2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4"/>
            <p:cNvSpPr>
              <a:spLocks noChangeShapeType="1"/>
            </p:cNvSpPr>
            <p:nvPr/>
          </p:nvSpPr>
          <p:spPr bwMode="auto">
            <a:xfrm>
              <a:off x="2622" y="2330"/>
              <a:ext cx="113" cy="2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72"/>
          <p:cNvGrpSpPr>
            <a:grpSpLocks/>
          </p:cNvGrpSpPr>
          <p:nvPr/>
        </p:nvGrpSpPr>
        <p:grpSpPr bwMode="auto">
          <a:xfrm>
            <a:off x="4098040" y="3008830"/>
            <a:ext cx="2487613" cy="825501"/>
            <a:chOff x="2582" y="1882"/>
            <a:chExt cx="1567" cy="520"/>
          </a:xfrm>
        </p:grpSpPr>
        <p:sp>
          <p:nvSpPr>
            <p:cNvPr id="154" name="Text Box 38"/>
            <p:cNvSpPr txBox="1">
              <a:spLocks noChangeArrowheads="1"/>
            </p:cNvSpPr>
            <p:nvPr/>
          </p:nvSpPr>
          <p:spPr bwMode="auto">
            <a:xfrm>
              <a:off x="2582" y="2114"/>
              <a:ext cx="6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123</a:t>
              </a:r>
            </a:p>
          </p:txBody>
        </p:sp>
        <p:sp>
          <p:nvSpPr>
            <p:cNvPr id="155" name="Line 40"/>
            <p:cNvSpPr>
              <a:spLocks noChangeShapeType="1"/>
            </p:cNvSpPr>
            <p:nvPr/>
          </p:nvSpPr>
          <p:spPr bwMode="auto">
            <a:xfrm flipH="1">
              <a:off x="3122" y="1882"/>
              <a:ext cx="152" cy="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41"/>
            <p:cNvSpPr txBox="1">
              <a:spLocks noChangeArrowheads="1"/>
            </p:cNvSpPr>
            <p:nvPr/>
          </p:nvSpPr>
          <p:spPr bwMode="auto">
            <a:xfrm>
              <a:off x="3249" y="2108"/>
              <a:ext cx="90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-35 87</a:t>
              </a:r>
            </a:p>
          </p:txBody>
        </p:sp>
      </p:grpSp>
      <p:sp>
        <p:nvSpPr>
          <p:cNvPr id="157" name="Line 43"/>
          <p:cNvSpPr>
            <a:spLocks noChangeShapeType="1"/>
          </p:cNvSpPr>
          <p:nvPr/>
        </p:nvSpPr>
        <p:spPr bwMode="auto">
          <a:xfrm>
            <a:off x="5646738" y="3006725"/>
            <a:ext cx="380115" cy="37458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" name="Group 73"/>
          <p:cNvGrpSpPr>
            <a:grpSpLocks/>
          </p:cNvGrpSpPr>
          <p:nvPr/>
        </p:nvGrpSpPr>
        <p:grpSpPr bwMode="auto">
          <a:xfrm>
            <a:off x="4978400" y="3669506"/>
            <a:ext cx="1879600" cy="795338"/>
            <a:chOff x="3116" y="2080"/>
            <a:chExt cx="1184" cy="501"/>
          </a:xfrm>
        </p:grpSpPr>
        <p:sp>
          <p:nvSpPr>
            <p:cNvPr id="159" name="Text Box 44"/>
            <p:cNvSpPr txBox="1">
              <a:spLocks noChangeArrowheads="1"/>
            </p:cNvSpPr>
            <p:nvPr/>
          </p:nvSpPr>
          <p:spPr bwMode="auto">
            <a:xfrm>
              <a:off x="3116" y="2293"/>
              <a:ext cx="66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-35</a:t>
              </a:r>
            </a:p>
          </p:txBody>
        </p:sp>
        <p:sp>
          <p:nvSpPr>
            <p:cNvPr id="160" name="Line 46"/>
            <p:cNvSpPr>
              <a:spLocks noChangeShapeType="1"/>
            </p:cNvSpPr>
            <p:nvPr/>
          </p:nvSpPr>
          <p:spPr bwMode="auto">
            <a:xfrm flipH="1">
              <a:off x="3658" y="2080"/>
              <a:ext cx="97" cy="2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47"/>
            <p:cNvSpPr txBox="1">
              <a:spLocks noChangeArrowheads="1"/>
            </p:cNvSpPr>
            <p:nvPr/>
          </p:nvSpPr>
          <p:spPr bwMode="auto">
            <a:xfrm>
              <a:off x="3704" y="2292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87</a:t>
              </a:r>
            </a:p>
          </p:txBody>
        </p:sp>
      </p:grpSp>
      <p:grpSp>
        <p:nvGrpSpPr>
          <p:cNvPr id="163" name="Group 71"/>
          <p:cNvGrpSpPr>
            <a:grpSpLocks/>
          </p:cNvGrpSpPr>
          <p:nvPr/>
        </p:nvGrpSpPr>
        <p:grpSpPr bwMode="auto">
          <a:xfrm>
            <a:off x="4303714" y="2392365"/>
            <a:ext cx="3640138" cy="763588"/>
            <a:chOff x="2711" y="1507"/>
            <a:chExt cx="2293" cy="481"/>
          </a:xfrm>
        </p:grpSpPr>
        <p:sp>
          <p:nvSpPr>
            <p:cNvPr id="164" name="Text Box 35"/>
            <p:cNvSpPr txBox="1">
              <a:spLocks noChangeArrowheads="1"/>
            </p:cNvSpPr>
            <p:nvPr/>
          </p:nvSpPr>
          <p:spPr bwMode="auto">
            <a:xfrm>
              <a:off x="2711" y="1700"/>
              <a:ext cx="1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123 -35 87 </a:t>
              </a:r>
            </a:p>
          </p:txBody>
        </p:sp>
        <p:sp>
          <p:nvSpPr>
            <p:cNvPr id="165" name="Line 37"/>
            <p:cNvSpPr>
              <a:spLocks noChangeShapeType="1"/>
            </p:cNvSpPr>
            <p:nvPr/>
          </p:nvSpPr>
          <p:spPr bwMode="auto">
            <a:xfrm flipH="1">
              <a:off x="3582" y="1507"/>
              <a:ext cx="169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Text Box 49"/>
            <p:cNvSpPr txBox="1">
              <a:spLocks noChangeArrowheads="1"/>
            </p:cNvSpPr>
            <p:nvPr/>
          </p:nvSpPr>
          <p:spPr bwMode="auto">
            <a:xfrm>
              <a:off x="3928" y="1692"/>
              <a:ext cx="107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56 75 80</a:t>
              </a:r>
            </a:p>
          </p:txBody>
        </p:sp>
        <p:sp>
          <p:nvSpPr>
            <p:cNvPr id="167" name="Line 50"/>
            <p:cNvSpPr>
              <a:spLocks noChangeShapeType="1"/>
            </p:cNvSpPr>
            <p:nvPr/>
          </p:nvSpPr>
          <p:spPr bwMode="auto">
            <a:xfrm>
              <a:off x="4114" y="1507"/>
              <a:ext cx="346" cy="1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" name="Group 74"/>
          <p:cNvGrpSpPr>
            <a:grpSpLocks/>
          </p:cNvGrpSpPr>
          <p:nvPr/>
        </p:nvGrpSpPr>
        <p:grpSpPr bwMode="auto">
          <a:xfrm>
            <a:off x="6157917" y="3316294"/>
            <a:ext cx="2370139" cy="479426"/>
            <a:chOff x="3879" y="2089"/>
            <a:chExt cx="1493" cy="302"/>
          </a:xfrm>
        </p:grpSpPr>
        <p:sp>
          <p:nvSpPr>
            <p:cNvPr id="170" name="Text Box 51"/>
            <p:cNvSpPr txBox="1">
              <a:spLocks noChangeArrowheads="1"/>
            </p:cNvSpPr>
            <p:nvPr/>
          </p:nvSpPr>
          <p:spPr bwMode="auto">
            <a:xfrm>
              <a:off x="3879" y="2103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56</a:t>
              </a:r>
            </a:p>
          </p:txBody>
        </p:sp>
        <p:sp>
          <p:nvSpPr>
            <p:cNvPr id="171" name="Text Box 53"/>
            <p:cNvSpPr txBox="1">
              <a:spLocks noChangeArrowheads="1"/>
            </p:cNvSpPr>
            <p:nvPr/>
          </p:nvSpPr>
          <p:spPr bwMode="auto">
            <a:xfrm>
              <a:off x="4536" y="2089"/>
              <a:ext cx="8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75 80</a:t>
              </a:r>
            </a:p>
          </p:txBody>
        </p:sp>
      </p:grpSp>
      <p:grpSp>
        <p:nvGrpSpPr>
          <p:cNvPr id="173" name="Group 75"/>
          <p:cNvGrpSpPr>
            <a:grpSpLocks/>
          </p:cNvGrpSpPr>
          <p:nvPr/>
        </p:nvGrpSpPr>
        <p:grpSpPr bwMode="auto">
          <a:xfrm>
            <a:off x="7158038" y="3644901"/>
            <a:ext cx="1579562" cy="811213"/>
            <a:chOff x="4509" y="2296"/>
            <a:chExt cx="995" cy="511"/>
          </a:xfrm>
        </p:grpSpPr>
        <p:sp>
          <p:nvSpPr>
            <p:cNvPr id="174" name="Text Box 55"/>
            <p:cNvSpPr txBox="1">
              <a:spLocks noChangeArrowheads="1"/>
            </p:cNvSpPr>
            <p:nvPr/>
          </p:nvSpPr>
          <p:spPr bwMode="auto">
            <a:xfrm>
              <a:off x="4509" y="2514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75</a:t>
              </a:r>
            </a:p>
          </p:txBody>
        </p:sp>
        <p:sp>
          <p:nvSpPr>
            <p:cNvPr id="175" name="Line 56"/>
            <p:cNvSpPr>
              <a:spLocks noChangeShapeType="1"/>
            </p:cNvSpPr>
            <p:nvPr/>
          </p:nvSpPr>
          <p:spPr bwMode="auto">
            <a:xfrm flipH="1">
              <a:off x="4954" y="2296"/>
              <a:ext cx="59" cy="2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Text Box 57"/>
            <p:cNvSpPr txBox="1">
              <a:spLocks noChangeArrowheads="1"/>
            </p:cNvSpPr>
            <p:nvPr/>
          </p:nvSpPr>
          <p:spPr bwMode="auto">
            <a:xfrm>
              <a:off x="4908" y="2519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80</a:t>
              </a:r>
            </a:p>
          </p:txBody>
        </p:sp>
        <p:sp>
          <p:nvSpPr>
            <p:cNvPr id="177" name="Line 58"/>
            <p:cNvSpPr>
              <a:spLocks noChangeShapeType="1"/>
            </p:cNvSpPr>
            <p:nvPr/>
          </p:nvSpPr>
          <p:spPr bwMode="auto">
            <a:xfrm>
              <a:off x="5148" y="2302"/>
              <a:ext cx="136" cy="2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" name="Text Box 31"/>
          <p:cNvSpPr txBox="1">
            <a:spLocks noChangeArrowheads="1"/>
          </p:cNvSpPr>
          <p:nvPr/>
        </p:nvSpPr>
        <p:spPr bwMode="auto">
          <a:xfrm>
            <a:off x="2303592" y="3381307"/>
            <a:ext cx="8531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180" name="Line 43"/>
          <p:cNvSpPr>
            <a:spLocks noChangeShapeType="1"/>
          </p:cNvSpPr>
          <p:nvPr/>
        </p:nvSpPr>
        <p:spPr bwMode="auto">
          <a:xfrm>
            <a:off x="7484365" y="3008829"/>
            <a:ext cx="380115" cy="3233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0"/>
          <p:cNvSpPr>
            <a:spLocks noChangeShapeType="1"/>
          </p:cNvSpPr>
          <p:nvPr/>
        </p:nvSpPr>
        <p:spPr bwMode="auto">
          <a:xfrm flipH="1">
            <a:off x="6945540" y="3008830"/>
            <a:ext cx="212498" cy="3328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>
            <a:off x="6179253" y="3658462"/>
            <a:ext cx="380115" cy="37458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Text Box 76"/>
          <p:cNvSpPr txBox="1">
            <a:spLocks noChangeArrowheads="1"/>
          </p:cNvSpPr>
          <p:nvPr/>
        </p:nvSpPr>
        <p:spPr bwMode="auto">
          <a:xfrm>
            <a:off x="4014790" y="5517232"/>
            <a:ext cx="361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B808BC"/>
                </a:solidFill>
              </a:rPr>
              <a:t>Worst Case: O(n.log(n))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78119" y="5541846"/>
            <a:ext cx="288369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Space Complexity??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6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57" grpId="0" animBg="1"/>
      <p:bldP spid="179" grpId="0"/>
      <p:bldP spid="180" grpId="0" animBg="1"/>
      <p:bldP spid="181" grpId="0" animBg="1"/>
      <p:bldP spid="182" grpId="0" animBg="1"/>
      <p:bldP spid="183" grpId="0"/>
      <p:bldP spid="18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68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68309" y="980727"/>
                <a:ext cx="8622704" cy="4968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Time Complexity:</a:t>
                </a: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0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0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sz="240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 smtClean="0">
                                    <a:solidFill>
                                      <a:srgbClr val="B808BC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IN" sz="240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 smtClean="0">
                                    <a:solidFill>
                                      <a:srgbClr val="B808BC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&gt;1</m:t>
                    </m:r>
                  </m:oMath>
                </a14:m>
                <a:endParaRPr lang="en-IN" sz="2400" b="0" kern="0" dirty="0" smtClean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 smtClean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400" b="0" kern="0" dirty="0" smtClean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kern="0" dirty="0" smtClean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For simplicity of </a:t>
                </a:r>
                <a:r>
                  <a:rPr lang="en-IN" sz="2400" kern="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calculation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kern="0" dirty="0" smtClean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sz="24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IN" sz="24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400" kern="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 smtClean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400" kern="0" dirty="0" smtClean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 smtClean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+2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   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&gt;1</m:t>
                    </m:r>
                  </m:oMath>
                </a14:m>
                <a:endParaRPr lang="en-IN" sz="2400" b="0" kern="0" dirty="0" smtClean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 smtClean="0">
                    <a:solidFill>
                      <a:srgbClr val="B808BC"/>
                    </a:solidFill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𝐴𝑠𝑠𝑢𝑚𝑖𝑛𝑔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kern="0" dirty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309" y="980727"/>
                <a:ext cx="8622704" cy="4968553"/>
              </a:xfrm>
              <a:prstGeom prst="rect">
                <a:avLst/>
              </a:prstGeom>
              <a:blipFill rotWithShape="1">
                <a:blip r:embed="rId3"/>
                <a:stretch>
                  <a:fillRect l="-1061" t="-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53880" y="2636912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12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vs. Merge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69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6126" y="1052736"/>
            <a:ext cx="862417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Quick sort </a:t>
            </a: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hard division, easy combination</a:t>
            </a: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in the divide step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the divide-and-conquer framework</a:t>
            </a: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hence combine step does nothing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endParaRPr lang="en-US" sz="10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r>
              <a:rPr lang="en-US" sz="36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easy division, hard combination</a:t>
            </a:r>
          </a:p>
          <a:p>
            <a:pPr lvl="2" algn="just">
              <a:lnSpc>
                <a:spcPct val="90000"/>
              </a:lnSpc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merge in the combine step</a:t>
            </a:r>
          </a:p>
          <a:p>
            <a:pPr lvl="2" algn="just">
              <a:lnSpc>
                <a:spcPct val="90000"/>
              </a:lnSpc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divide step in this framework does one simple calculation only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53880" y="2636912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70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Issues in Sorting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Many issues are there in sorting techniques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rearrange a given set of data?</a:t>
            </a:r>
          </a:p>
          <a:p>
            <a:pPr marL="808038" lvl="3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data structures are more suitable to store data prior to their sorting?</a:t>
            </a: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fast the sorting can be achieved?</a:t>
            </a: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sorting can be done in a memory constraint situation?</a:t>
            </a: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sort various types of data?</a:t>
            </a:r>
          </a:p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6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vs. Merge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70</a:t>
            </a:fld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6126" y="1052736"/>
            <a:ext cx="862417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the algorithms divide the problem into two sub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problems.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Merge sort: </a:t>
            </a:r>
          </a:p>
          <a:p>
            <a:pPr lvl="3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sub problems are of almost equal size always. </a:t>
            </a:r>
          </a:p>
          <a:p>
            <a:pPr lvl="3" algn="just"/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Quick sort: </a:t>
            </a:r>
          </a:p>
          <a:p>
            <a:pPr lvl="3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equal sub division is not guaranteed. </a:t>
            </a:r>
          </a:p>
          <a:p>
            <a:pPr lvl="3" algn="just"/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difference between the two sorting methods appears as the deciding factor of their run time performances.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53880" y="2636912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656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1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59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Sorting Algorithms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9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Comparison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2412D51A-C1C7-4F6F-ADB4-90C3724E8DB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Basic operation involved in this type of sorting technique is comparison. A data item is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compared with other items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list of items in order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find its place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sorted list. 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Exchange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Enumeration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5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11615</TotalTime>
  <Words>2930</Words>
  <Application>Microsoft Office PowerPoint</Application>
  <PresentationFormat>On-screen Show (4:3)</PresentationFormat>
  <Paragraphs>1019</Paragraphs>
  <Slides>71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Slipstream</vt:lpstr>
      <vt:lpstr>Slide 1</vt:lpstr>
      <vt:lpstr>Today’s Discussion…</vt:lpstr>
      <vt:lpstr>Introduction</vt:lpstr>
      <vt:lpstr>Sorting – The Task</vt:lpstr>
      <vt:lpstr>Sorting – Example</vt:lpstr>
      <vt:lpstr>Sorting Problem</vt:lpstr>
      <vt:lpstr>Issues in Sorting</vt:lpstr>
      <vt:lpstr>Sorting Algorithms</vt:lpstr>
      <vt:lpstr>Sorting by Comparison</vt:lpstr>
      <vt:lpstr>Sorting by Comparison</vt:lpstr>
      <vt:lpstr>Sorting by Comparison</vt:lpstr>
      <vt:lpstr>Sorting by Distribution</vt:lpstr>
      <vt:lpstr>Insertion Sort</vt:lpstr>
      <vt:lpstr>Insertion Sort</vt:lpstr>
      <vt:lpstr>Insertion Sort</vt:lpstr>
      <vt:lpstr>Insertion Sort</vt:lpstr>
      <vt:lpstr>Insertion Sort - Example</vt:lpstr>
      <vt:lpstr>Insertion Sort: Complexity Analysis</vt:lpstr>
      <vt:lpstr>Insertion Sort: Complexity analysis</vt:lpstr>
      <vt:lpstr>Insertion Sort: Complexity analysis</vt:lpstr>
      <vt:lpstr>Insertion Sort: Complexity analysis</vt:lpstr>
      <vt:lpstr>Insertion Sort: Complexity analysis</vt:lpstr>
      <vt:lpstr>Insertion Sort: Summary of Complexity Analysis</vt:lpstr>
      <vt:lpstr>Selection Sort</vt:lpstr>
      <vt:lpstr>Selection Sort</vt:lpstr>
      <vt:lpstr>Selection Sort</vt:lpstr>
      <vt:lpstr>Selection Sort</vt:lpstr>
      <vt:lpstr>Selection Sort - Example</vt:lpstr>
      <vt:lpstr>Selection Sort: Complexity Analysis</vt:lpstr>
      <vt:lpstr>Selection Sort: Complexity Analysis</vt:lpstr>
      <vt:lpstr>Selection Sort: Complexity Analysis</vt:lpstr>
      <vt:lpstr>Selection Sort: Summary of Complexity analysis</vt:lpstr>
      <vt:lpstr>Bubble Sort</vt:lpstr>
      <vt:lpstr>Bubble Sort</vt:lpstr>
      <vt:lpstr>Bubble Sort</vt:lpstr>
      <vt:lpstr>Bubble Sort - Example</vt:lpstr>
      <vt:lpstr>Bubble Sort - Example</vt:lpstr>
      <vt:lpstr>Bubble Sort</vt:lpstr>
      <vt:lpstr>Bubble Sort</vt:lpstr>
      <vt:lpstr>Bubble Sort: Complexity analysis</vt:lpstr>
      <vt:lpstr>Bubble Sort: Complexity analysis</vt:lpstr>
      <vt:lpstr>Bubble Sort: Complexity analysis</vt:lpstr>
      <vt:lpstr>Bubble Sort: Complexity analysis</vt:lpstr>
      <vt:lpstr>Bubble Sort: Summary of Complexity analysis</vt:lpstr>
      <vt:lpstr>Bubble Sort</vt:lpstr>
      <vt:lpstr>Bubble Sort</vt:lpstr>
      <vt:lpstr>Efficient Sorting algorithms</vt:lpstr>
      <vt:lpstr>Quick Sort</vt:lpstr>
      <vt:lpstr>Quick Sort – How it Works?</vt:lpstr>
      <vt:lpstr>Quick Sort Partitioning</vt:lpstr>
      <vt:lpstr>Quick Sort</vt:lpstr>
      <vt:lpstr>Quick Sort</vt:lpstr>
      <vt:lpstr>Quick Sort - Example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Summary of Complexity analysis</vt:lpstr>
      <vt:lpstr>Merge Sort</vt:lpstr>
      <vt:lpstr>Merge Sort – How it Works?</vt:lpstr>
      <vt:lpstr>Merging two Sorted arrays</vt:lpstr>
      <vt:lpstr>Merge Sort – Example</vt:lpstr>
      <vt:lpstr>Merge Sort Program </vt:lpstr>
      <vt:lpstr>Merge Sort Program</vt:lpstr>
      <vt:lpstr>Merge Sort Program </vt:lpstr>
      <vt:lpstr>Merge Sort – Splitting Trace</vt:lpstr>
      <vt:lpstr>Merge Sort: Complexity analysis</vt:lpstr>
      <vt:lpstr>Quick Sort vs. Merge Sort</vt:lpstr>
      <vt:lpstr>Quick Sort vs. Merge Sort</vt:lpstr>
      <vt:lpstr>Slide 71</vt:lpstr>
    </vt:vector>
  </TitlesOfParts>
  <Company>IIT Kharagpur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Windows User</cp:lastModifiedBy>
  <cp:revision>491</cp:revision>
  <dcterms:created xsi:type="dcterms:W3CDTF">2016-12-06T07:31:32Z</dcterms:created>
  <dcterms:modified xsi:type="dcterms:W3CDTF">2020-10-09T05:45:21Z</dcterms:modified>
</cp:coreProperties>
</file>