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5" r:id="rId5"/>
    <p:sldId id="261" r:id="rId6"/>
    <p:sldId id="263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Problem_1 (R=0.1, c=10, x1=14, x2=3)</a:t>
            </a:r>
            <a:endParaRPr lang="en-I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4826.5</c:v>
                </c:pt>
                <c:pt idx="1">
                  <c:v>166109.782778603</c:v>
                </c:pt>
                <c:pt idx="2">
                  <c:v>101.78628447328001</c:v>
                </c:pt>
                <c:pt idx="3">
                  <c:v>7567.0797007146302</c:v>
                </c:pt>
                <c:pt idx="4">
                  <c:v>41452.536683348997</c:v>
                </c:pt>
                <c:pt idx="5">
                  <c:v>532593.30675739597</c:v>
                </c:pt>
                <c:pt idx="6">
                  <c:v>62767634.572354503</c:v>
                </c:pt>
                <c:pt idx="7">
                  <c:v>2454491269.0994101</c:v>
                </c:pt>
                <c:pt idx="8" formatCode="0.00E+00">
                  <c:v>1.3674057345657901E+17</c:v>
                </c:pt>
                <c:pt idx="9" formatCode="0.00E+00">
                  <c:v>2.1179020265158001E+42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1B3-4600-90ED-5CDB352F9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1623951"/>
        <c:axId val="1001615631"/>
      </c:scatterChart>
      <c:valAx>
        <c:axId val="1001623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 dirty="0" smtClean="0"/>
                  <a:t>Iteration  </a:t>
                </a:r>
                <a:endParaRPr lang="en-IN" sz="18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1615631"/>
        <c:crosses val="autoZero"/>
        <c:crossBetween val="midCat"/>
      </c:valAx>
      <c:valAx>
        <c:axId val="100161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 dirty="0" smtClean="0"/>
                  <a:t>Function value</a:t>
                </a:r>
                <a:endParaRPr lang="en-IN" sz="18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16239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Sheet1!$A$2:$A$29</c:f>
              <c:numCache>
                <c:formatCode>General</c:formatCode>
                <c:ptCount val="2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</c:numCache>
            </c:numRef>
          </c:xVal>
          <c:yVal>
            <c:numRef>
              <c:f>Sheet1!$B$2:$B$29</c:f>
              <c:numCache>
                <c:formatCode>General</c:formatCode>
                <c:ptCount val="28"/>
                <c:pt idx="0">
                  <c:v>48.4</c:v>
                </c:pt>
                <c:pt idx="1">
                  <c:v>2.0138677320801599</c:v>
                </c:pt>
                <c:pt idx="2">
                  <c:v>601.60706245339395</c:v>
                </c:pt>
                <c:pt idx="3">
                  <c:v>138.697264853251</c:v>
                </c:pt>
                <c:pt idx="4">
                  <c:v>34.451514309435503</c:v>
                </c:pt>
                <c:pt idx="5" formatCode="0.00E+00">
                  <c:v>2.4826080792648299E-8</c:v>
                </c:pt>
                <c:pt idx="6" formatCode="0.00E+00">
                  <c:v>2.95095519573095E-8</c:v>
                </c:pt>
                <c:pt idx="7" formatCode="0.00E+00">
                  <c:v>3.5304451428062398E-8</c:v>
                </c:pt>
                <c:pt idx="8" formatCode="0.00E+00">
                  <c:v>4.2614897017647797E-8</c:v>
                </c:pt>
                <c:pt idx="9" formatCode="0.00E+00">
                  <c:v>5.20386330915267E-8</c:v>
                </c:pt>
                <c:pt idx="10" formatCode="0.00E+00">
                  <c:v>6.4488728043832097E-8</c:v>
                </c:pt>
                <c:pt idx="11" formatCode="0.00E+00">
                  <c:v>8.1413007685177102E-8</c:v>
                </c:pt>
                <c:pt idx="12" formatCode="0.00E+00">
                  <c:v>1.05210710527048E-7</c:v>
                </c:pt>
                <c:pt idx="13" formatCode="0.00E+00">
                  <c:v>1.40073772229331E-7</c:v>
                </c:pt>
                <c:pt idx="14" formatCode="0.00E+00">
                  <c:v>1.9381654518256499E-7</c:v>
                </c:pt>
                <c:pt idx="15" formatCode="0.00E+00">
                  <c:v>2.8223756392679499E-7</c:v>
                </c:pt>
                <c:pt idx="16" formatCode="0.00E+00">
                  <c:v>4.4079781247556801E-7</c:v>
                </c:pt>
                <c:pt idx="17" formatCode="0.00E+00">
                  <c:v>7.6102009141843505E-7</c:v>
                </c:pt>
                <c:pt idx="18" formatCode="0.00E+00">
                  <c:v>1.53015244063055E-6</c:v>
                </c:pt>
                <c:pt idx="19" formatCode="0.00E+00">
                  <c:v>3.9565655262514502E-6</c:v>
                </c:pt>
                <c:pt idx="20" formatCode="0.00E+00">
                  <c:v>1.6291633508957099E-5</c:v>
                </c:pt>
                <c:pt idx="21" formatCode="0.00E+00">
                  <c:v>1.81410788397792E-4</c:v>
                </c:pt>
                <c:pt idx="22" formatCode="0.00E+00">
                  <c:v>1.4772308732489499E-2</c:v>
                </c:pt>
                <c:pt idx="23" formatCode="0.00E+00">
                  <c:v>8.4610610263353203E-2</c:v>
                </c:pt>
                <c:pt idx="24" formatCode="0.00E+00">
                  <c:v>2.79958048654451E-2</c:v>
                </c:pt>
                <c:pt idx="25" formatCode="0.00E+00">
                  <c:v>2.8855268914689002E-2</c:v>
                </c:pt>
                <c:pt idx="26" formatCode="0.00E+00">
                  <c:v>2.9071826851560099E-2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6BC-4E61-B7F7-2A3E4DE061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1623951"/>
        <c:axId val="1001615631"/>
      </c:scatterChart>
      <c:valAx>
        <c:axId val="1001623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 i="0" baseline="0" dirty="0" smtClean="0">
                    <a:effectLst/>
                  </a:rPr>
                  <a:t>Iteration  </a:t>
                </a:r>
                <a:endParaRPr lang="en-IN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1615631"/>
        <c:crosses val="autoZero"/>
        <c:crossBetween val="midCat"/>
      </c:valAx>
      <c:valAx>
        <c:axId val="100161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 i="0" baseline="0" dirty="0" smtClean="0">
                    <a:effectLst/>
                  </a:rPr>
                  <a:t>Function value</a:t>
                </a:r>
                <a:endParaRPr lang="en-IN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16239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119E-68A3-40F2-A139-0CA3CFC3294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A5B3-BEA1-4A29-AE88-895AE86B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87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119E-68A3-40F2-A139-0CA3CFC3294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A5B3-BEA1-4A29-AE88-895AE86B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49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119E-68A3-40F2-A139-0CA3CFC3294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A5B3-BEA1-4A29-AE88-895AE86B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95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119E-68A3-40F2-A139-0CA3CFC3294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A5B3-BEA1-4A29-AE88-895AE86B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84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119E-68A3-40F2-A139-0CA3CFC3294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A5B3-BEA1-4A29-AE88-895AE86B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51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119E-68A3-40F2-A139-0CA3CFC3294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A5B3-BEA1-4A29-AE88-895AE86B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10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119E-68A3-40F2-A139-0CA3CFC3294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A5B3-BEA1-4A29-AE88-895AE86B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2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119E-68A3-40F2-A139-0CA3CFC3294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A5B3-BEA1-4A29-AE88-895AE86B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0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119E-68A3-40F2-A139-0CA3CFC3294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A5B3-BEA1-4A29-AE88-895AE86B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71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119E-68A3-40F2-A139-0CA3CFC3294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A5B3-BEA1-4A29-AE88-895AE86B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27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119E-68A3-40F2-A139-0CA3CFC3294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A5B3-BEA1-4A29-AE88-895AE86B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38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E119E-68A3-40F2-A139-0CA3CFC3294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AA5B3-BEA1-4A29-AE88-895AE86B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94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E210AB7-D437-4F50-88D0-538832D2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0"/>
            <a:ext cx="10515600" cy="285273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Optimization of a Multivariable Constrained Problem using </a:t>
            </a:r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Language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F0CA34-8301-4216-8AE4-653FEF987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31771"/>
            <a:ext cx="10515600" cy="273449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Om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224103217</a:t>
            </a:r>
          </a:p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Shailesh Kumar</a:t>
            </a:r>
          </a:p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224103222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I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Mtech</a:t>
            </a: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-Manufacturing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31742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ata 2">
            <a:extLst>
              <a:ext uri="{FF2B5EF4-FFF2-40B4-BE49-F238E27FC236}">
                <a16:creationId xmlns:a16="http://schemas.microsoft.com/office/drawing/2014/main" id="{89E3D0CA-853E-47E3-BA13-61D3558A93A6}"/>
              </a:ext>
            </a:extLst>
          </p:cNvPr>
          <p:cNvSpPr/>
          <p:nvPr/>
        </p:nvSpPr>
        <p:spPr>
          <a:xfrm>
            <a:off x="3333741" y="649328"/>
            <a:ext cx="8829675" cy="51414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Taking no of variables and initial guess as input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4B847CD-8EE1-4D35-B089-F5E97366BAC7}"/>
              </a:ext>
            </a:extLst>
          </p:cNvPr>
          <p:cNvGrpSpPr/>
          <p:nvPr/>
        </p:nvGrpSpPr>
        <p:grpSpPr>
          <a:xfrm>
            <a:off x="3419464" y="148113"/>
            <a:ext cx="8715374" cy="6561774"/>
            <a:chOff x="2762245" y="133136"/>
            <a:chExt cx="8715374" cy="6561774"/>
          </a:xfrm>
        </p:grpSpPr>
        <p:sp>
          <p:nvSpPr>
            <p:cNvPr id="2" name="Flowchart: Terminator 1" descr="fdfdf">
              <a:extLst>
                <a:ext uri="{FF2B5EF4-FFF2-40B4-BE49-F238E27FC236}">
                  <a16:creationId xmlns:a16="http://schemas.microsoft.com/office/drawing/2014/main" id="{8E6211F0-900D-4FB7-8105-264755EF50E6}"/>
                </a:ext>
              </a:extLst>
            </p:cNvPr>
            <p:cNvSpPr/>
            <p:nvPr/>
          </p:nvSpPr>
          <p:spPr>
            <a:xfrm>
              <a:off x="6662734" y="133136"/>
              <a:ext cx="914400" cy="301752"/>
            </a:xfrm>
            <a:prstGeom prst="flowChartTermina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Start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D79B32-BAEF-443D-8ACB-803AC8D1A1DE}"/>
                </a:ext>
              </a:extLst>
            </p:cNvPr>
            <p:cNvSpPr/>
            <p:nvPr/>
          </p:nvSpPr>
          <p:spPr>
            <a:xfrm>
              <a:off x="2762246" y="1494622"/>
              <a:ext cx="8715373" cy="5303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Forming Penalty function by converting constrained problem to unconstrained problem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E0A145-9280-40F3-A0F5-5637DE8C0DA8}"/>
                </a:ext>
              </a:extLst>
            </p:cNvPr>
            <p:cNvSpPr/>
            <p:nvPr/>
          </p:nvSpPr>
          <p:spPr>
            <a:xfrm>
              <a:off x="2931083" y="2939374"/>
              <a:ext cx="8375096" cy="7788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Perform unidirectional search by converting multivariable problem to single variable problem and find solution by using bisection method and bounding phase method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DCE926-CADF-4987-A677-34AB9F50AE27}"/>
                </a:ext>
              </a:extLst>
            </p:cNvPr>
            <p:cNvSpPr/>
            <p:nvPr/>
          </p:nvSpPr>
          <p:spPr>
            <a:xfrm>
              <a:off x="2762245" y="2324797"/>
              <a:ext cx="8715373" cy="453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Perform Conjugate Gradient Method</a:t>
              </a:r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3221CA56-D2CB-4C0F-BEE3-414AEC60AC2E}"/>
                </a:ext>
              </a:extLst>
            </p:cNvPr>
            <p:cNvSpPr/>
            <p:nvPr/>
          </p:nvSpPr>
          <p:spPr>
            <a:xfrm>
              <a:off x="4604628" y="3911044"/>
              <a:ext cx="5029902" cy="91440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Check termination conditions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E88941-1C3E-468F-B7CA-33BB8CAA9A99}"/>
                </a:ext>
              </a:extLst>
            </p:cNvPr>
            <p:cNvSpPr/>
            <p:nvPr/>
          </p:nvSpPr>
          <p:spPr>
            <a:xfrm>
              <a:off x="4499364" y="5079556"/>
              <a:ext cx="5241132" cy="4026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Optimum point</a:t>
              </a:r>
            </a:p>
          </p:txBody>
        </p:sp>
        <p:sp>
          <p:nvSpPr>
            <p:cNvPr id="9" name="Flowchart: Data 8">
              <a:extLst>
                <a:ext uri="{FF2B5EF4-FFF2-40B4-BE49-F238E27FC236}">
                  <a16:creationId xmlns:a16="http://schemas.microsoft.com/office/drawing/2014/main" id="{78779804-AF1E-4CB0-91D0-B13C6F5A86A6}"/>
                </a:ext>
              </a:extLst>
            </p:cNvPr>
            <p:cNvSpPr/>
            <p:nvPr/>
          </p:nvSpPr>
          <p:spPr>
            <a:xfrm>
              <a:off x="5100986" y="5736357"/>
              <a:ext cx="4037887" cy="402689"/>
            </a:xfrm>
            <a:prstGeom prst="flowChartInputOutp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Print optimum point</a:t>
              </a:r>
            </a:p>
          </p:txBody>
        </p:sp>
        <p:sp>
          <p:nvSpPr>
            <p:cNvPr id="10" name="Flowchart: Terminator 9">
              <a:extLst>
                <a:ext uri="{FF2B5EF4-FFF2-40B4-BE49-F238E27FC236}">
                  <a16:creationId xmlns:a16="http://schemas.microsoft.com/office/drawing/2014/main" id="{745B1E35-7993-4BC2-9614-F7C69956663C}"/>
                </a:ext>
              </a:extLst>
            </p:cNvPr>
            <p:cNvSpPr/>
            <p:nvPr/>
          </p:nvSpPr>
          <p:spPr>
            <a:xfrm>
              <a:off x="6662734" y="6393158"/>
              <a:ext cx="914400" cy="301752"/>
            </a:xfrm>
            <a:prstGeom prst="flowChartTermina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End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ACCAA5E-4946-4EF2-AC8C-9FCDC5474F0B}"/>
                </a:ext>
              </a:extLst>
            </p:cNvPr>
            <p:cNvCxnSpPr>
              <a:cxnSpLocks/>
              <a:stCxn id="2" idx="2"/>
              <a:endCxn id="3" idx="1"/>
            </p:cNvCxnSpPr>
            <p:nvPr/>
          </p:nvCxnSpPr>
          <p:spPr>
            <a:xfrm flipH="1">
              <a:off x="7119929" y="434888"/>
              <a:ext cx="5" cy="189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FDF9656-F5C4-4C4C-BAFA-FB3D2F1730BF}"/>
                </a:ext>
              </a:extLst>
            </p:cNvPr>
            <p:cNvCxnSpPr>
              <a:cxnSpLocks/>
              <a:stCxn id="3" idx="4"/>
              <a:endCxn id="4" idx="0"/>
            </p:cNvCxnSpPr>
            <p:nvPr/>
          </p:nvCxnSpPr>
          <p:spPr>
            <a:xfrm>
              <a:off x="7119929" y="1138966"/>
              <a:ext cx="4" cy="355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9811118-2D66-4937-945B-F0FE00D25EB0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flipH="1">
              <a:off x="7119932" y="2024974"/>
              <a:ext cx="1" cy="299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1E035F9-14DD-4E59-B89D-697A1FED6979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 flipH="1">
              <a:off x="7118631" y="2778295"/>
              <a:ext cx="1301" cy="161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5E1AED3-F2E2-417B-B199-A18D8944163C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7118631" y="3718207"/>
              <a:ext cx="948" cy="192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E1FC602-80AC-4F65-80AB-DC7F7BE5933F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7119579" y="4825444"/>
              <a:ext cx="351" cy="254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FD97B4B4-826E-43F4-BCF6-E88DA1558C1F}"/>
                </a:ext>
              </a:extLst>
            </p:cNvPr>
            <p:cNvCxnSpPr>
              <a:cxnSpLocks/>
              <a:stCxn id="8" idx="2"/>
              <a:endCxn id="9" idx="1"/>
            </p:cNvCxnSpPr>
            <p:nvPr/>
          </p:nvCxnSpPr>
          <p:spPr>
            <a:xfrm>
              <a:off x="7119930" y="5482245"/>
              <a:ext cx="0" cy="254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FB16D32-4B3B-4F94-B550-4371A196AF8E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7119930" y="6139046"/>
              <a:ext cx="4" cy="254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B739435E-883F-48F2-8762-D12E05EE8244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9634530" y="3275390"/>
              <a:ext cx="1661176" cy="1092854"/>
            </a:xfrm>
            <a:prstGeom prst="bentConnector3">
              <a:avLst>
                <a:gd name="adj1" fmla="val 10963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4508C23-B342-463B-9A28-E9E4C52ECC3E}"/>
                </a:ext>
              </a:extLst>
            </p:cNvPr>
            <p:cNvSpPr txBox="1"/>
            <p:nvPr/>
          </p:nvSpPr>
          <p:spPr>
            <a:xfrm>
              <a:off x="10010775" y="3999587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No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2D98C63-6E3E-4F79-B115-AE42361AE231}"/>
                </a:ext>
              </a:extLst>
            </p:cNvPr>
            <p:cNvSpPr txBox="1"/>
            <p:nvPr/>
          </p:nvSpPr>
          <p:spPr>
            <a:xfrm>
              <a:off x="7119929" y="4767834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Yes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82B8384C-77A8-4FE3-BE93-F8942373713F}"/>
              </a:ext>
            </a:extLst>
          </p:cNvPr>
          <p:cNvSpPr txBox="1"/>
          <p:nvPr/>
        </p:nvSpPr>
        <p:spPr>
          <a:xfrm>
            <a:off x="0" y="90058"/>
            <a:ext cx="333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Description of Method and Flowchart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D1D74A3-0126-4DEC-A9F4-B3041CF0117C}"/>
              </a:ext>
            </a:extLst>
          </p:cNvPr>
          <p:cNvCxnSpPr>
            <a:cxnSpLocks/>
          </p:cNvCxnSpPr>
          <p:nvPr/>
        </p:nvCxnSpPr>
        <p:spPr>
          <a:xfrm flipH="1">
            <a:off x="3293199" y="0"/>
            <a:ext cx="40541" cy="6943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4DFAE08-F7FD-4B71-9BCD-53927FDA175E}"/>
              </a:ext>
            </a:extLst>
          </p:cNvPr>
          <p:cNvSpPr txBox="1"/>
          <p:nvPr/>
        </p:nvSpPr>
        <p:spPr>
          <a:xfrm>
            <a:off x="0" y="736388"/>
            <a:ext cx="33337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variables and initial guess is taken as input from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Bracket operator penalty method is used to convert constrained problem to unconstrained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Optimum point is obtained by performing Conjugate Gradient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Multivariable problem is converted to single variable problem to perform unidirectional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Single variable problem is solved by bounding phase method followed by bisection method. This solution is given to unidirectional search and optimum point is obtained.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Thus, a constrained optimization problem is solved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6193FF2-60C5-4540-9591-9C5F3A7CF37C}"/>
              </a:ext>
            </a:extLst>
          </p:cNvPr>
          <p:cNvCxnSpPr>
            <a:cxnSpLocks/>
          </p:cNvCxnSpPr>
          <p:nvPr/>
        </p:nvCxnSpPr>
        <p:spPr>
          <a:xfrm flipH="1">
            <a:off x="0" y="736388"/>
            <a:ext cx="3319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88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4F4D09E-85F9-4A9B-A557-641530180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752445"/>
              </p:ext>
            </p:extLst>
          </p:nvPr>
        </p:nvGraphicFramePr>
        <p:xfrm>
          <a:off x="130630" y="0"/>
          <a:ext cx="12061371" cy="768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5248">
                  <a:extLst>
                    <a:ext uri="{9D8B030D-6E8A-4147-A177-3AD203B41FA5}">
                      <a16:colId xmlns:a16="http://schemas.microsoft.com/office/drawing/2014/main" val="3665124522"/>
                    </a:ext>
                  </a:extLst>
                </a:gridCol>
                <a:gridCol w="3338204">
                  <a:extLst>
                    <a:ext uri="{9D8B030D-6E8A-4147-A177-3AD203B41FA5}">
                      <a16:colId xmlns:a16="http://schemas.microsoft.com/office/drawing/2014/main" val="4265365702"/>
                    </a:ext>
                  </a:extLst>
                </a:gridCol>
                <a:gridCol w="2756716">
                  <a:extLst>
                    <a:ext uri="{9D8B030D-6E8A-4147-A177-3AD203B41FA5}">
                      <a16:colId xmlns:a16="http://schemas.microsoft.com/office/drawing/2014/main" val="126584887"/>
                    </a:ext>
                  </a:extLst>
                </a:gridCol>
                <a:gridCol w="2312084">
                  <a:extLst>
                    <a:ext uri="{9D8B030D-6E8A-4147-A177-3AD203B41FA5}">
                      <a16:colId xmlns:a16="http://schemas.microsoft.com/office/drawing/2014/main" val="3867840791"/>
                    </a:ext>
                  </a:extLst>
                </a:gridCol>
                <a:gridCol w="2309119">
                  <a:extLst>
                    <a:ext uri="{9D8B030D-6E8A-4147-A177-3AD203B41FA5}">
                      <a16:colId xmlns:a16="http://schemas.microsoft.com/office/drawing/2014/main" val="292898971"/>
                    </a:ext>
                  </a:extLst>
                </a:gridCol>
              </a:tblGrid>
              <a:tr h="345515"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Problem_1 (R=0.1 and c=10)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239235"/>
                  </a:ext>
                </a:extLst>
              </a:tr>
              <a:tr h="5963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Sr.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Initial Guess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Optimum Point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Number of iterations(sequence)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Function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60110"/>
                  </a:ext>
                </a:extLst>
              </a:tr>
              <a:tr h="59082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(15,4)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6.19859729e+25 1.36660763e+26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5.0707946592097225e+113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752303"/>
                  </a:ext>
                </a:extLst>
              </a:tr>
              <a:tr h="59082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(14,0)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6.02134385e+25 1.30972021e+26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4.3178048981681905e+113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864761"/>
                  </a:ext>
                </a:extLst>
              </a:tr>
              <a:tr h="59082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(17,2</a:t>
                      </a:r>
                      <a:r>
                        <a:rPr lang="en-IN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1.12400446e+16 1.58669565e+17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6.402099018184364e+77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5215773"/>
                  </a:ext>
                </a:extLst>
              </a:tr>
              <a:tr h="59082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(17,3)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7.80805713e+28 1.71695082e+28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4.0849580098878293e+126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803008"/>
                  </a:ext>
                </a:extLst>
              </a:tr>
              <a:tr h="59082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(15,3)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6.03641264e+25 1.31538205e+26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4.387402385415489e+113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5376"/>
                  </a:ext>
                </a:extLst>
              </a:tr>
              <a:tr h="59082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</a:t>
                      </a:r>
                      <a:r>
                        <a:rPr lang="en-IN" dirty="0" smtClean="0"/>
                        <a:t>18,2)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5.50507627e+27 5.33920652e+27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3.4589679180703156e+120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751120"/>
                  </a:ext>
                </a:extLst>
              </a:tr>
              <a:tr h="8440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(19,1)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2.79217710e+37 4.52675084e+36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6.401868432797283e+159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958505"/>
                  </a:ext>
                </a:extLst>
              </a:tr>
              <a:tr h="56170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(15,2)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6.16989512e+25 1.35482907e+26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4.911710294988821e+113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37595"/>
                  </a:ext>
                </a:extLst>
              </a:tr>
              <a:tr h="59082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(19,2)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4.58129937e+27 4.54426534e+27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1.7337772935457862e+120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07740"/>
                  </a:ext>
                </a:extLst>
              </a:tr>
              <a:tr h="34551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(14,3)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3.37719339e+27 4.07760719e+27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7.85810720049371e+119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550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68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ECB4D79-568F-4BB7-B959-D060728C3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855992"/>
              </p:ext>
            </p:extLst>
          </p:nvPr>
        </p:nvGraphicFramePr>
        <p:xfrm>
          <a:off x="182880" y="113419"/>
          <a:ext cx="11360466" cy="1195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3411">
                  <a:extLst>
                    <a:ext uri="{9D8B030D-6E8A-4147-A177-3AD203B41FA5}">
                      <a16:colId xmlns:a16="http://schemas.microsoft.com/office/drawing/2014/main" val="2072978401"/>
                    </a:ext>
                  </a:extLst>
                </a:gridCol>
                <a:gridCol w="1893411">
                  <a:extLst>
                    <a:ext uri="{9D8B030D-6E8A-4147-A177-3AD203B41FA5}">
                      <a16:colId xmlns:a16="http://schemas.microsoft.com/office/drawing/2014/main" val="1030652611"/>
                    </a:ext>
                  </a:extLst>
                </a:gridCol>
                <a:gridCol w="1893411">
                  <a:extLst>
                    <a:ext uri="{9D8B030D-6E8A-4147-A177-3AD203B41FA5}">
                      <a16:colId xmlns:a16="http://schemas.microsoft.com/office/drawing/2014/main" val="2779495141"/>
                    </a:ext>
                  </a:extLst>
                </a:gridCol>
                <a:gridCol w="1893411">
                  <a:extLst>
                    <a:ext uri="{9D8B030D-6E8A-4147-A177-3AD203B41FA5}">
                      <a16:colId xmlns:a16="http://schemas.microsoft.com/office/drawing/2014/main" val="2828197065"/>
                    </a:ext>
                  </a:extLst>
                </a:gridCol>
                <a:gridCol w="1760857">
                  <a:extLst>
                    <a:ext uri="{9D8B030D-6E8A-4147-A177-3AD203B41FA5}">
                      <a16:colId xmlns:a16="http://schemas.microsoft.com/office/drawing/2014/main" val="4055742699"/>
                    </a:ext>
                  </a:extLst>
                </a:gridCol>
                <a:gridCol w="2025965">
                  <a:extLst>
                    <a:ext uri="{9D8B030D-6E8A-4147-A177-3AD203B41FA5}">
                      <a16:colId xmlns:a16="http://schemas.microsoft.com/office/drawing/2014/main" val="108701669"/>
                    </a:ext>
                  </a:extLst>
                </a:gridCol>
              </a:tblGrid>
              <a:tr h="34014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Standard Deviation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790345"/>
                  </a:ext>
                </a:extLst>
              </a:tr>
              <a:tr h="34014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6.402099018184364e+77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6.401868432797283e+159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41806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66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9748676"/>
              </p:ext>
            </p:extLst>
          </p:nvPr>
        </p:nvGraphicFramePr>
        <p:xfrm>
          <a:off x="1419497" y="705393"/>
          <a:ext cx="9440092" cy="5556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861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0C1FE2D-F82B-4FE4-9CB0-AAD2E7517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223567"/>
              </p:ext>
            </p:extLst>
          </p:nvPr>
        </p:nvGraphicFramePr>
        <p:xfrm>
          <a:off x="0" y="0"/>
          <a:ext cx="12192000" cy="6077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9818">
                  <a:extLst>
                    <a:ext uri="{9D8B030D-6E8A-4147-A177-3AD203B41FA5}">
                      <a16:colId xmlns:a16="http://schemas.microsoft.com/office/drawing/2014/main" val="3665124522"/>
                    </a:ext>
                  </a:extLst>
                </a:gridCol>
                <a:gridCol w="3374358">
                  <a:extLst>
                    <a:ext uri="{9D8B030D-6E8A-4147-A177-3AD203B41FA5}">
                      <a16:colId xmlns:a16="http://schemas.microsoft.com/office/drawing/2014/main" val="4265365702"/>
                    </a:ext>
                  </a:extLst>
                </a:gridCol>
                <a:gridCol w="2786572">
                  <a:extLst>
                    <a:ext uri="{9D8B030D-6E8A-4147-A177-3AD203B41FA5}">
                      <a16:colId xmlns:a16="http://schemas.microsoft.com/office/drawing/2014/main" val="126584887"/>
                    </a:ext>
                  </a:extLst>
                </a:gridCol>
                <a:gridCol w="2317149">
                  <a:extLst>
                    <a:ext uri="{9D8B030D-6E8A-4147-A177-3AD203B41FA5}">
                      <a16:colId xmlns:a16="http://schemas.microsoft.com/office/drawing/2014/main" val="3867840791"/>
                    </a:ext>
                  </a:extLst>
                </a:gridCol>
                <a:gridCol w="2354103">
                  <a:extLst>
                    <a:ext uri="{9D8B030D-6E8A-4147-A177-3AD203B41FA5}">
                      <a16:colId xmlns:a16="http://schemas.microsoft.com/office/drawing/2014/main" val="292898971"/>
                    </a:ext>
                  </a:extLst>
                </a:gridCol>
              </a:tblGrid>
              <a:tr h="427391"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Problem_2 (R=0.1 and c=10)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239235"/>
                  </a:ext>
                </a:extLst>
              </a:tr>
              <a:tr h="73768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Sr.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Initial Guess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Optimum Point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Number of iterations(sequence)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Function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60110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(5,4</a:t>
                      </a:r>
                      <a:r>
                        <a:rPr lang="en-IN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1.73576 4.75096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-0.0291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752303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(2,5)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2        5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864761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(3,7)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1.82110984e+29 5.45360078e+27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1.0998790156714182e+137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5215773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(5,5)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1.73517 4.74225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-0.0291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803008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(9,2)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9.29733092e+22 4.29055723e+21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7.471970128225323e+104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5376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(7,3)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1.00136 3.9631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751120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(4,2)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1.44488 3.42175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-0.0013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958505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(9,3)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1.73657 4.74466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-0.0291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37595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(3,2)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1.45672261e+36 1.34755152e+35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4.503386790937661e+161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07740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(2,4)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1.49727 4.00087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550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08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ECB4D79-568F-4BB7-B959-D060728C3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543980"/>
              </p:ext>
            </p:extLst>
          </p:nvPr>
        </p:nvGraphicFramePr>
        <p:xfrm>
          <a:off x="182880" y="113419"/>
          <a:ext cx="11360466" cy="1195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3411">
                  <a:extLst>
                    <a:ext uri="{9D8B030D-6E8A-4147-A177-3AD203B41FA5}">
                      <a16:colId xmlns:a16="http://schemas.microsoft.com/office/drawing/2014/main" val="2072978401"/>
                    </a:ext>
                  </a:extLst>
                </a:gridCol>
                <a:gridCol w="1893411">
                  <a:extLst>
                    <a:ext uri="{9D8B030D-6E8A-4147-A177-3AD203B41FA5}">
                      <a16:colId xmlns:a16="http://schemas.microsoft.com/office/drawing/2014/main" val="1030652611"/>
                    </a:ext>
                  </a:extLst>
                </a:gridCol>
                <a:gridCol w="1893411">
                  <a:extLst>
                    <a:ext uri="{9D8B030D-6E8A-4147-A177-3AD203B41FA5}">
                      <a16:colId xmlns:a16="http://schemas.microsoft.com/office/drawing/2014/main" val="2779495141"/>
                    </a:ext>
                  </a:extLst>
                </a:gridCol>
                <a:gridCol w="1893411">
                  <a:extLst>
                    <a:ext uri="{9D8B030D-6E8A-4147-A177-3AD203B41FA5}">
                      <a16:colId xmlns:a16="http://schemas.microsoft.com/office/drawing/2014/main" val="2828197065"/>
                    </a:ext>
                  </a:extLst>
                </a:gridCol>
                <a:gridCol w="1760857">
                  <a:extLst>
                    <a:ext uri="{9D8B030D-6E8A-4147-A177-3AD203B41FA5}">
                      <a16:colId xmlns:a16="http://schemas.microsoft.com/office/drawing/2014/main" val="4055742699"/>
                    </a:ext>
                  </a:extLst>
                </a:gridCol>
                <a:gridCol w="2025965">
                  <a:extLst>
                    <a:ext uri="{9D8B030D-6E8A-4147-A177-3AD203B41FA5}">
                      <a16:colId xmlns:a16="http://schemas.microsoft.com/office/drawing/2014/main" val="108701669"/>
                    </a:ext>
                  </a:extLst>
                </a:gridCol>
              </a:tblGrid>
              <a:tr h="34014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Standard Deviation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790345"/>
                  </a:ext>
                </a:extLst>
              </a:tr>
              <a:tr h="34014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-0.0291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4.503386790937661e+161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41806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29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553939"/>
              </p:ext>
            </p:extLst>
          </p:nvPr>
        </p:nvGraphicFramePr>
        <p:xfrm>
          <a:off x="278673" y="182880"/>
          <a:ext cx="11434355" cy="6339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686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405</Words>
  <Application>Microsoft Office PowerPoint</Application>
  <PresentationFormat>Widescreen</PresentationFormat>
  <Paragraphs>158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Optimization of a Multivariable Constrained Problem using Python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a Multivariable Constrained Problem using Python Language</dc:title>
  <dc:creator>Shailesh Kumar</dc:creator>
  <cp:lastModifiedBy>Shailesh Kumar</cp:lastModifiedBy>
  <cp:revision>10</cp:revision>
  <dcterms:created xsi:type="dcterms:W3CDTF">2022-11-19T06:21:55Z</dcterms:created>
  <dcterms:modified xsi:type="dcterms:W3CDTF">2022-11-19T08:54:53Z</dcterms:modified>
</cp:coreProperties>
</file>