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B3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p:scale>
          <a:sx n="25" d="100"/>
          <a:sy n="25" d="100"/>
        </p:scale>
        <p:origin x="1450" y="240"/>
      </p:cViewPr>
      <p:guideLst>
        <p:guide orient="horz" pos="6912"/>
        <p:guide pos="1036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D1963-F2FB-4775-8AF5-550B8F8C3DCC}" type="datetimeFigureOut">
              <a:rPr lang="en-IN" smtClean="0"/>
              <a:t>17-01-2024</a:t>
            </a:fld>
            <a:endParaRPr lang="en-IN" dirty="0"/>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CC9DA-0E05-43BE-A62D-58D996E4A826}" type="slidenum">
              <a:rPr lang="en-IN" smtClean="0"/>
              <a:t>‹#›</a:t>
            </a:fld>
            <a:endParaRPr lang="en-IN" dirty="0"/>
          </a:p>
        </p:txBody>
      </p:sp>
    </p:spTree>
    <p:extLst>
      <p:ext uri="{BB962C8B-B14F-4D97-AF65-F5344CB8AC3E}">
        <p14:creationId xmlns:p14="http://schemas.microsoft.com/office/powerpoint/2010/main" val="2969059863"/>
      </p:ext>
    </p:extLst>
  </p:cSld>
  <p:clrMap bg1="lt1" tx1="dk1" bg2="lt2" tx2="dk2" accent1="accent1" accent2="accent2" accent3="accent3" accent4="accent4" accent5="accent5" accent6="accent6" hlink="hlink" folHlink="folHlink"/>
  <p:notesStyle>
    <a:lvl1pPr marL="0" algn="l" defTabSz="2732856" rtl="0" eaLnBrk="1" latinLnBrk="0" hangingPunct="1">
      <a:defRPr sz="3587" kern="1200">
        <a:solidFill>
          <a:schemeClr val="tx1"/>
        </a:solidFill>
        <a:latin typeface="+mn-lt"/>
        <a:ea typeface="+mn-ea"/>
        <a:cs typeface="+mn-cs"/>
      </a:defRPr>
    </a:lvl1pPr>
    <a:lvl2pPr marL="1366430" algn="l" defTabSz="2732856" rtl="0" eaLnBrk="1" latinLnBrk="0" hangingPunct="1">
      <a:defRPr sz="3587" kern="1200">
        <a:solidFill>
          <a:schemeClr val="tx1"/>
        </a:solidFill>
        <a:latin typeface="+mn-lt"/>
        <a:ea typeface="+mn-ea"/>
        <a:cs typeface="+mn-cs"/>
      </a:defRPr>
    </a:lvl2pPr>
    <a:lvl3pPr marL="2732856" algn="l" defTabSz="2732856" rtl="0" eaLnBrk="1" latinLnBrk="0" hangingPunct="1">
      <a:defRPr sz="3587" kern="1200">
        <a:solidFill>
          <a:schemeClr val="tx1"/>
        </a:solidFill>
        <a:latin typeface="+mn-lt"/>
        <a:ea typeface="+mn-ea"/>
        <a:cs typeface="+mn-cs"/>
      </a:defRPr>
    </a:lvl3pPr>
    <a:lvl4pPr marL="4099286" algn="l" defTabSz="2732856" rtl="0" eaLnBrk="1" latinLnBrk="0" hangingPunct="1">
      <a:defRPr sz="3587" kern="1200">
        <a:solidFill>
          <a:schemeClr val="tx1"/>
        </a:solidFill>
        <a:latin typeface="+mn-lt"/>
        <a:ea typeface="+mn-ea"/>
        <a:cs typeface="+mn-cs"/>
      </a:defRPr>
    </a:lvl4pPr>
    <a:lvl5pPr marL="5465712" algn="l" defTabSz="2732856" rtl="0" eaLnBrk="1" latinLnBrk="0" hangingPunct="1">
      <a:defRPr sz="3587" kern="1200">
        <a:solidFill>
          <a:schemeClr val="tx1"/>
        </a:solidFill>
        <a:latin typeface="+mn-lt"/>
        <a:ea typeface="+mn-ea"/>
        <a:cs typeface="+mn-cs"/>
      </a:defRPr>
    </a:lvl5pPr>
    <a:lvl6pPr marL="6832142" algn="l" defTabSz="2732856" rtl="0" eaLnBrk="1" latinLnBrk="0" hangingPunct="1">
      <a:defRPr sz="3587" kern="1200">
        <a:solidFill>
          <a:schemeClr val="tx1"/>
        </a:solidFill>
        <a:latin typeface="+mn-lt"/>
        <a:ea typeface="+mn-ea"/>
        <a:cs typeface="+mn-cs"/>
      </a:defRPr>
    </a:lvl6pPr>
    <a:lvl7pPr marL="8198569" algn="l" defTabSz="2732856" rtl="0" eaLnBrk="1" latinLnBrk="0" hangingPunct="1">
      <a:defRPr sz="3587" kern="1200">
        <a:solidFill>
          <a:schemeClr val="tx1"/>
        </a:solidFill>
        <a:latin typeface="+mn-lt"/>
        <a:ea typeface="+mn-ea"/>
        <a:cs typeface="+mn-cs"/>
      </a:defRPr>
    </a:lvl7pPr>
    <a:lvl8pPr marL="9564999" algn="l" defTabSz="2732856" rtl="0" eaLnBrk="1" latinLnBrk="0" hangingPunct="1">
      <a:defRPr sz="3587" kern="1200">
        <a:solidFill>
          <a:schemeClr val="tx1"/>
        </a:solidFill>
        <a:latin typeface="+mn-lt"/>
        <a:ea typeface="+mn-ea"/>
        <a:cs typeface="+mn-cs"/>
      </a:defRPr>
    </a:lvl8pPr>
    <a:lvl9pPr marL="10931425" algn="l" defTabSz="2732856" rtl="0" eaLnBrk="1" latinLnBrk="0" hangingPunct="1">
      <a:defRPr sz="358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100533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869223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191469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17146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91672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70384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377038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250662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3023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336025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dirty="0"/>
              <a:t>Click icon to add picture</a:t>
            </a:r>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2CE657D7-5235-4E93-9E20-AFA56BAA0B94}" type="datetimeFigureOut">
              <a:rPr lang="en-IN" smtClean="0"/>
              <a:t>17-01-2024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C7B7EFB-07C3-4BB7-A0CB-6590F90CC04B}" type="slidenum">
              <a:rPr lang="en-IN" smtClean="0"/>
              <a:t>‹#›</a:t>
            </a:fld>
            <a:endParaRPr lang="en-IN" dirty="0"/>
          </a:p>
        </p:txBody>
      </p:sp>
    </p:spTree>
    <p:extLst>
      <p:ext uri="{BB962C8B-B14F-4D97-AF65-F5344CB8AC3E}">
        <p14:creationId xmlns:p14="http://schemas.microsoft.com/office/powerpoint/2010/main" val="77456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2CE657D7-5235-4E93-9E20-AFA56BAA0B94}" type="datetimeFigureOut">
              <a:rPr lang="en-IN" smtClean="0"/>
              <a:t>17-01-2024</a:t>
            </a:fld>
            <a:endParaRPr lang="en-IN" dirty="0"/>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C7B7EFB-07C3-4BB7-A0CB-6590F90CC04B}" type="slidenum">
              <a:rPr lang="en-IN" smtClean="0"/>
              <a:t>‹#›</a:t>
            </a:fld>
            <a:endParaRPr lang="en-IN" dirty="0"/>
          </a:p>
        </p:txBody>
      </p:sp>
    </p:spTree>
    <p:extLst>
      <p:ext uri="{BB962C8B-B14F-4D97-AF65-F5344CB8AC3E}">
        <p14:creationId xmlns:p14="http://schemas.microsoft.com/office/powerpoint/2010/main" val="5995481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994EE09-0FE4-9B4A-C3CD-D4EFA0E02267}"/>
              </a:ext>
            </a:extLst>
          </p:cNvPr>
          <p:cNvSpPr>
            <a:spLocks/>
          </p:cNvSpPr>
          <p:nvPr/>
        </p:nvSpPr>
        <p:spPr>
          <a:xfrm>
            <a:off x="2" y="10"/>
            <a:ext cx="32918402" cy="21945600"/>
          </a:xfrm>
          <a:prstGeom prst="rect">
            <a:avLst/>
          </a:prstGeom>
          <a:solidFill>
            <a:srgbClr val="8DB3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2041" dirty="0"/>
          </a:p>
        </p:txBody>
      </p:sp>
      <p:sp>
        <p:nvSpPr>
          <p:cNvPr id="12" name="object 4">
            <a:extLst>
              <a:ext uri="{FF2B5EF4-FFF2-40B4-BE49-F238E27FC236}">
                <a16:creationId xmlns:a16="http://schemas.microsoft.com/office/drawing/2014/main" id="{A0F2DFC0-6989-4D84-2B12-F27D0C6DE51E}"/>
              </a:ext>
            </a:extLst>
          </p:cNvPr>
          <p:cNvSpPr txBox="1"/>
          <p:nvPr/>
        </p:nvSpPr>
        <p:spPr>
          <a:xfrm>
            <a:off x="8593889" y="9512"/>
            <a:ext cx="15730621" cy="3785713"/>
          </a:xfrm>
          <a:prstGeom prst="rect">
            <a:avLst/>
          </a:prstGeom>
        </p:spPr>
        <p:txBody>
          <a:bodyPr vert="horz" wrap="square" lIns="0" tIns="33335" rIns="0" bIns="0" rtlCol="0">
            <a:spAutoFit/>
          </a:bodyPr>
          <a:lstStyle/>
          <a:p>
            <a:pPr marL="6546395" marR="17775" indent="-6504175" algn="ctr">
              <a:lnSpc>
                <a:spcPct val="101699"/>
              </a:lnSpc>
              <a:spcBef>
                <a:spcPts val="262"/>
              </a:spcBef>
            </a:pPr>
            <a:r>
              <a:rPr lang="en-US" sz="6000" b="1" spc="-17" dirty="0">
                <a:solidFill>
                  <a:srgbClr val="000000"/>
                </a:solidFill>
                <a:latin typeface="Times New Roman" panose="02020603050405020304" pitchFamily="18" charset="0"/>
                <a:cs typeface="Times New Roman" panose="02020603050405020304" pitchFamily="18" charset="0"/>
              </a:rPr>
              <a:t>“Voice operated lift control system with safety”</a:t>
            </a:r>
            <a:endParaRPr lang="en-IN" sz="6000" b="1" spc="-17" dirty="0">
              <a:latin typeface="Times New Roman" panose="02020603050405020304" pitchFamily="18" charset="0"/>
              <a:cs typeface="Times New Roman" panose="02020603050405020304" pitchFamily="18" charset="0"/>
            </a:endParaRPr>
          </a:p>
          <a:p>
            <a:pPr marL="6546395" marR="17775" indent="-6504175" algn="ctr">
              <a:lnSpc>
                <a:spcPct val="101699"/>
              </a:lnSpc>
              <a:spcBef>
                <a:spcPts val="262"/>
              </a:spcBef>
            </a:pPr>
            <a:r>
              <a:rPr sz="3200" spc="-17" dirty="0">
                <a:latin typeface="Times New Roman" panose="02020603050405020304" pitchFamily="18" charset="0"/>
                <a:cs typeface="Times New Roman" panose="02020603050405020304" pitchFamily="18" charset="0"/>
              </a:rPr>
              <a:t>[1]</a:t>
            </a:r>
            <a:r>
              <a:rPr sz="3200" dirty="0">
                <a:latin typeface="Times New Roman" panose="02020603050405020304" pitchFamily="18" charset="0"/>
                <a:cs typeface="Times New Roman" panose="02020603050405020304" pitchFamily="18" charset="0"/>
              </a:rPr>
              <a:t> </a:t>
            </a:r>
            <a:r>
              <a:rPr lang="en-IN" sz="3200" spc="-17" dirty="0">
                <a:latin typeface="Times New Roman" panose="02020603050405020304" pitchFamily="18" charset="0"/>
                <a:cs typeface="Times New Roman" panose="02020603050405020304" pitchFamily="18" charset="0"/>
              </a:rPr>
              <a:t>Onkar Waman</a:t>
            </a:r>
            <a:r>
              <a:rPr sz="3200" spc="-17" dirty="0">
                <a:latin typeface="Times New Roman" panose="02020603050405020304" pitchFamily="18" charset="0"/>
                <a:cs typeface="Times New Roman" panose="02020603050405020304" pitchFamily="18" charset="0"/>
              </a:rPr>
              <a:t>,</a:t>
            </a:r>
            <a:r>
              <a:rPr sz="3200" spc="17" dirty="0">
                <a:latin typeface="Times New Roman" panose="02020603050405020304" pitchFamily="18" charset="0"/>
                <a:cs typeface="Times New Roman" panose="02020603050405020304" pitchFamily="18" charset="0"/>
              </a:rPr>
              <a:t> </a:t>
            </a:r>
            <a:r>
              <a:rPr sz="3200" spc="-17" dirty="0">
                <a:latin typeface="Times New Roman" panose="02020603050405020304" pitchFamily="18" charset="0"/>
                <a:cs typeface="Times New Roman" panose="02020603050405020304" pitchFamily="18" charset="0"/>
              </a:rPr>
              <a:t>[2]</a:t>
            </a:r>
            <a:r>
              <a:rPr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Shaileshkumar Zanjare</a:t>
            </a:r>
            <a:r>
              <a:rPr sz="3200" spc="-17" dirty="0">
                <a:latin typeface="Times New Roman" panose="02020603050405020304" pitchFamily="18" charset="0"/>
                <a:cs typeface="Times New Roman" panose="02020603050405020304" pitchFamily="18" charset="0"/>
              </a:rPr>
              <a:t>,</a:t>
            </a:r>
            <a:r>
              <a:rPr sz="3200" spc="35" dirty="0">
                <a:latin typeface="Times New Roman" panose="02020603050405020304" pitchFamily="18" charset="0"/>
                <a:cs typeface="Times New Roman" panose="02020603050405020304" pitchFamily="18" charset="0"/>
              </a:rPr>
              <a:t> </a:t>
            </a:r>
            <a:r>
              <a:rPr sz="3200" spc="-17" dirty="0">
                <a:latin typeface="Times New Roman" panose="02020603050405020304" pitchFamily="18" charset="0"/>
                <a:cs typeface="Times New Roman" panose="02020603050405020304" pitchFamily="18" charset="0"/>
              </a:rPr>
              <a:t>[3]</a:t>
            </a:r>
            <a:r>
              <a:rPr lang="en-IN" sz="3200" spc="-17" dirty="0">
                <a:latin typeface="Times New Roman" panose="02020603050405020304" pitchFamily="18" charset="0"/>
                <a:cs typeface="Times New Roman" panose="02020603050405020304" pitchFamily="18" charset="0"/>
              </a:rPr>
              <a:t> Aditya Varpe,</a:t>
            </a:r>
            <a:r>
              <a:rPr sz="3200" spc="-17" dirty="0">
                <a:latin typeface="Times New Roman" panose="02020603050405020304" pitchFamily="18" charset="0"/>
                <a:cs typeface="Times New Roman" panose="02020603050405020304" pitchFamily="18" charset="0"/>
              </a:rPr>
              <a:t> [4]</a:t>
            </a:r>
            <a:r>
              <a:rPr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Gayatri Bhoknal</a:t>
            </a:r>
          </a:p>
          <a:p>
            <a:pPr marL="6546395" marR="17775" indent="-6504175" algn="ctr">
              <a:lnSpc>
                <a:spcPct val="101699"/>
              </a:lnSpc>
              <a:spcBef>
                <a:spcPts val="262"/>
              </a:spcBef>
            </a:pPr>
            <a:r>
              <a:rPr lang="en-IN" sz="3600" b="1" dirty="0">
                <a:latin typeface="Times New Roman" panose="02020603050405020304" pitchFamily="18" charset="0"/>
                <a:cs typeface="Times New Roman" panose="02020603050405020304" pitchFamily="18" charset="0"/>
              </a:rPr>
              <a:t>Guide- Prof. V. R. Aware</a:t>
            </a:r>
            <a:endParaRPr sz="3600" b="1" dirty="0">
              <a:latin typeface="Times New Roman" panose="02020603050405020304" pitchFamily="18" charset="0"/>
              <a:cs typeface="Times New Roman" panose="02020603050405020304" pitchFamily="18" charset="0"/>
            </a:endParaRPr>
          </a:p>
          <a:p>
            <a:pPr marL="2222" algn="ctr">
              <a:lnSpc>
                <a:spcPts val="6702"/>
              </a:lnSpc>
            </a:pPr>
            <a:r>
              <a:rPr sz="4000" b="1" spc="-17" dirty="0">
                <a:latin typeface="Times New Roman" panose="02020603050405020304" pitchFamily="18" charset="0"/>
                <a:cs typeface="Times New Roman" panose="02020603050405020304" pitchFamily="18" charset="0"/>
              </a:rPr>
              <a:t>Department</a:t>
            </a:r>
            <a:r>
              <a:rPr sz="4000" b="1" spc="-122" dirty="0">
                <a:latin typeface="Times New Roman" panose="02020603050405020304" pitchFamily="18" charset="0"/>
                <a:cs typeface="Times New Roman" panose="02020603050405020304" pitchFamily="18" charset="0"/>
              </a:rPr>
              <a:t> </a:t>
            </a:r>
            <a:r>
              <a:rPr lang="en-IN" sz="4000" b="1" spc="-122" dirty="0">
                <a:latin typeface="Times New Roman" panose="02020603050405020304" pitchFamily="18" charset="0"/>
                <a:cs typeface="Times New Roman" panose="02020603050405020304" pitchFamily="18" charset="0"/>
              </a:rPr>
              <a:t>of Electronics &amp; Telecommunication Engineering</a:t>
            </a:r>
            <a:endParaRPr lang="en-IN" sz="4400" b="1" spc="-122" dirty="0">
              <a:latin typeface="Times New Roman" panose="02020603050405020304" pitchFamily="18" charset="0"/>
              <a:cs typeface="Times New Roman" panose="02020603050405020304" pitchFamily="18" charset="0"/>
            </a:endParaRPr>
          </a:p>
          <a:p>
            <a:pPr marL="2222" algn="ctr">
              <a:lnSpc>
                <a:spcPts val="6702"/>
              </a:lnSpc>
            </a:pPr>
            <a:r>
              <a:rPr sz="5000" b="1" dirty="0">
                <a:latin typeface="Times New Roman" panose="02020603050405020304" pitchFamily="18" charset="0"/>
                <a:cs typeface="Times New Roman" panose="02020603050405020304" pitchFamily="18" charset="0"/>
              </a:rPr>
              <a:t>Amrutvahini</a:t>
            </a:r>
            <a:r>
              <a:rPr sz="5000" b="1" spc="-35" dirty="0">
                <a:latin typeface="Times New Roman" panose="02020603050405020304" pitchFamily="18" charset="0"/>
                <a:cs typeface="Times New Roman" panose="02020603050405020304" pitchFamily="18" charset="0"/>
              </a:rPr>
              <a:t> </a:t>
            </a:r>
            <a:r>
              <a:rPr sz="5000" b="1" spc="-17" dirty="0">
                <a:latin typeface="Times New Roman" panose="02020603050405020304" pitchFamily="18" charset="0"/>
                <a:cs typeface="Times New Roman" panose="02020603050405020304" pitchFamily="18" charset="0"/>
              </a:rPr>
              <a:t>college </a:t>
            </a:r>
            <a:r>
              <a:rPr sz="5000" b="1" dirty="0">
                <a:latin typeface="Times New Roman" panose="02020603050405020304" pitchFamily="18" charset="0"/>
                <a:cs typeface="Times New Roman" panose="02020603050405020304" pitchFamily="18" charset="0"/>
              </a:rPr>
              <a:t>of</a:t>
            </a:r>
            <a:r>
              <a:rPr sz="5000" b="1" spc="-17" dirty="0">
                <a:latin typeface="Times New Roman" panose="02020603050405020304" pitchFamily="18" charset="0"/>
                <a:cs typeface="Times New Roman" panose="02020603050405020304" pitchFamily="18" charset="0"/>
              </a:rPr>
              <a:t> Engineering,</a:t>
            </a:r>
            <a:r>
              <a:rPr sz="5000" b="1" spc="-49" dirty="0">
                <a:latin typeface="Times New Roman" panose="02020603050405020304" pitchFamily="18" charset="0"/>
                <a:cs typeface="Times New Roman" panose="02020603050405020304" pitchFamily="18" charset="0"/>
              </a:rPr>
              <a:t> </a:t>
            </a:r>
            <a:r>
              <a:rPr sz="5000" b="1" spc="-17" dirty="0">
                <a:latin typeface="Times New Roman" panose="02020603050405020304" pitchFamily="18" charset="0"/>
                <a:cs typeface="Times New Roman" panose="02020603050405020304" pitchFamily="18" charset="0"/>
              </a:rPr>
              <a:t>Sangamner</a:t>
            </a:r>
            <a:endParaRPr sz="5000" dirty="0">
              <a:latin typeface="Times New Roman" panose="02020603050405020304" pitchFamily="18" charset="0"/>
              <a:cs typeface="Times New Roman" panose="02020603050405020304" pitchFamily="18" charset="0"/>
            </a:endParaRPr>
          </a:p>
        </p:txBody>
      </p:sp>
      <p:pic>
        <p:nvPicPr>
          <p:cNvPr id="16" name="object 9">
            <a:extLst>
              <a:ext uri="{FF2B5EF4-FFF2-40B4-BE49-F238E27FC236}">
                <a16:creationId xmlns:a16="http://schemas.microsoft.com/office/drawing/2014/main" id="{3CB7841C-2637-A160-B86E-B0642B8F84F9}"/>
              </a:ext>
            </a:extLst>
          </p:cNvPr>
          <p:cNvPicPr/>
          <p:nvPr/>
        </p:nvPicPr>
        <p:blipFill>
          <a:blip r:embed="rId2">
            <a:extLst>
              <a:ext uri="{28A0092B-C50C-407E-A947-70E740481C1C}">
                <a14:useLocalDpi xmlns:a14="http://schemas.microsoft.com/office/drawing/2010/main" val="0"/>
              </a:ext>
            </a:extLst>
          </a:blip>
          <a:srcRect/>
          <a:stretch/>
        </p:blipFill>
        <p:spPr>
          <a:xfrm>
            <a:off x="11770951" y="3909658"/>
            <a:ext cx="9376494" cy="1117365"/>
          </a:xfrm>
          <a:prstGeom prst="rect">
            <a:avLst/>
          </a:prstGeom>
        </p:spPr>
      </p:pic>
      <p:pic>
        <p:nvPicPr>
          <p:cNvPr id="24" name="Picture 23">
            <a:extLst>
              <a:ext uri="{FF2B5EF4-FFF2-40B4-BE49-F238E27FC236}">
                <a16:creationId xmlns:a16="http://schemas.microsoft.com/office/drawing/2014/main" id="{A518FBA2-88C4-0FFF-C955-3B1607CA0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803" y="653982"/>
            <a:ext cx="4608673" cy="4426900"/>
          </a:xfrm>
          <a:prstGeom prst="rect">
            <a:avLst/>
          </a:prstGeom>
          <a:ln w="6350">
            <a:solidFill>
              <a:schemeClr val="tx1"/>
            </a:solidFill>
          </a:ln>
        </p:spPr>
      </p:pic>
      <p:pic>
        <p:nvPicPr>
          <p:cNvPr id="25" name="Picture 24">
            <a:extLst>
              <a:ext uri="{FF2B5EF4-FFF2-40B4-BE49-F238E27FC236}">
                <a16:creationId xmlns:a16="http://schemas.microsoft.com/office/drawing/2014/main" id="{303350E7-BA9E-8D49-2D19-730F26E55562}"/>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5506628" y="653982"/>
            <a:ext cx="6229658" cy="4426900"/>
          </a:xfrm>
          <a:prstGeom prst="rect">
            <a:avLst/>
          </a:prstGeom>
          <a:solidFill>
            <a:schemeClr val="bg1"/>
          </a:solidFill>
          <a:ln w="6350">
            <a:solidFill>
              <a:schemeClr val="tx1"/>
            </a:solidFill>
          </a:ln>
        </p:spPr>
      </p:pic>
      <p:sp>
        <p:nvSpPr>
          <p:cNvPr id="29" name="TextBox 28">
            <a:extLst>
              <a:ext uri="{FF2B5EF4-FFF2-40B4-BE49-F238E27FC236}">
                <a16:creationId xmlns:a16="http://schemas.microsoft.com/office/drawing/2014/main" id="{8A1E01FE-63E1-2D74-9CB8-82910702B261}"/>
              </a:ext>
            </a:extLst>
          </p:cNvPr>
          <p:cNvSpPr txBox="1"/>
          <p:nvPr/>
        </p:nvSpPr>
        <p:spPr>
          <a:xfrm>
            <a:off x="479536" y="5569527"/>
            <a:ext cx="10364987" cy="15969674"/>
          </a:xfrm>
          <a:prstGeom prst="rect">
            <a:avLst/>
          </a:prstGeom>
          <a:noFill/>
          <a:ln w="6350">
            <a:solidFill>
              <a:schemeClr val="tx1"/>
            </a:solidFill>
          </a:ln>
        </p:spPr>
        <p:txBody>
          <a:bodyPr wrap="square" rIns="90000" rtlCol="0">
            <a:noAutofit/>
          </a:bodyPr>
          <a:lstStyle/>
          <a:p>
            <a:pPr marL="305545" indent="-305545">
              <a:buAutoNum type="arabicPeriod"/>
            </a:pPr>
            <a:r>
              <a:rPr lang="en-IN" sz="3500" b="1" dirty="0">
                <a:latin typeface="Times New Roman" panose="02020603050405020304" pitchFamily="18" charset="0"/>
                <a:cs typeface="Times New Roman" panose="02020603050405020304" pitchFamily="18" charset="0"/>
              </a:rPr>
              <a:t> Introduction</a:t>
            </a:r>
          </a:p>
          <a:p>
            <a:pPr marL="715963" marR="582200" indent="-274638" algn="just" defTabSz="3199870" fontAlgn="base">
              <a:spcBef>
                <a:spcPct val="20000"/>
              </a:spcBef>
              <a:spcAft>
                <a:spcPct val="0"/>
              </a:spcAft>
              <a:buFontTx/>
              <a:buChar char="•"/>
              <a:defRPr/>
            </a:pPr>
            <a:r>
              <a:rPr lang="en-US" sz="2400" dirty="0">
                <a:solidFill>
                  <a:srgbClr val="000000"/>
                </a:solidFill>
                <a:latin typeface="Times New Roman" panose="02020603050405020304" pitchFamily="18" charset="0"/>
                <a:ea typeface="Times New Roman" panose="02020603050405020304" pitchFamily="18" charset="0"/>
              </a:rPr>
              <a:t>Physically challenged people face many problems every day. One of these challenges is the use of elevators in many buildings. They should be able to enjoy using the elevator easily.</a:t>
            </a:r>
          </a:p>
          <a:p>
            <a:pPr marL="715963" marR="582200" indent="-274638" algn="just" defTabSz="3199870" fontAlgn="base">
              <a:spcBef>
                <a:spcPct val="20000"/>
              </a:spcBef>
              <a:spcAft>
                <a:spcPct val="0"/>
              </a:spcAft>
              <a:buFontTx/>
              <a:buChar char="•"/>
              <a:defRPr/>
            </a:pPr>
            <a:r>
              <a:rPr lang="en-US" sz="2400" dirty="0">
                <a:solidFill>
                  <a:srgbClr val="000000"/>
                </a:solidFill>
                <a:latin typeface="Times New Roman" panose="02020603050405020304" pitchFamily="18" charset="0"/>
              </a:rPr>
              <a:t>To overcome this, we must focus on the following issues: Make sure the person is at the elevator door, get elevator there and ask person where to go and accordingly go to respective floor.</a:t>
            </a:r>
            <a:endParaRPr lang="en-IN" sz="2400" dirty="0">
              <a:solidFill>
                <a:srgbClr val="000000"/>
              </a:solidFill>
              <a:latin typeface="Times New Roman" panose="02020603050405020304" pitchFamily="18" charset="0"/>
            </a:endParaRPr>
          </a:p>
          <a:p>
            <a:pPr marL="715963" marR="582200" indent="-274638" algn="just" defTabSz="3199870" fontAlgn="base">
              <a:spcBef>
                <a:spcPct val="20000"/>
              </a:spcBef>
              <a:spcAft>
                <a:spcPct val="0"/>
              </a:spcAft>
              <a:buFontTx/>
              <a:buChar char="•"/>
              <a:defRPr/>
            </a:pPr>
            <a:r>
              <a:rPr lang="en-US" sz="2400" dirty="0">
                <a:solidFill>
                  <a:srgbClr val="000000"/>
                </a:solidFill>
                <a:latin typeface="Times New Roman" panose="02020603050405020304" pitchFamily="18" charset="0"/>
              </a:rPr>
              <a:t>Speech recognition is becoming more perplexing and difficult task. The speech recognition research is focuses mainly on large vocabulary, continuous speech capabilities and speaker independence[1].</a:t>
            </a:r>
            <a:endParaRPr lang="en-IN" sz="2400" dirty="0">
              <a:solidFill>
                <a:srgbClr val="000000"/>
              </a:solidFill>
              <a:latin typeface="Times New Roman" panose="02020603050405020304" pitchFamily="18" charset="0"/>
            </a:endParaRPr>
          </a:p>
          <a:p>
            <a:pPr marL="715963" marR="582200" indent="-274638" algn="just" defTabSz="3199870" fontAlgn="base">
              <a:spcBef>
                <a:spcPct val="20000"/>
              </a:spcBef>
              <a:spcAft>
                <a:spcPct val="0"/>
              </a:spcAft>
              <a:buFontTx/>
              <a:buChar char="•"/>
              <a:defRPr/>
            </a:pPr>
            <a:r>
              <a:rPr lang="en-US" sz="2400" dirty="0">
                <a:solidFill>
                  <a:srgbClr val="000000"/>
                </a:solidFill>
                <a:latin typeface="Times New Roman" panose="02020603050405020304" pitchFamily="18" charset="0"/>
              </a:rPr>
              <a:t>A voice-operated elevator system is proposed where the user’s input commands to control the movement of the elevator system are kept convenient for the users. The commands include voice input for the floor operations, directions, elevator car’s door operation, and a special command to call for emergency[2].</a:t>
            </a:r>
            <a:endParaRPr lang="en-IN" sz="2400" b="1" dirty="0">
              <a:latin typeface="Times New Roman" panose="02020603050405020304" pitchFamily="18" charset="0"/>
              <a:cs typeface="Times New Roman" panose="02020603050405020304" pitchFamily="18" charset="0"/>
            </a:endParaRPr>
          </a:p>
          <a:p>
            <a:pPr marL="799965" indent="-799965">
              <a:buAutoNum type="arabicPeriod"/>
            </a:pPr>
            <a:endParaRPr lang="en-IN" b="1" dirty="0">
              <a:latin typeface="Times New Roman" panose="02020603050405020304" pitchFamily="18" charset="0"/>
              <a:cs typeface="Times New Roman" panose="02020603050405020304" pitchFamily="18" charset="0"/>
            </a:endParaRPr>
          </a:p>
          <a:p>
            <a:pPr marL="305545" indent="-305545">
              <a:buFont typeface="+mj-lt"/>
              <a:buAutoNum type="arabicPeriod" startAt="2"/>
            </a:pPr>
            <a:r>
              <a:rPr lang="en-IN" sz="3500" b="1" dirty="0">
                <a:latin typeface="Times New Roman" panose="02020603050405020304" pitchFamily="18" charset="0"/>
                <a:cs typeface="Times New Roman" panose="02020603050405020304" pitchFamily="18" charset="0"/>
              </a:rPr>
              <a:t> Need of Project</a:t>
            </a:r>
          </a:p>
          <a:p>
            <a:pPr marL="715963" marR="582200" lvl="0" indent="-274638" algn="just" defTabSz="3199870" fontAlgn="base">
              <a:spcBef>
                <a:spcPct val="20000"/>
              </a:spcBef>
              <a:spcAft>
                <a:spcPct val="0"/>
              </a:spcAft>
              <a:buClrTx/>
              <a:buSzTx/>
              <a:buFontTx/>
              <a:buChar char="•"/>
              <a:defRPr/>
            </a:pPr>
            <a:r>
              <a:rPr lang="en-US" sz="2400" dirty="0">
                <a:solidFill>
                  <a:srgbClr val="000000"/>
                </a:solidFill>
                <a:latin typeface="Times New Roman" panose="02020603050405020304" pitchFamily="18" charset="0"/>
                <a:sym typeface="+mn-ea"/>
              </a:rPr>
              <a:t>The visually challenged people cannot use the elevator easily. Sometimes the keypad has Braille technique, but they will have hard time for locating it. They always need help in elevators from someone to press the button for them and to tell them when the elevator cabin arrives. </a:t>
            </a:r>
          </a:p>
          <a:p>
            <a:pPr marL="715963" marR="582200" lvl="0" indent="-274638" algn="just" defTabSz="3199870" fontAlgn="base">
              <a:spcBef>
                <a:spcPct val="20000"/>
              </a:spcBef>
              <a:spcAft>
                <a:spcPct val="0"/>
              </a:spcAft>
              <a:buClrTx/>
              <a:buSzTx/>
              <a:buFontTx/>
              <a:buChar char="•"/>
              <a:defRPr/>
            </a:pPr>
            <a:r>
              <a:rPr lang="en-US" sz="2400" dirty="0">
                <a:solidFill>
                  <a:srgbClr val="000000"/>
                </a:solidFill>
                <a:latin typeface="Times New Roman" panose="02020603050405020304" pitchFamily="18" charset="0"/>
                <a:sym typeface="+mn-ea"/>
              </a:rPr>
              <a:t>One more drawback of the current lift is that it cannot tell on which floor the lift is stuck, nor the parameters like temperature of motor, fire detection inside the lift. But by using this voice operated lift we can solve all these problems.</a:t>
            </a:r>
          </a:p>
          <a:p>
            <a:pPr marR="0" lvl="0" algn="just" defTabSz="914400" eaLnBrk="1" fontAlgn="base" latinLnBrk="0" hangingPunct="1">
              <a:spcBef>
                <a:spcPct val="20000"/>
              </a:spcBef>
              <a:spcAft>
                <a:spcPct val="0"/>
              </a:spcAft>
              <a:buClrTx/>
              <a:buSzTx/>
              <a:tabLst/>
              <a:defRPr/>
            </a:pPr>
            <a:endParaRPr lang="en-IN" b="1" dirty="0">
              <a:latin typeface="Times New Roman" panose="02020603050405020304" pitchFamily="18" charset="0"/>
              <a:cs typeface="Times New Roman" panose="02020603050405020304" pitchFamily="18" charset="0"/>
            </a:endParaRPr>
          </a:p>
          <a:p>
            <a:pPr marL="514350" indent="-514350">
              <a:buFont typeface="+mj-lt"/>
              <a:buAutoNum type="arabicPeriod" startAt="3"/>
            </a:pPr>
            <a:r>
              <a:rPr lang="en-IN" sz="3500" b="1" dirty="0">
                <a:latin typeface="Times New Roman" panose="02020603050405020304" pitchFamily="18" charset="0"/>
                <a:cs typeface="Times New Roman" panose="02020603050405020304" pitchFamily="18" charset="0"/>
              </a:rPr>
              <a:t>Objectives</a:t>
            </a:r>
          </a:p>
          <a:p>
            <a:pPr marL="784225" marR="582200" lvl="0" indent="-342900" algn="just" defTabSz="3199870" fontAlgn="base">
              <a:spcBef>
                <a:spcPct val="20000"/>
              </a:spcBef>
              <a:spcAft>
                <a:spcPct val="0"/>
              </a:spcAft>
              <a:buClrTx/>
              <a:buSzTx/>
              <a:buFont typeface="+mj-lt"/>
              <a:buAutoNum type="arabicPeriod"/>
              <a:tabLst/>
              <a:defRPr/>
            </a:pPr>
            <a:r>
              <a:rPr lang="en-US" sz="2400" dirty="0">
                <a:solidFill>
                  <a:srgbClr val="000000"/>
                </a:solidFill>
                <a:latin typeface="Times New Roman" panose="02020603050405020304" pitchFamily="18" charset="0"/>
              </a:rPr>
              <a:t>To operate lift through voice commands with easy use for people with visual and physical challenges.</a:t>
            </a:r>
          </a:p>
          <a:p>
            <a:pPr marL="784225" marR="582200" lvl="0" indent="-342900" algn="just" defTabSz="3199870" fontAlgn="base">
              <a:spcBef>
                <a:spcPct val="20000"/>
              </a:spcBef>
              <a:spcAft>
                <a:spcPct val="0"/>
              </a:spcAft>
              <a:buClrTx/>
              <a:buSzTx/>
              <a:buFont typeface="+mj-lt"/>
              <a:buAutoNum type="arabicPeriod"/>
              <a:tabLst/>
              <a:defRPr/>
            </a:pPr>
            <a:r>
              <a:rPr lang="en-US" sz="2400" dirty="0">
                <a:solidFill>
                  <a:srgbClr val="000000"/>
                </a:solidFill>
                <a:latin typeface="Times New Roman" panose="02020603050405020304" pitchFamily="18" charset="0"/>
              </a:rPr>
              <a:t>To measure parameters like floor number, weight of the lift, fire detection, temperature of motor.</a:t>
            </a:r>
          </a:p>
          <a:p>
            <a:pPr marL="784225" marR="582200" lvl="0" indent="-342900" algn="just" defTabSz="3199870" fontAlgn="base">
              <a:spcBef>
                <a:spcPct val="20000"/>
              </a:spcBef>
              <a:spcAft>
                <a:spcPct val="0"/>
              </a:spcAft>
              <a:buClrTx/>
              <a:buSzTx/>
              <a:buFont typeface="+mj-lt"/>
              <a:buAutoNum type="arabicPeriod"/>
              <a:tabLst/>
              <a:defRPr/>
            </a:pPr>
            <a:r>
              <a:rPr lang="en-US" sz="2400" dirty="0">
                <a:solidFill>
                  <a:srgbClr val="000000"/>
                </a:solidFill>
                <a:latin typeface="Times New Roman" panose="02020603050405020304" pitchFamily="18" charset="0"/>
              </a:rPr>
              <a:t>To give real time information of lift parameters on the lcd screen.</a:t>
            </a:r>
            <a:endParaRPr lang="en-IN" sz="2400" b="1" dirty="0">
              <a:latin typeface="Times New Roman" panose="02020603050405020304" pitchFamily="18" charset="0"/>
              <a:cs typeface="Times New Roman" panose="02020603050405020304" pitchFamily="18" charset="0"/>
            </a:endParaRPr>
          </a:p>
          <a:p>
            <a:pPr marL="799965" indent="-799965">
              <a:buAutoNum type="arabicPeriod" startAt="3"/>
            </a:pPr>
            <a:endParaRPr lang="en-IN" b="1" dirty="0">
              <a:latin typeface="Times New Roman" panose="02020603050405020304" pitchFamily="18" charset="0"/>
              <a:cs typeface="Times New Roman" panose="02020603050405020304" pitchFamily="18" charset="0"/>
            </a:endParaRPr>
          </a:p>
          <a:p>
            <a:pPr marL="514350" indent="-514350">
              <a:buFont typeface="+mj-lt"/>
              <a:buAutoNum type="arabicPeriod" startAt="4"/>
            </a:pPr>
            <a:r>
              <a:rPr lang="en-IN" sz="3500" b="1" dirty="0">
                <a:latin typeface="Times New Roman" panose="02020603050405020304" pitchFamily="18" charset="0"/>
                <a:cs typeface="Times New Roman" panose="02020603050405020304" pitchFamily="18" charset="0"/>
              </a:rPr>
              <a:t>Methodology:</a:t>
            </a:r>
          </a:p>
          <a:p>
            <a:pPr marL="808038" marR="582200" indent="-366713" algn="just" defTabSz="3199870" fontAlgn="base">
              <a:spcBef>
                <a:spcPct val="20000"/>
              </a:spcBef>
              <a:spcAft>
                <a:spcPct val="0"/>
              </a:spcAft>
              <a:buFont typeface="+mj-lt"/>
              <a:buAutoNum type="arabicPeriod"/>
              <a:defRPr/>
            </a:pPr>
            <a:r>
              <a:rPr lang="en-US" sz="2400" dirty="0">
                <a:solidFill>
                  <a:srgbClr val="000000"/>
                </a:solidFill>
                <a:latin typeface="Times New Roman" panose="02020603050405020304" pitchFamily="18" charset="0"/>
              </a:rPr>
              <a:t>System Design</a:t>
            </a:r>
          </a:p>
          <a:p>
            <a:pPr marL="808038" marR="582200" indent="-366713" algn="just" defTabSz="3199870" fontAlgn="base">
              <a:spcBef>
                <a:spcPct val="20000"/>
              </a:spcBef>
              <a:spcAft>
                <a:spcPct val="0"/>
              </a:spcAft>
              <a:buFont typeface="+mj-lt"/>
              <a:buAutoNum type="arabicPeriod" startAt="2"/>
              <a:defRPr/>
            </a:pPr>
            <a:r>
              <a:rPr lang="en-US" sz="2400" dirty="0">
                <a:solidFill>
                  <a:srgbClr val="000000"/>
                </a:solidFill>
                <a:latin typeface="Times New Roman" panose="02020603050405020304" pitchFamily="18" charset="0"/>
              </a:rPr>
              <a:t>Development and Testing</a:t>
            </a:r>
          </a:p>
          <a:p>
            <a:pPr marL="808038" marR="582200" indent="-366713" algn="just" defTabSz="3199870" fontAlgn="base">
              <a:spcBef>
                <a:spcPct val="20000"/>
              </a:spcBef>
              <a:spcAft>
                <a:spcPct val="0"/>
              </a:spcAft>
              <a:buFont typeface="+mj-lt"/>
              <a:buAutoNum type="arabicPeriod" startAt="2"/>
              <a:defRPr/>
            </a:pPr>
            <a:r>
              <a:rPr lang="en-US" sz="2400" dirty="0">
                <a:solidFill>
                  <a:srgbClr val="000000"/>
                </a:solidFill>
                <a:latin typeface="Times New Roman" panose="02020603050405020304" pitchFamily="18" charset="0"/>
              </a:rPr>
              <a:t>Deployment and Monitoring</a:t>
            </a:r>
          </a:p>
          <a:p>
            <a:pPr marL="808038" marR="582200" indent="-366713" algn="just" defTabSz="3199870" fontAlgn="base">
              <a:spcBef>
                <a:spcPct val="20000"/>
              </a:spcBef>
              <a:spcAft>
                <a:spcPct val="0"/>
              </a:spcAft>
              <a:buFont typeface="+mj-lt"/>
              <a:buAutoNum type="arabicPeriod" startAt="2"/>
              <a:defRPr/>
            </a:pPr>
            <a:r>
              <a:rPr lang="en-US" sz="2400" dirty="0">
                <a:solidFill>
                  <a:srgbClr val="000000"/>
                </a:solidFill>
                <a:latin typeface="Times New Roman" panose="02020603050405020304" pitchFamily="18" charset="0"/>
                <a:cs typeface="Times New Roman" panose="02020603050405020304" pitchFamily="18" charset="0"/>
              </a:rPr>
              <a:t>Maintenance </a:t>
            </a:r>
            <a:endParaRPr lang="en-IN" sz="2400" dirty="0">
              <a:latin typeface="Times New Roman" panose="02020603050405020304" pitchFamily="18" charset="0"/>
              <a:cs typeface="Times New Roman" panose="02020603050405020304" pitchFamily="18" charset="0"/>
            </a:endParaRPr>
          </a:p>
          <a:p>
            <a:endParaRPr lang="en-IN" sz="3500" b="1" dirty="0">
              <a:latin typeface="Times New Roman" panose="02020603050405020304" pitchFamily="18" charset="0"/>
              <a:cs typeface="Times New Roman" panose="02020603050405020304" pitchFamily="18" charset="0"/>
            </a:endParaRPr>
          </a:p>
          <a:p>
            <a:pPr marL="799965" indent="-799965">
              <a:buAutoNum type="arabicPeriod" startAt="3"/>
            </a:pPr>
            <a:endParaRPr lang="en-IN" sz="3500" b="1" dirty="0">
              <a:latin typeface="Times New Roman" panose="02020603050405020304" pitchFamily="18" charset="0"/>
              <a:cs typeface="Times New Roman" panose="02020603050405020304" pitchFamily="18" charset="0"/>
            </a:endParaRPr>
          </a:p>
          <a:p>
            <a:pPr marL="799965" indent="-799965">
              <a:buAutoNum type="arabicPeriod" startAt="3"/>
            </a:pPr>
            <a:endParaRPr lang="en-IN" sz="3500" b="1" dirty="0">
              <a:latin typeface="Times New Roman" panose="02020603050405020304" pitchFamily="18" charset="0"/>
              <a:cs typeface="Times New Roman" panose="02020603050405020304" pitchFamily="18" charset="0"/>
            </a:endParaRPr>
          </a:p>
          <a:p>
            <a:endParaRPr lang="en-IN" sz="3500" b="1"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C48CDA1-5834-8ED3-EF15-588F0AA7994C}"/>
              </a:ext>
            </a:extLst>
          </p:cNvPr>
          <p:cNvSpPr txBox="1"/>
          <p:nvPr/>
        </p:nvSpPr>
        <p:spPr>
          <a:xfrm>
            <a:off x="11437061" y="5569527"/>
            <a:ext cx="10364987" cy="15969674"/>
          </a:xfrm>
          <a:prstGeom prst="rect">
            <a:avLst/>
          </a:prstGeom>
          <a:noFill/>
          <a:ln w="6350">
            <a:solidFill>
              <a:schemeClr val="tx1"/>
            </a:solidFill>
          </a:ln>
        </p:spPr>
        <p:txBody>
          <a:bodyPr wrap="square" rtlCol="0">
            <a:noAutofit/>
          </a:bodyPr>
          <a:lstStyle/>
          <a:p>
            <a:pPr marL="365125" indent="-365125">
              <a:buFont typeface="+mj-lt"/>
              <a:buAutoNum type="arabicPeriod" startAt="5"/>
            </a:pPr>
            <a:r>
              <a:rPr lang="en-IN" sz="3500" b="1" dirty="0">
                <a:latin typeface="Times New Roman" panose="02020603050405020304" pitchFamily="18" charset="0"/>
                <a:cs typeface="Times New Roman" panose="02020603050405020304" pitchFamily="18" charset="0"/>
              </a:rPr>
              <a:t> Block Diagram</a:t>
            </a:r>
          </a:p>
          <a:p>
            <a:pPr marL="799965" indent="-799965">
              <a:buFont typeface="+mj-lt"/>
              <a:buAutoNum type="arabicPeriod" startAt="5"/>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5"/>
            </a:pP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pPr marL="441325" indent="-441325">
              <a:buFont typeface="+mj-lt"/>
              <a:buAutoNum type="arabicPeriod" startAt="6"/>
            </a:pPr>
            <a:r>
              <a:rPr lang="en-IN" sz="3500" b="1" dirty="0">
                <a:latin typeface="Times New Roman" panose="02020603050405020304" pitchFamily="18" charset="0"/>
                <a:cs typeface="Times New Roman" panose="02020603050405020304" pitchFamily="18" charset="0"/>
              </a:rPr>
              <a:t>Flowchart</a:t>
            </a: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sz="3500"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b="1" dirty="0">
              <a:latin typeface="Times New Roman" panose="02020603050405020304" pitchFamily="18" charset="0"/>
              <a:cs typeface="Times New Roman" panose="02020603050405020304" pitchFamily="18" charset="0"/>
            </a:endParaRPr>
          </a:p>
          <a:p>
            <a:pPr marL="799965" indent="-799965">
              <a:buFont typeface="+mj-lt"/>
              <a:buAutoNum type="arabicPeriod" startAt="6"/>
            </a:pPr>
            <a:endParaRPr lang="en-IN" b="1" dirty="0">
              <a:latin typeface="Times New Roman" panose="02020603050405020304" pitchFamily="18" charset="0"/>
              <a:cs typeface="Times New Roman" panose="02020603050405020304" pitchFamily="18" charset="0"/>
            </a:endParaRPr>
          </a:p>
          <a:p>
            <a:endParaRPr lang="en-IN" b="1" spc="-17" dirty="0">
              <a:solidFill>
                <a:prstClr val="black"/>
              </a:solidFill>
              <a:latin typeface="Times New Roman" panose="02020603050405020304" pitchFamily="18" charset="0"/>
              <a:cs typeface="Times New Roman" panose="02020603050405020304" pitchFamily="18" charset="0"/>
            </a:endParaRPr>
          </a:p>
          <a:p>
            <a:pPr marL="59995" defTabSz="3527855">
              <a:spcBef>
                <a:spcPts val="822"/>
              </a:spcBef>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a:p>
            <a:pPr marL="59995" defTabSz="3527855">
              <a:spcBef>
                <a:spcPts val="822"/>
              </a:spcBef>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a:p>
            <a:pPr marL="599975" indent="-539976" defTabSz="3527855">
              <a:spcBef>
                <a:spcPts val="822"/>
              </a:spcBef>
              <a:buFontTx/>
              <a:buAutoNum type="arabicPeriod" startAt="6"/>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2101F55-F064-4EDE-3C53-D72E6E8F630F}"/>
              </a:ext>
            </a:extLst>
          </p:cNvPr>
          <p:cNvSpPr txBox="1"/>
          <p:nvPr/>
        </p:nvSpPr>
        <p:spPr>
          <a:xfrm>
            <a:off x="22394580" y="5569526"/>
            <a:ext cx="10044333" cy="15969674"/>
          </a:xfrm>
          <a:prstGeom prst="rect">
            <a:avLst/>
          </a:prstGeom>
          <a:noFill/>
          <a:ln w="6350">
            <a:solidFill>
              <a:schemeClr val="tx1"/>
            </a:solidFill>
          </a:ln>
        </p:spPr>
        <p:txBody>
          <a:bodyPr wrap="square" rtlCol="0">
            <a:noAutofit/>
          </a:bodyPr>
          <a:lstStyle/>
          <a:p>
            <a:pPr marL="514350" indent="-514350">
              <a:buFont typeface="+mj-lt"/>
              <a:buAutoNum type="arabicPeriod" startAt="7"/>
            </a:pPr>
            <a:r>
              <a:rPr lang="en-IN" sz="3500" b="1" dirty="0">
                <a:latin typeface="Times New Roman" panose="02020603050405020304" pitchFamily="18" charset="0"/>
                <a:cs typeface="Times New Roman" panose="02020603050405020304" pitchFamily="18" charset="0"/>
              </a:rPr>
              <a:t>Results and Discussion</a:t>
            </a:r>
          </a:p>
          <a:p>
            <a:pPr marL="708025" marR="582200" indent="-266700" algn="just" defTabSz="3199870" fontAlgn="base">
              <a:spcBef>
                <a:spcPct val="20000"/>
              </a:spcBef>
              <a:spcAft>
                <a:spcPct val="0"/>
              </a:spcAft>
              <a:buFont typeface="Arial" panose="020B0604020202020204" pitchFamily="34" charset="0"/>
              <a:buChar char="•"/>
              <a:defRPr/>
            </a:pPr>
            <a:r>
              <a:rPr lang="en-US" sz="2400" dirty="0">
                <a:solidFill>
                  <a:srgbClr val="000000"/>
                </a:solidFill>
                <a:latin typeface="Times New Roman" panose="02020603050405020304" pitchFamily="18" charset="0"/>
              </a:rPr>
              <a:t>Safety features: The built-in temp sensor successfully halted a lift when exceeding maximum motor temp.</a:t>
            </a:r>
          </a:p>
          <a:p>
            <a:pPr marL="708025" marR="582200" indent="-266700" algn="just" defTabSz="3199870" fontAlgn="base">
              <a:spcBef>
                <a:spcPct val="20000"/>
              </a:spcBef>
              <a:spcAft>
                <a:spcPct val="0"/>
              </a:spcAft>
              <a:buFont typeface="Arial" panose="020B0604020202020204" pitchFamily="34" charset="0"/>
              <a:buChar char="•"/>
              <a:defRPr/>
            </a:pPr>
            <a:r>
              <a:rPr lang="en-US" sz="2400" dirty="0">
                <a:solidFill>
                  <a:srgbClr val="000000"/>
                </a:solidFill>
                <a:latin typeface="Times New Roman" panose="02020603050405020304" pitchFamily="18" charset="0"/>
              </a:rPr>
              <a:t>Parameters: All the system related parameters were correctly received on the inbuilt LCD display of the system.</a:t>
            </a:r>
          </a:p>
          <a:p>
            <a:pPr marL="708025" marR="582200" indent="-266700" algn="just" defTabSz="3199870" fontAlgn="base">
              <a:spcBef>
                <a:spcPct val="20000"/>
              </a:spcBef>
              <a:spcAft>
                <a:spcPct val="0"/>
              </a:spcAft>
              <a:buFont typeface="Arial" panose="020B0604020202020204" pitchFamily="34" charset="0"/>
              <a:buChar char="•"/>
              <a:defRPr/>
            </a:pPr>
            <a:r>
              <a:rPr lang="en-US" sz="2400" dirty="0">
                <a:solidFill>
                  <a:srgbClr val="000000"/>
                </a:solidFill>
                <a:latin typeface="Times New Roman" panose="02020603050405020304" pitchFamily="18" charset="0"/>
              </a:rPr>
              <a:t>Voice recognition: Almost all commands were recognized by voice recognition module in medium noisy surrounding.</a:t>
            </a:r>
          </a:p>
          <a:p>
            <a:pPr marL="365125" marR="582200" algn="just" defTabSz="3199870" fontAlgn="base">
              <a:spcBef>
                <a:spcPct val="20000"/>
              </a:spcBef>
              <a:spcAft>
                <a:spcPct val="0"/>
              </a:spcAft>
              <a:defRPr/>
            </a:pPr>
            <a:endParaRPr lang="en-IN" sz="2400" b="1" dirty="0">
              <a:latin typeface="Times New Roman" panose="02020603050405020304" pitchFamily="18" charset="0"/>
              <a:cs typeface="Times New Roman" panose="02020603050405020304" pitchFamily="18" charset="0"/>
            </a:endParaRPr>
          </a:p>
          <a:p>
            <a:pPr marL="514350" indent="-514350">
              <a:buFont typeface="+mj-lt"/>
              <a:buAutoNum type="arabicPeriod" startAt="8"/>
            </a:pPr>
            <a:r>
              <a:rPr lang="en-IN" sz="3500" b="1" dirty="0">
                <a:latin typeface="Times New Roman" panose="02020603050405020304" pitchFamily="18" charset="0"/>
                <a:cs typeface="Times New Roman" panose="02020603050405020304" pitchFamily="18" charset="0"/>
              </a:rPr>
              <a:t>Advantages</a:t>
            </a:r>
          </a:p>
          <a:p>
            <a:pPr marL="808038" marR="582200" indent="-366713" algn="just" defTabSz="3199870" fontAlgn="base">
              <a:spcBef>
                <a:spcPct val="20000"/>
              </a:spcBef>
              <a:spcAft>
                <a:spcPct val="0"/>
              </a:spcAft>
              <a:buFont typeface="+mj-lt"/>
              <a:buAutoNum type="arabicPeriod"/>
              <a:defRPr/>
            </a:pPr>
            <a:r>
              <a:rPr lang="en-US" sz="2400" dirty="0">
                <a:solidFill>
                  <a:srgbClr val="000000"/>
                </a:solidFill>
                <a:latin typeface="Times New Roman" panose="02020603050405020304" pitchFamily="18" charset="0"/>
              </a:rPr>
              <a:t>Convenience</a:t>
            </a:r>
          </a:p>
          <a:p>
            <a:pPr marL="808038" marR="582200" indent="-366713" algn="just" defTabSz="3199870" fontAlgn="base">
              <a:spcBef>
                <a:spcPct val="20000"/>
              </a:spcBef>
              <a:spcAft>
                <a:spcPct val="0"/>
              </a:spcAft>
              <a:buFont typeface="+mj-lt"/>
              <a:buAutoNum type="arabicPeriod"/>
              <a:defRPr/>
            </a:pPr>
            <a:r>
              <a:rPr lang="en-US" sz="2400" dirty="0">
                <a:solidFill>
                  <a:srgbClr val="000000"/>
                </a:solidFill>
                <a:latin typeface="Times New Roman" panose="02020603050405020304" pitchFamily="18" charset="0"/>
              </a:rPr>
              <a:t>Hygiene</a:t>
            </a:r>
          </a:p>
          <a:p>
            <a:pPr marL="808038" marR="582200" lvl="0" indent="-366713" algn="just" defTabSz="3199870" fontAlgn="base">
              <a:spcBef>
                <a:spcPct val="20000"/>
              </a:spcBef>
              <a:spcAft>
                <a:spcPct val="0"/>
              </a:spcAft>
              <a:buClrTx/>
              <a:buSzTx/>
              <a:buFont typeface="+mj-lt"/>
              <a:buAutoNum type="arabicPeriod"/>
              <a:tabLst/>
              <a:defRPr/>
            </a:pPr>
            <a:r>
              <a:rPr lang="en-US" sz="2400" dirty="0">
                <a:solidFill>
                  <a:srgbClr val="000000"/>
                </a:solidFill>
                <a:latin typeface="Times New Roman" panose="02020603050405020304" pitchFamily="18" charset="0"/>
              </a:rPr>
              <a:t>Safety Features</a:t>
            </a:r>
          </a:p>
          <a:p>
            <a:pPr marL="808038" marR="582200" lvl="0" indent="-366713" algn="just" defTabSz="3199870" fontAlgn="base">
              <a:spcBef>
                <a:spcPct val="20000"/>
              </a:spcBef>
              <a:spcAft>
                <a:spcPct val="0"/>
              </a:spcAft>
              <a:buClrTx/>
              <a:buSzTx/>
              <a:buFont typeface="+mj-lt"/>
              <a:buAutoNum type="arabicPeriod"/>
              <a:tabLst/>
              <a:defRPr/>
            </a:pPr>
            <a:r>
              <a:rPr lang="en-US" sz="2400" dirty="0">
                <a:solidFill>
                  <a:srgbClr val="000000"/>
                </a:solidFill>
                <a:latin typeface="Times New Roman" panose="02020603050405020304" pitchFamily="18" charset="0"/>
              </a:rPr>
              <a:t>Modernization high-tech feel</a:t>
            </a:r>
          </a:p>
          <a:p>
            <a:endParaRPr lang="en-IN" b="1" dirty="0">
              <a:latin typeface="Times New Roman" panose="02020603050405020304" pitchFamily="18" charset="0"/>
              <a:cs typeface="Times New Roman" panose="02020603050405020304" pitchFamily="18" charset="0"/>
            </a:endParaRPr>
          </a:p>
          <a:p>
            <a:pPr marL="514350" indent="-514350">
              <a:buFont typeface="+mj-lt"/>
              <a:buAutoNum type="arabicPeriod" startAt="9"/>
            </a:pPr>
            <a:r>
              <a:rPr lang="en-IN" sz="3500" b="1" dirty="0">
                <a:latin typeface="Times New Roman" panose="02020603050405020304" pitchFamily="18" charset="0"/>
                <a:cs typeface="Times New Roman" panose="02020603050405020304" pitchFamily="18" charset="0"/>
              </a:rPr>
              <a:t> Application</a:t>
            </a:r>
          </a:p>
          <a:p>
            <a:pPr marL="808038" marR="582200" lvl="0" indent="-366713" algn="just" defTabSz="3199870" fontAlgn="base">
              <a:spcBef>
                <a:spcPct val="20000"/>
              </a:spcBef>
              <a:spcAft>
                <a:spcPct val="0"/>
              </a:spcAft>
              <a:buClrTx/>
              <a:buSzTx/>
              <a:buFont typeface="+mj-lt"/>
              <a:buAutoNum type="arabicPeriod"/>
              <a:tabLst/>
              <a:defRPr/>
            </a:pPr>
            <a:r>
              <a:rPr lang="en-US" sz="2400" dirty="0">
                <a:solidFill>
                  <a:srgbClr val="000000"/>
                </a:solidFill>
                <a:latin typeface="Times New Roman" panose="02020603050405020304" pitchFamily="18" charset="0"/>
              </a:rPr>
              <a:t>Hospitals: In hospitals, voice control can be helpful for patients and staff who may have difficulty using traditional buttons.</a:t>
            </a:r>
          </a:p>
          <a:p>
            <a:pPr marL="808038" marR="582200" lvl="0" indent="-366713" algn="just" defTabSz="3199870" fontAlgn="base">
              <a:spcBef>
                <a:spcPct val="20000"/>
              </a:spcBef>
              <a:spcAft>
                <a:spcPct val="0"/>
              </a:spcAft>
              <a:buClrTx/>
              <a:buSzTx/>
              <a:buFont typeface="+mj-lt"/>
              <a:buAutoNum type="arabicPeriod"/>
              <a:tabLst/>
              <a:defRPr/>
            </a:pPr>
            <a:r>
              <a:rPr lang="en-US" sz="2400" dirty="0">
                <a:solidFill>
                  <a:srgbClr val="000000"/>
                </a:solidFill>
                <a:latin typeface="Times New Roman" panose="02020603050405020304" pitchFamily="18" charset="0"/>
              </a:rPr>
              <a:t>Hotels: Voice-operated lifts can be a modern addition to hotels.</a:t>
            </a:r>
          </a:p>
          <a:p>
            <a:pPr marL="808038" marR="582200" lvl="0" indent="-366713" algn="just" defTabSz="3199870" fontAlgn="base">
              <a:spcBef>
                <a:spcPct val="20000"/>
              </a:spcBef>
              <a:spcAft>
                <a:spcPct val="0"/>
              </a:spcAft>
              <a:buClrTx/>
              <a:buSzTx/>
              <a:buFont typeface="+mj-lt"/>
              <a:buAutoNum type="arabicPeriod"/>
              <a:tabLst/>
              <a:defRPr/>
            </a:pPr>
            <a:r>
              <a:rPr lang="en-US" sz="2400" dirty="0">
                <a:solidFill>
                  <a:srgbClr val="000000"/>
                </a:solidFill>
                <a:latin typeface="Times New Roman" panose="02020603050405020304" pitchFamily="18" charset="0"/>
              </a:rPr>
              <a:t>Residential buildings</a:t>
            </a:r>
          </a:p>
          <a:p>
            <a:pPr marL="808038" marR="582200" lvl="0" indent="-366713" algn="just" defTabSz="3199870" fontAlgn="base">
              <a:spcBef>
                <a:spcPct val="20000"/>
              </a:spcBef>
              <a:spcAft>
                <a:spcPct val="0"/>
              </a:spcAft>
              <a:buClrTx/>
              <a:buSzTx/>
              <a:buFont typeface="+mj-lt"/>
              <a:buAutoNum type="arabicPeriod"/>
              <a:tabLst/>
              <a:defRPr/>
            </a:pPr>
            <a:r>
              <a:rPr lang="en-US" sz="2400" dirty="0">
                <a:solidFill>
                  <a:srgbClr val="000000"/>
                </a:solidFill>
                <a:latin typeface="Times New Roman" panose="02020603050405020304" pitchFamily="18" charset="0"/>
              </a:rPr>
              <a:t>Public buildings</a:t>
            </a:r>
          </a:p>
          <a:p>
            <a:pPr marL="446087" marR="582200" lvl="0" algn="just" defTabSz="3199870" fontAlgn="base">
              <a:spcBef>
                <a:spcPct val="20000"/>
              </a:spcBef>
              <a:spcAft>
                <a:spcPct val="0"/>
              </a:spcAft>
              <a:buClrTx/>
              <a:buSzTx/>
              <a:tabLst/>
              <a:defRPr/>
            </a:pPr>
            <a:endParaRPr lang="en-IN" dirty="0">
              <a:solidFill>
                <a:srgbClr val="000000"/>
              </a:solidFill>
              <a:latin typeface="Times New Roman" panose="02020603050405020304" pitchFamily="18" charset="0"/>
            </a:endParaRPr>
          </a:p>
          <a:p>
            <a:pPr marL="514350" indent="-514350">
              <a:buFont typeface="+mj-lt"/>
              <a:buAutoNum type="arabicPeriod" startAt="10"/>
            </a:pPr>
            <a:r>
              <a:rPr lang="en-IN" sz="3500" b="1" dirty="0">
                <a:latin typeface="Times New Roman" panose="02020603050405020304" pitchFamily="18" charset="0"/>
                <a:cs typeface="Times New Roman" panose="02020603050405020304" pitchFamily="18" charset="0"/>
              </a:rPr>
              <a:t> Conclusion</a:t>
            </a:r>
          </a:p>
          <a:p>
            <a:pPr marL="444500" marR="582200" algn="just" defTabSz="3199870" fontAlgn="base">
              <a:spcBef>
                <a:spcPct val="20000"/>
              </a:spcBef>
              <a:spcAft>
                <a:spcPct val="0"/>
              </a:spcAft>
              <a:defRPr/>
            </a:pPr>
            <a:r>
              <a:rPr lang="en-GB" sz="2400" dirty="0">
                <a:solidFill>
                  <a:srgbClr val="000000"/>
                </a:solidFill>
                <a:latin typeface="Times New Roman" panose="02020603050405020304" pitchFamily="18" charset="0"/>
              </a:rPr>
              <a:t>Voice-controlled elevators are a long-term solution that can be used by anyone, including people with disabilities. They have the potential to make life easier for everyone. In addition, this elevators could also be used to improve security and convenience. For example, authentication could be used to restrict access to certain floors, and sensors could be used to reduce the need for users to give specific commands.</a:t>
            </a:r>
          </a:p>
          <a:p>
            <a:pPr marL="449263" marR="0" lvl="0" algn="just" defTabSz="914400" eaLnBrk="1" fontAlgn="base" latinLnBrk="0" hangingPunct="1">
              <a:spcBef>
                <a:spcPct val="20000"/>
              </a:spcBef>
              <a:spcAft>
                <a:spcPct val="0"/>
              </a:spcAft>
              <a:buClrTx/>
              <a:buSzTx/>
              <a:tabLst/>
              <a:defRPr/>
            </a:pPr>
            <a:endParaRPr lang="en-GB" dirty="0">
              <a:solidFill>
                <a:srgbClr val="000000"/>
              </a:solidFill>
              <a:latin typeface="Times New Roman" panose="02020603050405020304" pitchFamily="18" charset="0"/>
              <a:cs typeface="Times New Roman" panose="02020603050405020304" pitchFamily="18" charset="0"/>
            </a:endParaRPr>
          </a:p>
          <a:p>
            <a:pPr marL="541338" marR="0" lvl="0" indent="-541338" algn="just" defTabSz="914400" eaLnBrk="1" fontAlgn="base" latinLnBrk="0" hangingPunct="1">
              <a:spcBef>
                <a:spcPct val="20000"/>
              </a:spcBef>
              <a:spcAft>
                <a:spcPct val="0"/>
              </a:spcAft>
              <a:buClrTx/>
              <a:buSzTx/>
              <a:buFont typeface="+mj-lt"/>
              <a:buAutoNum type="arabicPeriod" startAt="11"/>
              <a:tabLst/>
              <a:defRPr/>
            </a:pPr>
            <a:r>
              <a:rPr lang="en-GB" sz="3500" b="1" spc="-17" dirty="0">
                <a:solidFill>
                  <a:srgbClr val="000000"/>
                </a:solidFill>
                <a:latin typeface="Times New Roman" panose="02020603050405020304" pitchFamily="18" charset="0"/>
                <a:cs typeface="Times New Roman" panose="02020603050405020304" pitchFamily="18" charset="0"/>
              </a:rPr>
              <a:t> Future Scope</a:t>
            </a:r>
          </a:p>
          <a:p>
            <a:pPr marL="808038" marR="582200" indent="-363538" algn="just" defTabSz="3199870" fontAlgn="base">
              <a:spcBef>
                <a:spcPct val="20000"/>
              </a:spcBef>
              <a:spcAft>
                <a:spcPct val="0"/>
              </a:spcAft>
              <a:buFont typeface="+mj-lt"/>
              <a:buAutoNum type="arabicPeriod"/>
              <a:tabLst>
                <a:tab pos="602197" algn="l"/>
              </a:tabLst>
              <a:defRPr/>
            </a:pPr>
            <a:r>
              <a:rPr lang="en-US" sz="2400" dirty="0">
                <a:solidFill>
                  <a:srgbClr val="000000"/>
                </a:solidFill>
                <a:latin typeface="Times New Roman" panose="02020603050405020304" pitchFamily="18" charset="0"/>
              </a:rPr>
              <a:t>Biometric authentication: Combine voice recognition with facial or fingerprint recognition for enhanced security and personalized settings.</a:t>
            </a:r>
          </a:p>
          <a:p>
            <a:pPr marL="808038" marR="582200" indent="-363538" algn="just" defTabSz="3199870" fontAlgn="base">
              <a:spcBef>
                <a:spcPct val="20000"/>
              </a:spcBef>
              <a:spcAft>
                <a:spcPct val="0"/>
              </a:spcAft>
              <a:buFont typeface="+mj-lt"/>
              <a:buAutoNum type="arabicPeriod"/>
              <a:tabLst>
                <a:tab pos="602197" algn="l"/>
              </a:tabLst>
              <a:defRPr/>
            </a:pPr>
            <a:r>
              <a:rPr lang="en-US" sz="2400" dirty="0">
                <a:solidFill>
                  <a:srgbClr val="000000"/>
                </a:solidFill>
                <a:latin typeface="Times New Roman" panose="02020603050405020304" pitchFamily="18" charset="0"/>
              </a:rPr>
              <a:t>Virtual assistants: Integrate voice assistants(e.g., Alexa) for broader control of building features and information access within lifts.</a:t>
            </a:r>
          </a:p>
          <a:p>
            <a:pPr marL="808038" marR="582200" indent="-363538" algn="just" defTabSz="3199870" fontAlgn="base">
              <a:spcBef>
                <a:spcPct val="20000"/>
              </a:spcBef>
              <a:spcAft>
                <a:spcPct val="0"/>
              </a:spcAft>
              <a:buFont typeface="+mj-lt"/>
              <a:buAutoNum type="arabicPeriod"/>
              <a:tabLst>
                <a:tab pos="602197" algn="l"/>
              </a:tabLst>
              <a:defRPr/>
            </a:pPr>
            <a:r>
              <a:rPr lang="en-US" sz="2400" dirty="0">
                <a:solidFill>
                  <a:srgbClr val="000000"/>
                </a:solidFill>
                <a:latin typeface="Times New Roman" panose="02020603050405020304" pitchFamily="18" charset="0"/>
              </a:rPr>
              <a:t>Multi-modal interactions: Combine voice control with touch screens for alternative input options and enhanced accessibility.</a:t>
            </a:r>
          </a:p>
          <a:p>
            <a:pPr marL="59995" defTabSz="3527855">
              <a:spcBef>
                <a:spcPts val="822"/>
              </a:spcBef>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a:p>
            <a:pPr marL="59995" defTabSz="3527855">
              <a:spcBef>
                <a:spcPts val="822"/>
              </a:spcBef>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a:p>
            <a:pPr marL="599975" indent="-539976" defTabSz="3527855">
              <a:spcBef>
                <a:spcPts val="822"/>
              </a:spcBef>
              <a:buFontTx/>
              <a:buAutoNum type="arabicPeriod" startAt="6"/>
              <a:tabLst>
                <a:tab pos="602197" algn="l"/>
              </a:tabLst>
              <a:defRPr/>
            </a:pPr>
            <a:endParaRPr lang="en-IN" sz="3500" dirty="0">
              <a:solidFill>
                <a:prstClr val="black"/>
              </a:solidFill>
              <a:latin typeface="Times New Roman" panose="02020603050405020304" pitchFamily="18" charset="0"/>
              <a:cs typeface="Times New Roman" panose="02020603050405020304" pitchFamily="18" charset="0"/>
            </a:endParaRPr>
          </a:p>
        </p:txBody>
      </p:sp>
      <p:pic>
        <p:nvPicPr>
          <p:cNvPr id="35" name="Picture 34">
            <a:extLst>
              <a:ext uri="{FF2B5EF4-FFF2-40B4-BE49-F238E27FC236}">
                <a16:creationId xmlns:a16="http://schemas.microsoft.com/office/drawing/2014/main" id="{AA4B3980-E94C-5CB9-CE8D-E7E1F83F718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956806" y="13272372"/>
            <a:ext cx="6531593" cy="8196464"/>
          </a:xfrm>
          <a:prstGeom prst="rect">
            <a:avLst/>
          </a:prstGeom>
        </p:spPr>
      </p:pic>
      <p:pic>
        <p:nvPicPr>
          <p:cNvPr id="3" name="Picture 2">
            <a:extLst>
              <a:ext uri="{FF2B5EF4-FFF2-40B4-BE49-F238E27FC236}">
                <a16:creationId xmlns:a16="http://schemas.microsoft.com/office/drawing/2014/main" id="{F3A72693-0366-78D4-E750-467C549846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7750" y="5684212"/>
            <a:ext cx="5985469" cy="7124245"/>
          </a:xfrm>
          <a:prstGeom prst="rect">
            <a:avLst/>
          </a:prstGeom>
        </p:spPr>
      </p:pic>
    </p:spTree>
    <p:extLst>
      <p:ext uri="{BB962C8B-B14F-4D97-AF65-F5344CB8AC3E}">
        <p14:creationId xmlns:p14="http://schemas.microsoft.com/office/powerpoint/2010/main" val="29506607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492</TotalTime>
  <Words>620</Words>
  <Application>Microsoft Office PowerPoint</Application>
  <PresentationFormat>Custom</PresentationFormat>
  <Paragraphs>85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Onkar Waman</dc:creator>
  <cp:lastModifiedBy>Onkar Waman</cp:lastModifiedBy>
  <cp:revision>151</cp:revision>
  <dcterms:created xsi:type="dcterms:W3CDTF">2024-01-14T09:32:13Z</dcterms:created>
  <dcterms:modified xsi:type="dcterms:W3CDTF">2024-01-17T18:10:36Z</dcterms:modified>
</cp:coreProperties>
</file>