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72" r:id="rId10"/>
    <p:sldId id="273" r:id="rId11"/>
    <p:sldId id="274" r:id="rId12"/>
    <p:sldId id="264" r:id="rId13"/>
    <p:sldId id="263" r:id="rId14"/>
    <p:sldId id="265" r:id="rId15"/>
    <p:sldId id="266" r:id="rId16"/>
    <p:sldId id="270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3074-C342-B70B-46DF-E875BCC37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HR ANALYTICS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1E1E4-25D4-EC03-2DA0-96262F57E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2013" y="3647769"/>
            <a:ext cx="3552839" cy="240793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Himanshu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VIMAL CHANDRAN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SHAILESH Singh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AKSHAY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TALISH raza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50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371379-C4C4-19E1-91F0-EA186A8CB736}"/>
              </a:ext>
            </a:extLst>
          </p:cNvPr>
          <p:cNvSpPr txBox="1"/>
          <p:nvPr/>
        </p:nvSpPr>
        <p:spPr>
          <a:xfrm>
            <a:off x="521110" y="88491"/>
            <a:ext cx="10687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Job Role Vs Work life balance</a:t>
            </a:r>
          </a:p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E88572-AD51-AF4F-B9AE-4DFFDFE4520E}"/>
              </a:ext>
            </a:extLst>
          </p:cNvPr>
          <p:cNvSpPr txBox="1"/>
          <p:nvPr/>
        </p:nvSpPr>
        <p:spPr>
          <a:xfrm>
            <a:off x="275303" y="678427"/>
            <a:ext cx="703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Research Scientist provided a highest rating of 2.514 for work life balance whereas sales executive provided least rating of 2.469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D272EB-47E8-AF5F-7D11-411467BA30BE}"/>
              </a:ext>
            </a:extLst>
          </p:cNvPr>
          <p:cNvSpPr txBox="1"/>
          <p:nvPr/>
        </p:nvSpPr>
        <p:spPr>
          <a:xfrm>
            <a:off x="275302" y="1832590"/>
            <a:ext cx="7030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accent6">
                    <a:lumMod val="50000"/>
                  </a:schemeClr>
                </a:solidFill>
              </a:rPr>
              <a:t>Insights: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Employees in sales often face irregular hours, high demands, and increased stress.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55837-7DA3-DDA6-7513-ABA0573D6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490" y="678427"/>
            <a:ext cx="4345858" cy="512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05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371379-C4C4-19E1-91F0-EA186A8CB736}"/>
              </a:ext>
            </a:extLst>
          </p:cNvPr>
          <p:cNvSpPr txBox="1"/>
          <p:nvPr/>
        </p:nvSpPr>
        <p:spPr>
          <a:xfrm>
            <a:off x="521110" y="88491"/>
            <a:ext cx="10687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Attrition rate Vs Year since last promotion relation</a:t>
            </a:r>
          </a:p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E88572-AD51-AF4F-B9AE-4DFFDFE4520E}"/>
              </a:ext>
            </a:extLst>
          </p:cNvPr>
          <p:cNvSpPr txBox="1"/>
          <p:nvPr/>
        </p:nvSpPr>
        <p:spPr>
          <a:xfrm>
            <a:off x="275303" y="678427"/>
            <a:ext cx="7030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Highest attrition rate in the range of employees who doesn’t get a promotion for last 30-40 years .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D272EB-47E8-AF5F-7D11-411467BA30BE}"/>
              </a:ext>
            </a:extLst>
          </p:cNvPr>
          <p:cNvSpPr txBox="1"/>
          <p:nvPr/>
        </p:nvSpPr>
        <p:spPr>
          <a:xfrm>
            <a:off x="275302" y="1832590"/>
            <a:ext cx="7030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accent6">
                    <a:lumMod val="50000"/>
                  </a:schemeClr>
                </a:solidFill>
              </a:rPr>
              <a:t>Insights: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Employees who do not receive promotions within a reasonable timeframe may feel undervalued, leading to decreased motivation and increased likelihood of leaving the organization.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7DFD3-5C2B-E1B2-7AA8-1529AA6CC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605" y="678427"/>
            <a:ext cx="3489092" cy="237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52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C446-8743-38B8-8EB3-C426FA659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18E84-48D3-195C-A0E6-05770AEBF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531204"/>
            <a:ext cx="8637073" cy="252449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Excel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Power bi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2637308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EF9675-E5E8-FAC1-0A2A-75E07949B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2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45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135F69-DDD2-56B3-13C4-78EAB750E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575"/>
            <a:ext cx="12192000" cy="605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51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EB083B-4314-3D38-9796-10FD0FD9E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9"/>
            <a:ext cx="12192000" cy="612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51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80A91-436B-B2BB-28CA-614F8162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F0102-18AE-CDED-AF8E-B0FAC84EC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HR analytics helps in creating a framework and provides a data driven insights for implementing informed decision making.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Conduct Exit Interviews and Surveys to understand the issue specifically.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Implementing feedback mechanism for understanding employee concerns.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1354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80A91-436B-B2BB-28CA-614F8162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8800" b="1" dirty="0">
                <a:latin typeface="Algerian" panose="04020705040A02060702" pitchFamily="82" charset="0"/>
              </a:rPr>
              <a:t>Thank </a:t>
            </a:r>
            <a:r>
              <a:rPr lang="en-IN" sz="8800" b="1" dirty="0" err="1">
                <a:latin typeface="Algerian" panose="04020705040A02060702" pitchFamily="82" charset="0"/>
              </a:rPr>
              <a:t>YOu</a:t>
            </a:r>
            <a:endParaRPr lang="en-IN" sz="88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83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EEBD-2879-BDEF-679D-2F5CF777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81D6F-4818-5668-EC5C-B024195BE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To analyse employee attrition using HR analytics data to improve retention.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US" dirty="0"/>
              <a:t>To demonstrate how HR Analytics can be leveraged to gain actionable insights and drive strategic decisions in human resource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Employee attrition analysis using different data management and visualization tools – Power BI, Excel, tableau, MySQL.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6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EEBD-2879-BDEF-679D-2F5CF777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The Impact of Attrition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81D6F-4818-5668-EC5C-B024195BE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Financial Costs: Recruitment, onboarding, lost productivity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Knowledge Loss: Institutional knowledge walks out the door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Decreased Morale: Lowers team spirit and 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Damaged Reputation: High turnover can be a red flag to potential hires</a:t>
            </a:r>
          </a:p>
        </p:txBody>
      </p:sp>
    </p:spTree>
    <p:extLst>
      <p:ext uri="{BB962C8B-B14F-4D97-AF65-F5344CB8AC3E}">
        <p14:creationId xmlns:p14="http://schemas.microsoft.com/office/powerpoint/2010/main" val="375187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EEBD-2879-BDEF-679D-2F5CF777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Importance of Hr analytics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81D6F-4818-5668-EC5C-B024195BE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Enhances decision making with data driven insight.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HR data can help in understanding of trends and potential risk factors.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HR data will help in identifying employees at risk of leaving and intervene before its too late.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Helps in developing strategies to improve employee retention and thus enhances the organizational health and performance.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5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EEBD-2879-BDEF-679D-2F5CF777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Performance indicators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81D6F-4818-5668-EC5C-B024195BE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Average Attrition Rate for all Department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Average Hourly rate of Male Research Scientist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Attrition rate Vs Monthly income stats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Average working years for each Department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Job Role Vs Work life balance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Attrition rate Vs Year since last promotion relation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9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371379-C4C4-19E1-91F0-EA186A8CB736}"/>
              </a:ext>
            </a:extLst>
          </p:cNvPr>
          <p:cNvSpPr txBox="1"/>
          <p:nvPr/>
        </p:nvSpPr>
        <p:spPr>
          <a:xfrm>
            <a:off x="521110" y="88491"/>
            <a:ext cx="10687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Average Attrition Rate for all Department </a:t>
            </a:r>
          </a:p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44D729-D80B-D856-4808-52D661BAB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066" y="678426"/>
            <a:ext cx="4618405" cy="27505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E88572-AD51-AF4F-B9AE-4DFFDFE4520E}"/>
              </a:ext>
            </a:extLst>
          </p:cNvPr>
          <p:cNvSpPr txBox="1"/>
          <p:nvPr/>
        </p:nvSpPr>
        <p:spPr>
          <a:xfrm>
            <a:off x="275303" y="678427"/>
            <a:ext cx="7030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Research and Development Department is having  highest attrition rate of 51.21% followed by Software Department with an attrition rate of 50.54%.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Hardware Department showing least attrition rate of 49.44%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D272EB-47E8-AF5F-7D11-411467BA30BE}"/>
              </a:ext>
            </a:extLst>
          </p:cNvPr>
          <p:cNvSpPr txBox="1"/>
          <p:nvPr/>
        </p:nvSpPr>
        <p:spPr>
          <a:xfrm>
            <a:off x="275303" y="2516624"/>
            <a:ext cx="70300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accent6">
                    <a:lumMod val="50000"/>
                  </a:schemeClr>
                </a:solidFill>
              </a:rPr>
              <a:t>Insights: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Attrition rates are fairly consistent across most departments, ranging around 50%.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highest rate is in Research and Development since R&amp;D can be demanding with long working hours and tight deadlines.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Analyzing the  reasons for lower attrition rate in Hardware Department helps in implementing same strategies in other departments also.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17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371379-C4C4-19E1-91F0-EA186A8CB736}"/>
              </a:ext>
            </a:extLst>
          </p:cNvPr>
          <p:cNvSpPr txBox="1"/>
          <p:nvPr/>
        </p:nvSpPr>
        <p:spPr>
          <a:xfrm>
            <a:off x="521110" y="88491"/>
            <a:ext cx="10687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Average Hourly rate of Male Research Scientist </a:t>
            </a:r>
          </a:p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10931-CB3C-B944-8536-D2B179C45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762" y="1568867"/>
            <a:ext cx="3401961" cy="1483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4D874D-97DF-81E4-FF07-FFE6CEC1B3FC}"/>
              </a:ext>
            </a:extLst>
          </p:cNvPr>
          <p:cNvSpPr txBox="1"/>
          <p:nvPr/>
        </p:nvSpPr>
        <p:spPr>
          <a:xfrm>
            <a:off x="275303" y="1294918"/>
            <a:ext cx="70300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Average Hourly rate of Male Research Scientist is 114.45 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This KPI by its own providing less insights. But real value comes by analysing the data with other relevant information.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Comparing with industry standards helps in understanding the competitiveness of the company in retaining the male research talent.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Comparing with female research scientist will help in understanding gender pay gap .</a:t>
            </a:r>
          </a:p>
        </p:txBody>
      </p:sp>
    </p:spTree>
    <p:extLst>
      <p:ext uri="{BB962C8B-B14F-4D97-AF65-F5344CB8AC3E}">
        <p14:creationId xmlns:p14="http://schemas.microsoft.com/office/powerpoint/2010/main" val="1939405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371379-C4C4-19E1-91F0-EA186A8CB736}"/>
              </a:ext>
            </a:extLst>
          </p:cNvPr>
          <p:cNvSpPr txBox="1"/>
          <p:nvPr/>
        </p:nvSpPr>
        <p:spPr>
          <a:xfrm>
            <a:off x="521110" y="88491"/>
            <a:ext cx="10687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 Attrition rate Vs Monthly income stats</a:t>
            </a:r>
          </a:p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E88572-AD51-AF4F-B9AE-4DFFDFE4520E}"/>
              </a:ext>
            </a:extLst>
          </p:cNvPr>
          <p:cNvSpPr txBox="1"/>
          <p:nvPr/>
        </p:nvSpPr>
        <p:spPr>
          <a:xfrm>
            <a:off x="275303" y="678427"/>
            <a:ext cx="7030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Salary range of 50k-60k has highest attrition rate of 51.26% followed by 40k-50k and 0k – 10k with a attrition rate of 50.84% and 50.25% respectively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D272EB-47E8-AF5F-7D11-411467BA30BE}"/>
              </a:ext>
            </a:extLst>
          </p:cNvPr>
          <p:cNvSpPr txBox="1"/>
          <p:nvPr/>
        </p:nvSpPr>
        <p:spPr>
          <a:xfrm>
            <a:off x="275303" y="2516624"/>
            <a:ext cx="70300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accent6">
                    <a:lumMod val="50000"/>
                  </a:schemeClr>
                </a:solidFill>
              </a:rPr>
              <a:t>Insights: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High paying jobs can often come with long hours, highly demanding position. This may affect work – life balance and results in higher attrition rate.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Attrition in lower salary range is possibly due to job dissatisfaction and repetitive jobs.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To understand the reason specifically – exit interviews and job satisfaction surveys are required.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6A796-32A1-1EFA-4378-9B048310C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594" y="678427"/>
            <a:ext cx="3628103" cy="252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6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371379-C4C4-19E1-91F0-EA186A8CB736}"/>
              </a:ext>
            </a:extLst>
          </p:cNvPr>
          <p:cNvSpPr txBox="1"/>
          <p:nvPr/>
        </p:nvSpPr>
        <p:spPr>
          <a:xfrm>
            <a:off x="521110" y="88491"/>
            <a:ext cx="1068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Average working years for each Department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E88572-AD51-AF4F-B9AE-4DFFDFE4520E}"/>
              </a:ext>
            </a:extLst>
          </p:cNvPr>
          <p:cNvSpPr txBox="1"/>
          <p:nvPr/>
        </p:nvSpPr>
        <p:spPr>
          <a:xfrm>
            <a:off x="275303" y="678427"/>
            <a:ext cx="703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Research and Development has least average working years of 20.30 and Software  has highest average working years of 20.65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D272EB-47E8-AF5F-7D11-411467BA30BE}"/>
              </a:ext>
            </a:extLst>
          </p:cNvPr>
          <p:cNvSpPr txBox="1"/>
          <p:nvPr/>
        </p:nvSpPr>
        <p:spPr>
          <a:xfrm>
            <a:off x="275302" y="1832590"/>
            <a:ext cx="70300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accent6">
                    <a:lumMod val="50000"/>
                  </a:schemeClr>
                </a:solidFill>
              </a:rPr>
              <a:t>Insights: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Research and Development department with highest attrition rate and lowest working years confirms that more focus should be given to this department.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Higher turnover in this departments suggests potential issues such as high stress, lower job satisfaction, or insufficient career development opportunities.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Similarly, for Software department with higher working years focus should be given on knowledge transfer and succession planning.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6263B-43D1-0167-4B8F-C05DFD514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994" y="678427"/>
            <a:ext cx="4513006" cy="258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818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286</TotalTime>
  <Words>710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Algerian</vt:lpstr>
      <vt:lpstr>Arial</vt:lpstr>
      <vt:lpstr>Arial Black</vt:lpstr>
      <vt:lpstr>Calibri</vt:lpstr>
      <vt:lpstr>Gill Sans MT</vt:lpstr>
      <vt:lpstr>Wingdings</vt:lpstr>
      <vt:lpstr>Gallery</vt:lpstr>
      <vt:lpstr>HR ANALYTICS</vt:lpstr>
      <vt:lpstr>Introduction   </vt:lpstr>
      <vt:lpstr> The Impact of Attrition</vt:lpstr>
      <vt:lpstr>Importance of Hr analytics    </vt:lpstr>
      <vt:lpstr>Key Performance indicators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Dashboard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VIMAL CHANDRAN</dc:creator>
  <cp:lastModifiedBy>VIMAL CHANDRAN</cp:lastModifiedBy>
  <cp:revision>8</cp:revision>
  <dcterms:created xsi:type="dcterms:W3CDTF">2024-06-04T07:37:41Z</dcterms:created>
  <dcterms:modified xsi:type="dcterms:W3CDTF">2024-06-04T12:24:20Z</dcterms:modified>
</cp:coreProperties>
</file>