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71" r:id="rId10"/>
    <p:sldId id="267" r:id="rId11"/>
    <p:sldId id="268" r:id="rId12"/>
    <p:sldId id="272" r:id="rId13"/>
    <p:sldId id="269" r:id="rId14"/>
    <p:sldId id="273" r:id="rId15"/>
    <p:sldId id="274" r:id="rId16"/>
    <p:sldId id="276"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C718-761F-47F3-C741-0D8EA807C8A0}"/>
              </a:ext>
            </a:extLst>
          </p:cNvPr>
          <p:cNvSpPr>
            <a:spLocks noGrp="1"/>
          </p:cNvSpPr>
          <p:nvPr>
            <p:ph type="ctrTitle"/>
          </p:nvPr>
        </p:nvSpPr>
        <p:spPr/>
        <p:txBody>
          <a:bodyPr>
            <a:normAutofit/>
          </a:bodyPr>
          <a:lstStyle/>
          <a:p>
            <a:r>
              <a:rPr lang="en-US" sz="5400" dirty="0"/>
              <a:t>Bank loan analysis</a:t>
            </a:r>
            <a:endParaRPr lang="en-IN" sz="5400" dirty="0"/>
          </a:p>
        </p:txBody>
      </p:sp>
      <p:sp>
        <p:nvSpPr>
          <p:cNvPr id="3" name="Subtitle 2">
            <a:extLst>
              <a:ext uri="{FF2B5EF4-FFF2-40B4-BE49-F238E27FC236}">
                <a16:creationId xmlns:a16="http://schemas.microsoft.com/office/drawing/2014/main" id="{D2E02C0D-DBC9-1643-B4DB-566151A3C0E5}"/>
              </a:ext>
            </a:extLst>
          </p:cNvPr>
          <p:cNvSpPr>
            <a:spLocks noGrp="1"/>
          </p:cNvSpPr>
          <p:nvPr>
            <p:ph type="subTitle" idx="1"/>
          </p:nvPr>
        </p:nvSpPr>
        <p:spPr>
          <a:xfrm>
            <a:off x="8062452" y="3637934"/>
            <a:ext cx="2992400" cy="2417767"/>
          </a:xfrm>
        </p:spPr>
        <p:txBody>
          <a:bodyPr>
            <a:noAutofit/>
          </a:bodyPr>
          <a:lstStyle/>
          <a:p>
            <a:pPr marL="285750" indent="-285750">
              <a:buFont typeface="Arial" panose="020B0604020202020204" pitchFamily="34" charset="0"/>
              <a:buChar char="•"/>
            </a:pPr>
            <a:r>
              <a:rPr lang="en-US" sz="1200" dirty="0"/>
              <a:t>Vimal chandran</a:t>
            </a:r>
          </a:p>
          <a:p>
            <a:pPr marL="285750" indent="-285750">
              <a:buFont typeface="Arial" panose="020B0604020202020204" pitchFamily="34" charset="0"/>
              <a:buChar char="•"/>
            </a:pPr>
            <a:r>
              <a:rPr lang="en-US" sz="1200" dirty="0"/>
              <a:t>Kavya churi</a:t>
            </a:r>
          </a:p>
          <a:p>
            <a:pPr marL="285750" indent="-285750">
              <a:buFont typeface="Arial" panose="020B0604020202020204" pitchFamily="34" charset="0"/>
              <a:buChar char="•"/>
            </a:pPr>
            <a:r>
              <a:rPr lang="en-US" sz="1200" dirty="0"/>
              <a:t>Himanshu</a:t>
            </a:r>
          </a:p>
          <a:p>
            <a:pPr marL="285750" indent="-285750">
              <a:buFont typeface="Arial" panose="020B0604020202020204" pitchFamily="34" charset="0"/>
              <a:buChar char="•"/>
            </a:pPr>
            <a:r>
              <a:rPr lang="en-US" sz="1200" dirty="0"/>
              <a:t>Akshay</a:t>
            </a:r>
          </a:p>
          <a:p>
            <a:pPr marL="285750" indent="-285750">
              <a:buFont typeface="Arial" panose="020B0604020202020204" pitchFamily="34" charset="0"/>
              <a:buChar char="•"/>
            </a:pPr>
            <a:r>
              <a:rPr lang="en-US" sz="1200" dirty="0"/>
              <a:t>Shailesh singh</a:t>
            </a:r>
          </a:p>
          <a:p>
            <a:pPr marL="285750" indent="-285750">
              <a:buFont typeface="Arial" panose="020B0604020202020204" pitchFamily="34" charset="0"/>
              <a:buChar char="•"/>
            </a:pPr>
            <a:r>
              <a:rPr lang="en-US" sz="1200" dirty="0"/>
              <a:t>Priyanka</a:t>
            </a:r>
          </a:p>
          <a:p>
            <a:pPr marL="285750" indent="-285750">
              <a:buFont typeface="Arial" panose="020B0604020202020204" pitchFamily="34" charset="0"/>
              <a:buChar char="•"/>
            </a:pPr>
            <a:r>
              <a:rPr lang="en-US" sz="1200" dirty="0"/>
              <a:t>Talish raza</a:t>
            </a:r>
            <a:endParaRPr lang="en-IN" sz="1200" dirty="0"/>
          </a:p>
        </p:txBody>
      </p:sp>
    </p:spTree>
    <p:extLst>
      <p:ext uri="{BB962C8B-B14F-4D97-AF65-F5344CB8AC3E}">
        <p14:creationId xmlns:p14="http://schemas.microsoft.com/office/powerpoint/2010/main" val="276900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6C9AB3-2CB2-7295-CB23-3C68FA4E934C}"/>
              </a:ext>
            </a:extLst>
          </p:cNvPr>
          <p:cNvPicPr>
            <a:picLocks noChangeAspect="1"/>
          </p:cNvPicPr>
          <p:nvPr/>
        </p:nvPicPr>
        <p:blipFill>
          <a:blip r:embed="rId2"/>
          <a:stretch>
            <a:fillRect/>
          </a:stretch>
        </p:blipFill>
        <p:spPr>
          <a:xfrm>
            <a:off x="511276" y="511277"/>
            <a:ext cx="11552905" cy="4989699"/>
          </a:xfrm>
          <a:prstGeom prst="rect">
            <a:avLst/>
          </a:prstGeom>
        </p:spPr>
      </p:pic>
    </p:spTree>
    <p:extLst>
      <p:ext uri="{BB962C8B-B14F-4D97-AF65-F5344CB8AC3E}">
        <p14:creationId xmlns:p14="http://schemas.microsoft.com/office/powerpoint/2010/main" val="319917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DE543-BFCF-4340-A159-5C672441D7CA}"/>
              </a:ext>
            </a:extLst>
          </p:cNvPr>
          <p:cNvPicPr>
            <a:picLocks noChangeAspect="1"/>
          </p:cNvPicPr>
          <p:nvPr/>
        </p:nvPicPr>
        <p:blipFill>
          <a:blip r:embed="rId2"/>
          <a:stretch>
            <a:fillRect/>
          </a:stretch>
        </p:blipFill>
        <p:spPr>
          <a:xfrm>
            <a:off x="324875" y="304800"/>
            <a:ext cx="11464002" cy="5015177"/>
          </a:xfrm>
          <a:prstGeom prst="rect">
            <a:avLst/>
          </a:prstGeom>
        </p:spPr>
      </p:pic>
    </p:spTree>
    <p:extLst>
      <p:ext uri="{BB962C8B-B14F-4D97-AF65-F5344CB8AC3E}">
        <p14:creationId xmlns:p14="http://schemas.microsoft.com/office/powerpoint/2010/main" val="427572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D0B6-401F-6ABC-8F5A-5212E6FEE0F7}"/>
              </a:ext>
            </a:extLst>
          </p:cNvPr>
          <p:cNvSpPr>
            <a:spLocks noGrp="1"/>
          </p:cNvSpPr>
          <p:nvPr>
            <p:ph type="title"/>
          </p:nvPr>
        </p:nvSpPr>
        <p:spPr>
          <a:xfrm>
            <a:off x="1454239" y="2880852"/>
            <a:ext cx="8643154" cy="763228"/>
          </a:xfrm>
        </p:spPr>
        <p:txBody>
          <a:bodyPr/>
          <a:lstStyle/>
          <a:p>
            <a:r>
              <a:rPr lang="en-US" dirty="0"/>
              <a:t>Power bi dashboard </a:t>
            </a:r>
            <a:endParaRPr lang="en-IN" dirty="0"/>
          </a:p>
        </p:txBody>
      </p:sp>
    </p:spTree>
    <p:extLst>
      <p:ext uri="{BB962C8B-B14F-4D97-AF65-F5344CB8AC3E}">
        <p14:creationId xmlns:p14="http://schemas.microsoft.com/office/powerpoint/2010/main" val="185891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284B8-08A2-8354-715E-2D14BB80C759}"/>
              </a:ext>
            </a:extLst>
          </p:cNvPr>
          <p:cNvPicPr>
            <a:picLocks noChangeAspect="1"/>
          </p:cNvPicPr>
          <p:nvPr/>
        </p:nvPicPr>
        <p:blipFill>
          <a:blip r:embed="rId2"/>
          <a:stretch>
            <a:fillRect/>
          </a:stretch>
        </p:blipFill>
        <p:spPr>
          <a:xfrm>
            <a:off x="0" y="8620"/>
            <a:ext cx="12192000" cy="6840760"/>
          </a:xfrm>
          <a:prstGeom prst="rect">
            <a:avLst/>
          </a:prstGeom>
        </p:spPr>
      </p:pic>
    </p:spTree>
    <p:extLst>
      <p:ext uri="{BB962C8B-B14F-4D97-AF65-F5344CB8AC3E}">
        <p14:creationId xmlns:p14="http://schemas.microsoft.com/office/powerpoint/2010/main" val="248108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010E1-0B41-09D4-471C-52439A95DD00}"/>
              </a:ext>
            </a:extLst>
          </p:cNvPr>
          <p:cNvPicPr>
            <a:picLocks noChangeAspect="1"/>
          </p:cNvPicPr>
          <p:nvPr/>
        </p:nvPicPr>
        <p:blipFill>
          <a:blip r:embed="rId2"/>
          <a:stretch>
            <a:fillRect/>
          </a:stretch>
        </p:blipFill>
        <p:spPr>
          <a:xfrm>
            <a:off x="-14357" y="8056"/>
            <a:ext cx="12206357" cy="6849943"/>
          </a:xfrm>
          <a:prstGeom prst="rect">
            <a:avLst/>
          </a:prstGeom>
        </p:spPr>
      </p:pic>
    </p:spTree>
    <p:extLst>
      <p:ext uri="{BB962C8B-B14F-4D97-AF65-F5344CB8AC3E}">
        <p14:creationId xmlns:p14="http://schemas.microsoft.com/office/powerpoint/2010/main" val="221786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D0B6-401F-6ABC-8F5A-5212E6FEE0F7}"/>
              </a:ext>
            </a:extLst>
          </p:cNvPr>
          <p:cNvSpPr>
            <a:spLocks noGrp="1"/>
          </p:cNvSpPr>
          <p:nvPr>
            <p:ph type="title"/>
          </p:nvPr>
        </p:nvSpPr>
        <p:spPr>
          <a:xfrm>
            <a:off x="1454239" y="2880852"/>
            <a:ext cx="8643154" cy="763228"/>
          </a:xfrm>
        </p:spPr>
        <p:txBody>
          <a:bodyPr/>
          <a:lstStyle/>
          <a:p>
            <a:r>
              <a:rPr lang="en-US" dirty="0"/>
              <a:t>Tableau dashboard </a:t>
            </a:r>
            <a:endParaRPr lang="en-IN" dirty="0"/>
          </a:p>
        </p:txBody>
      </p:sp>
    </p:spTree>
    <p:extLst>
      <p:ext uri="{BB962C8B-B14F-4D97-AF65-F5344CB8AC3E}">
        <p14:creationId xmlns:p14="http://schemas.microsoft.com/office/powerpoint/2010/main" val="395343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B48C21-1385-A10C-03E7-8CABF73B9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3484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1281-04F2-F1D1-9CEC-E3C869854ED9}"/>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65291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C3B0-B806-A676-E68D-A4B066FEA566}"/>
              </a:ext>
            </a:extLst>
          </p:cNvPr>
          <p:cNvSpPr>
            <a:spLocks noGrp="1"/>
          </p:cNvSpPr>
          <p:nvPr>
            <p:ph type="title"/>
          </p:nvPr>
        </p:nvSpPr>
        <p:spPr>
          <a:xfrm>
            <a:off x="1451579" y="943897"/>
            <a:ext cx="9603275" cy="909857"/>
          </a:xfrm>
        </p:spPr>
        <p:txBody>
          <a:bodyPr>
            <a:norm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YEAR   WISE   LOAN  AMOUNT  AND  STATS</a:t>
            </a:r>
            <a:endParaRPr lang="en-IN" sz="2800" dirty="0"/>
          </a:p>
        </p:txBody>
      </p:sp>
      <p:sp>
        <p:nvSpPr>
          <p:cNvPr id="3" name="Content Placeholder 2">
            <a:extLst>
              <a:ext uri="{FF2B5EF4-FFF2-40B4-BE49-F238E27FC236}">
                <a16:creationId xmlns:a16="http://schemas.microsoft.com/office/drawing/2014/main" id="{E71AE8C9-E2C6-0803-2732-2CA7EB24B6B9}"/>
              </a:ext>
            </a:extLst>
          </p:cNvPr>
          <p:cNvSpPr>
            <a:spLocks noGrp="1"/>
          </p:cNvSpPr>
          <p:nvPr>
            <p:ph idx="1"/>
          </p:nvPr>
        </p:nvSpPr>
        <p:spPr>
          <a:xfrm>
            <a:off x="1451580" y="2015732"/>
            <a:ext cx="4192136" cy="4070435"/>
          </a:xfrm>
        </p:spPr>
        <p:txBody>
          <a:bodyPr>
            <a:normAutofit fontScale="77500" lnSpcReduction="20000"/>
          </a:bodyPr>
          <a:lstStyle/>
          <a:p>
            <a:pPr marL="0" indent="0">
              <a:lnSpc>
                <a:spcPct val="100000"/>
              </a:lnSpc>
              <a:spcAft>
                <a:spcPts val="800"/>
              </a:spcAft>
              <a:buNone/>
            </a:pPr>
            <a:r>
              <a:rPr lang="en-US" sz="1900" b="1" kern="100" dirty="0">
                <a:effectLst/>
                <a:latin typeface="Times New Roman" panose="02020603050405020304" pitchFamily="18" charset="0"/>
                <a:ea typeface="Calibri" panose="020F0502020204030204" pitchFamily="34" charset="0"/>
                <a:cs typeface="Arial" panose="020B0604020202020204" pitchFamily="34" charset="0"/>
              </a:rPr>
              <a:t>Insights:</a:t>
            </a:r>
            <a:endParaRPr lang="en-IN" sz="1900" b="1"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spcAft>
                <a:spcPts val="800"/>
              </a:spcAft>
              <a:buNone/>
            </a:pP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LOAN AMOUNT </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p>
          <a:p>
            <a:pPr marL="0" indent="0">
              <a:lnSpc>
                <a:spcPct val="100000"/>
              </a:lnSpc>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Representing  the year wise loan amount by the year 2007 to 2016.</a:t>
            </a:r>
          </a:p>
          <a:p>
            <a:pPr marL="0" indent="0">
              <a:lnSpc>
                <a:spcPct val="100000"/>
              </a:lnSpc>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Overall the year wise loan amount ,year 2016 has  the highest loan amount and year 2008 has the lowest loan  amount.</a:t>
            </a:r>
          </a:p>
          <a:p>
            <a:pPr marL="0" lvl="0" indent="0">
              <a:lnSpc>
                <a:spcPct val="100000"/>
              </a:lnSpc>
              <a:spcAft>
                <a:spcPts val="800"/>
              </a:spcAft>
              <a:buNone/>
            </a:pP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STATS </a:t>
            </a:r>
            <a:r>
              <a:rPr lang="en-US" sz="1800" kern="100" dirty="0">
                <a:effectLst/>
                <a:latin typeface="Calibri" panose="020F0502020204030204" pitchFamily="34" charset="0"/>
                <a:ea typeface="Calibri" panose="020F0502020204030204" pitchFamily="34" charset="0"/>
                <a:cs typeface="Arial" panose="020B0604020202020204" pitchFamily="34" charset="0"/>
              </a:rPr>
              <a:t>: Maximum, Minimum, Sum.</a:t>
            </a:r>
          </a:p>
          <a:p>
            <a:pPr>
              <a:lnSpc>
                <a:spcPct val="100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Maximum : it shows max loan amount throughout years.</a:t>
            </a:r>
          </a:p>
          <a:p>
            <a:pPr>
              <a:lnSpc>
                <a:spcPct val="100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Minimum  : it shows min loan amount  throughout  years.</a:t>
            </a:r>
          </a:p>
          <a:p>
            <a:pPr>
              <a:lnSpc>
                <a:spcPct val="100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Sum :  represents the total loan amount</a:t>
            </a:r>
            <a:endParaRPr lang="en-IN" dirty="0"/>
          </a:p>
        </p:txBody>
      </p:sp>
      <p:pic>
        <p:nvPicPr>
          <p:cNvPr id="7" name="Picture 6">
            <a:extLst>
              <a:ext uri="{FF2B5EF4-FFF2-40B4-BE49-F238E27FC236}">
                <a16:creationId xmlns:a16="http://schemas.microsoft.com/office/drawing/2014/main" id="{5DF2F9F1-583F-3CB3-199E-6F89850088B7}"/>
              </a:ext>
            </a:extLst>
          </p:cNvPr>
          <p:cNvPicPr>
            <a:picLocks noChangeAspect="1"/>
          </p:cNvPicPr>
          <p:nvPr/>
        </p:nvPicPr>
        <p:blipFill>
          <a:blip r:embed="rId2"/>
          <a:stretch>
            <a:fillRect/>
          </a:stretch>
        </p:blipFill>
        <p:spPr>
          <a:xfrm>
            <a:off x="9406501" y="3991583"/>
            <a:ext cx="2667838" cy="2054941"/>
          </a:xfrm>
          <a:prstGeom prst="rect">
            <a:avLst/>
          </a:prstGeom>
        </p:spPr>
      </p:pic>
      <p:pic>
        <p:nvPicPr>
          <p:cNvPr id="4" name="Picture 3">
            <a:extLst>
              <a:ext uri="{FF2B5EF4-FFF2-40B4-BE49-F238E27FC236}">
                <a16:creationId xmlns:a16="http://schemas.microsoft.com/office/drawing/2014/main" id="{86248176-F751-10DD-084A-0A5CC4AA6B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8286" y="2015732"/>
            <a:ext cx="5526053" cy="1908588"/>
          </a:xfrm>
          <a:prstGeom prst="rect">
            <a:avLst/>
          </a:prstGeom>
          <a:noFill/>
          <a:ln>
            <a:noFill/>
          </a:ln>
        </p:spPr>
      </p:pic>
    </p:spTree>
    <p:extLst>
      <p:ext uri="{BB962C8B-B14F-4D97-AF65-F5344CB8AC3E}">
        <p14:creationId xmlns:p14="http://schemas.microsoft.com/office/powerpoint/2010/main" val="23334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C972-2553-F7AD-9610-DDC194DA476E}"/>
              </a:ext>
            </a:extLst>
          </p:cNvPr>
          <p:cNvSpPr>
            <a:spLocks noGrp="1"/>
          </p:cNvSpPr>
          <p:nvPr>
            <p:ph type="title"/>
          </p:nvPr>
        </p:nvSpPr>
        <p:spPr/>
        <p:txBody>
          <a:bodyPr/>
          <a:lstStyle/>
          <a:p>
            <a:r>
              <a:rPr lang="en-IN" sz="2800" kern="100" dirty="0">
                <a:effectLst/>
                <a:latin typeface="Calibri" panose="020F0502020204030204" pitchFamily="34" charset="0"/>
                <a:ea typeface="Calibri" panose="020F0502020204030204" pitchFamily="34" charset="0"/>
                <a:cs typeface="Calibri" panose="020F0502020204030204" pitchFamily="34" charset="0"/>
              </a:rPr>
              <a:t>Grade and sub grade wise revolving balance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0E1D5506-2503-1375-704E-178415809A58}"/>
              </a:ext>
            </a:extLst>
          </p:cNvPr>
          <p:cNvSpPr txBox="1"/>
          <p:nvPr/>
        </p:nvSpPr>
        <p:spPr>
          <a:xfrm>
            <a:off x="1451578" y="2039251"/>
            <a:ext cx="10740421" cy="1592424"/>
          </a:xfrm>
          <a:prstGeom prst="rect">
            <a:avLst/>
          </a:prstGeom>
          <a:noFill/>
        </p:spPr>
        <p:txBody>
          <a:bodyPr wrap="square">
            <a:spAutoFit/>
          </a:bodyPr>
          <a:lstStyle/>
          <a:p>
            <a:pPr marL="228600" indent="-228600" defTabSz="914400">
              <a:lnSpc>
                <a:spcPct val="80000"/>
              </a:lnSpc>
              <a:spcBef>
                <a:spcPts val="1000"/>
              </a:spcBef>
              <a:spcAft>
                <a:spcPts val="800"/>
              </a:spcAft>
              <a:buClr>
                <a:schemeClr val="accent1"/>
              </a:buClr>
              <a:buSzPct val="100000"/>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In KPI 2 we need to find out the relation between Grade, sub-grade and revolving balance. The data shows us the total revolving balance contributed from each sub-grade and grade.</a:t>
            </a:r>
          </a:p>
          <a:p>
            <a:pPr marL="228600" indent="-228600" defTabSz="914400">
              <a:lnSpc>
                <a:spcPct val="80000"/>
              </a:lnSpc>
              <a:spcBef>
                <a:spcPts val="1000"/>
              </a:spcBef>
              <a:spcAft>
                <a:spcPts val="800"/>
              </a:spcAft>
              <a:buClr>
                <a:schemeClr val="accent1"/>
              </a:buClr>
              <a:buSzPct val="100000"/>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Grade: If we look at grade wise revolving balance. grade B have highest revolving balance with 161.3 M and grade G have lowest revolving balance with 6.5 M.</a:t>
            </a:r>
          </a:p>
          <a:p>
            <a:pPr marL="228600" indent="-228600" defTabSz="914400">
              <a:lnSpc>
                <a:spcPct val="80000"/>
              </a:lnSpc>
              <a:spcBef>
                <a:spcPts val="1000"/>
              </a:spcBef>
              <a:spcAft>
                <a:spcPts val="800"/>
              </a:spcAft>
              <a:buClr>
                <a:schemeClr val="accent1"/>
              </a:buClr>
              <a:buSzPct val="100000"/>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Sub Grade: When we look in detail by sub grade wise, we can understand even though grade B is highest and G is lowest, there are few sub grades in B which have less revolving balance compared to other sub grades.</a:t>
            </a:r>
          </a:p>
        </p:txBody>
      </p:sp>
      <p:pic>
        <p:nvPicPr>
          <p:cNvPr id="11" name="Picture 10">
            <a:extLst>
              <a:ext uri="{FF2B5EF4-FFF2-40B4-BE49-F238E27FC236}">
                <a16:creationId xmlns:a16="http://schemas.microsoft.com/office/drawing/2014/main" id="{95F9CF03-7783-E755-41DE-1F7FC22B3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2" y="3631675"/>
            <a:ext cx="4067175" cy="2421806"/>
          </a:xfrm>
          <a:prstGeom prst="rect">
            <a:avLst/>
          </a:prstGeom>
        </p:spPr>
      </p:pic>
      <p:pic>
        <p:nvPicPr>
          <p:cNvPr id="13" name="Picture 12">
            <a:extLst>
              <a:ext uri="{FF2B5EF4-FFF2-40B4-BE49-F238E27FC236}">
                <a16:creationId xmlns:a16="http://schemas.microsoft.com/office/drawing/2014/main" id="{F3FE0B28-83A0-CD62-F0FF-833C8DBBC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3631675"/>
            <a:ext cx="7823098" cy="2421806"/>
          </a:xfrm>
          <a:prstGeom prst="rect">
            <a:avLst/>
          </a:prstGeom>
        </p:spPr>
      </p:pic>
    </p:spTree>
    <p:extLst>
      <p:ext uri="{BB962C8B-B14F-4D97-AF65-F5344CB8AC3E}">
        <p14:creationId xmlns:p14="http://schemas.microsoft.com/office/powerpoint/2010/main" val="138025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144AE-52FE-198B-C33F-0458C67D99A5}"/>
              </a:ext>
            </a:extLst>
          </p:cNvPr>
          <p:cNvSpPr txBox="1"/>
          <p:nvPr/>
        </p:nvSpPr>
        <p:spPr>
          <a:xfrm>
            <a:off x="108154" y="78659"/>
            <a:ext cx="11936362" cy="2910348"/>
          </a:xfrm>
          <a:prstGeom prst="rect">
            <a:avLst/>
          </a:prstGeom>
          <a:noFill/>
        </p:spPr>
        <p:txBody>
          <a:bodyPr wrap="square">
            <a:spAutoFit/>
          </a:bodyPr>
          <a:lstStyle/>
          <a:p>
            <a:pPr>
              <a:lnSpc>
                <a:spcPct val="107000"/>
              </a:lnSpc>
              <a:spcAft>
                <a:spcPts val="800"/>
              </a:spcAft>
            </a:pPr>
            <a:r>
              <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Revolving balance: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Grade and subgrade wise revolving balance clearly indicates that a consumer with high revolving balance is relying more on credit amount.</a:t>
            </a:r>
          </a:p>
          <a:p>
            <a:pPr marL="285750" indent="-285750">
              <a:lnSpc>
                <a:spcPct val="107000"/>
              </a:lnSpc>
              <a:spcAft>
                <a:spcPts val="800"/>
              </a:spcAft>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Less revolving balance means either consumer is less relying on credit amount or they keep using the credit amount and repaying over and over as a result they can improve credit score also. </a:t>
            </a:r>
          </a:p>
          <a:p>
            <a:pPr marL="285750" indent="-285750">
              <a:lnSpc>
                <a:spcPct val="107000"/>
              </a:lnSpc>
              <a:spcAft>
                <a:spcPts val="800"/>
              </a:spcAft>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Through this data we can see consumers who are categorised under various grades and sub grades, who uses too much of the credit amount that can hurt they credit score. </a:t>
            </a:r>
          </a:p>
          <a:p>
            <a:pPr marL="285750" indent="-285750">
              <a:lnSpc>
                <a:spcPct val="107000"/>
              </a:lnSpc>
              <a:spcAft>
                <a:spcPts val="800"/>
              </a:spcAft>
              <a:buFont typeface="Arial" panose="020B0604020202020204" pitchFamily="34" charset="0"/>
              <a:buChar char="•"/>
            </a:pPr>
            <a:r>
              <a:rPr lang="en-IN" sz="1400" kern="100" dirty="0">
                <a:latin typeface="Calibri" panose="020F0502020204030204" pitchFamily="34" charset="0"/>
                <a:ea typeface="Calibri" panose="020F0502020204030204" pitchFamily="34" charset="0"/>
                <a:cs typeface="Arial" panose="020B0604020202020204" pitchFamily="34" charset="0"/>
              </a:rPr>
              <a:t>To get the most out of revolving credit, a consumer needs to make minimum payment on time. They at least need to try and make more than the minimum payment or pay off they balances in full each month to avoid interest charges.</a:t>
            </a:r>
          </a:p>
        </p:txBody>
      </p:sp>
      <p:pic>
        <p:nvPicPr>
          <p:cNvPr id="4" name="Picture 3">
            <a:extLst>
              <a:ext uri="{FF2B5EF4-FFF2-40B4-BE49-F238E27FC236}">
                <a16:creationId xmlns:a16="http://schemas.microsoft.com/office/drawing/2014/main" id="{3A3B260C-D30B-E34D-581D-A72A74EA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149" y="3165987"/>
            <a:ext cx="4481974" cy="2686214"/>
          </a:xfrm>
          <a:prstGeom prst="rect">
            <a:avLst/>
          </a:prstGeom>
        </p:spPr>
      </p:pic>
    </p:spTree>
    <p:extLst>
      <p:ext uri="{BB962C8B-B14F-4D97-AF65-F5344CB8AC3E}">
        <p14:creationId xmlns:p14="http://schemas.microsoft.com/office/powerpoint/2010/main" val="227379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6FCF-8034-5050-428B-7F4015289E2C}"/>
              </a:ext>
            </a:extLst>
          </p:cNvPr>
          <p:cNvSpPr>
            <a:spLocks noGrp="1"/>
          </p:cNvSpPr>
          <p:nvPr>
            <p:ph type="title"/>
          </p:nvPr>
        </p:nvSpPr>
        <p:spPr/>
        <p:txBody>
          <a:bodyPr>
            <a:normAutofit fontScale="90000"/>
          </a:bodyPr>
          <a:lstStyle/>
          <a:p>
            <a:r>
              <a:rPr lang="en-IN" sz="3100" kern="100" dirty="0">
                <a:latin typeface="Calibri" panose="020F0502020204030204" pitchFamily="34" charset="0"/>
                <a:ea typeface="Calibri" panose="020F0502020204030204" pitchFamily="34" charset="0"/>
                <a:cs typeface="Calibri" panose="020F0502020204030204" pitchFamily="34" charset="0"/>
              </a:rPr>
              <a:t>Total Payment for Verified Status Vs Total Payment for Non Verified Status</a:t>
            </a:r>
            <a:br>
              <a:rPr lang="en-IN" dirty="0">
                <a:latin typeface="+mj-lt"/>
              </a:rPr>
            </a:br>
            <a:endParaRPr lang="en-IN" dirty="0"/>
          </a:p>
        </p:txBody>
      </p:sp>
      <p:sp>
        <p:nvSpPr>
          <p:cNvPr id="3" name="Content Placeholder 2">
            <a:extLst>
              <a:ext uri="{FF2B5EF4-FFF2-40B4-BE49-F238E27FC236}">
                <a16:creationId xmlns:a16="http://schemas.microsoft.com/office/drawing/2014/main" id="{93F00616-22EA-4CCD-8FFA-767989048E84}"/>
              </a:ext>
            </a:extLst>
          </p:cNvPr>
          <p:cNvSpPr>
            <a:spLocks noGrp="1"/>
          </p:cNvSpPr>
          <p:nvPr>
            <p:ph idx="1"/>
          </p:nvPr>
        </p:nvSpPr>
        <p:spPr>
          <a:xfrm>
            <a:off x="1451579" y="4198374"/>
            <a:ext cx="10465118" cy="1750142"/>
          </a:xfrm>
        </p:spPr>
        <p:txBody>
          <a:bodyPr>
            <a:normAutofit/>
          </a:bodyPr>
          <a:lstStyle/>
          <a:p>
            <a:pPr marL="0" indent="0">
              <a:spcBef>
                <a:spcPts val="200"/>
              </a:spcBef>
              <a:spcAft>
                <a:spcPts val="800"/>
              </a:spcAft>
              <a:buNone/>
            </a:pPr>
            <a:r>
              <a:rPr lang="en-IN" sz="1900" b="1" kern="100" dirty="0">
                <a:latin typeface="Calibri" panose="020F0502020204030204" pitchFamily="34" charset="0"/>
                <a:ea typeface="Calibri" panose="020F0502020204030204" pitchFamily="34" charset="0"/>
                <a:cs typeface="Arial" panose="020B0604020202020204" pitchFamily="34" charset="0"/>
              </a:rPr>
              <a:t>Data Preparation:</a:t>
            </a:r>
          </a:p>
          <a:p>
            <a:pPr>
              <a:lnSpc>
                <a:spcPct val="100000"/>
              </a:lnSpc>
              <a:spcBef>
                <a:spcPts val="200"/>
              </a:spcBef>
              <a:spcAft>
                <a:spcPts val="200"/>
              </a:spcAft>
            </a:pPr>
            <a:r>
              <a:rPr lang="en-IN" sz="1600" kern="100" dirty="0">
                <a:latin typeface="Calibri" panose="020F0502020204030204" pitchFamily="34" charset="0"/>
                <a:ea typeface="Calibri" panose="020F0502020204030204" pitchFamily="34" charset="0"/>
                <a:cs typeface="Arial" panose="020B0604020202020204" pitchFamily="34" charset="0"/>
              </a:rPr>
              <a:t>Load your loan data into Tableau.</a:t>
            </a:r>
          </a:p>
          <a:p>
            <a:pPr>
              <a:lnSpc>
                <a:spcPct val="100000"/>
              </a:lnSpc>
              <a:spcBef>
                <a:spcPts val="200"/>
              </a:spcBef>
              <a:spcAft>
                <a:spcPts val="200"/>
              </a:spcAft>
            </a:pPr>
            <a:r>
              <a:rPr lang="en-IN" sz="1600" kern="100" dirty="0">
                <a:latin typeface="Calibri" panose="020F0502020204030204" pitchFamily="34" charset="0"/>
                <a:ea typeface="Calibri" panose="020F0502020204030204" pitchFamily="34" charset="0"/>
                <a:cs typeface="Arial" panose="020B0604020202020204" pitchFamily="34" charset="0"/>
              </a:rPr>
              <a:t>Ensure that the dataset includes a column indicating the verification status (e.g., “Verified” or “Non-Verified”) and the payment amount</a:t>
            </a:r>
            <a:endParaRPr lang="en-IN" sz="2900" kern="100" dirty="0">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DAB678A-44D4-59EB-BC14-18136F8EA7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8026" y="2025445"/>
            <a:ext cx="3180889" cy="2663374"/>
          </a:xfrm>
          <a:prstGeom prst="rect">
            <a:avLst/>
          </a:prstGeom>
        </p:spPr>
      </p:pic>
      <p:pic>
        <p:nvPicPr>
          <p:cNvPr id="6" name="Picture 5">
            <a:extLst>
              <a:ext uri="{FF2B5EF4-FFF2-40B4-BE49-F238E27FC236}">
                <a16:creationId xmlns:a16="http://schemas.microsoft.com/office/drawing/2014/main" id="{E8F36D51-0469-1F56-8232-855DA0409019}"/>
              </a:ext>
            </a:extLst>
          </p:cNvPr>
          <p:cNvPicPr>
            <a:picLocks noChangeAspect="1"/>
          </p:cNvPicPr>
          <p:nvPr/>
        </p:nvPicPr>
        <p:blipFill>
          <a:blip r:embed="rId3"/>
          <a:stretch>
            <a:fillRect/>
          </a:stretch>
        </p:blipFill>
        <p:spPr>
          <a:xfrm>
            <a:off x="4670323" y="2025445"/>
            <a:ext cx="4065485" cy="2663374"/>
          </a:xfrm>
          <a:prstGeom prst="rect">
            <a:avLst/>
          </a:prstGeom>
        </p:spPr>
      </p:pic>
    </p:spTree>
    <p:extLst>
      <p:ext uri="{BB962C8B-B14F-4D97-AF65-F5344CB8AC3E}">
        <p14:creationId xmlns:p14="http://schemas.microsoft.com/office/powerpoint/2010/main" val="34887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236C0-1FCE-3BC5-99A2-F62288E9A952}"/>
              </a:ext>
            </a:extLst>
          </p:cNvPr>
          <p:cNvSpPr txBox="1"/>
          <p:nvPr/>
        </p:nvSpPr>
        <p:spPr>
          <a:xfrm>
            <a:off x="344129" y="383458"/>
            <a:ext cx="10255045" cy="5052665"/>
          </a:xfrm>
          <a:prstGeom prst="rect">
            <a:avLst/>
          </a:prstGeom>
          <a:noFill/>
        </p:spPr>
        <p:txBody>
          <a:bodyPr wrap="square">
            <a:spAutoFit/>
          </a:bodyPr>
          <a:lstStyle/>
          <a:p>
            <a:pPr marL="0" indent="0">
              <a:spcBef>
                <a:spcPts val="100"/>
              </a:spcBef>
              <a:spcAft>
                <a:spcPts val="800"/>
              </a:spcAft>
              <a:buNone/>
            </a:pPr>
            <a:r>
              <a:rPr lang="en-IN" sz="1800" b="1" kern="100" dirty="0">
                <a:latin typeface="Calibri" panose="020F0502020204030204" pitchFamily="34" charset="0"/>
                <a:ea typeface="Calibri" panose="020F0502020204030204" pitchFamily="34" charset="0"/>
                <a:cs typeface="Arial" panose="020B0604020202020204" pitchFamily="34" charset="0"/>
              </a:rPr>
              <a:t>Create a Calculated Field:</a:t>
            </a:r>
          </a:p>
          <a:p>
            <a:pPr marL="228600">
              <a:spcBef>
                <a:spcPts val="200"/>
              </a:spcBef>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In Tableau, create a calculated field that sums the payment amounts based on the verification status.</a:t>
            </a:r>
          </a:p>
          <a:p>
            <a:pPr marL="228600">
              <a:spcBef>
                <a:spcPts val="200"/>
              </a:spcBef>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For example, you can create a calculated field called “Total Payment” with the following formula:</a:t>
            </a:r>
          </a:p>
          <a:p>
            <a:pPr marL="228600">
              <a:spcBef>
                <a:spcPts val="200"/>
              </a:spcBef>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IF [Verification Status] = "Verified" THEN [Payment Amount] ELSE 0 END</a:t>
            </a:r>
          </a:p>
          <a:p>
            <a:pPr marL="228600">
              <a:spcBef>
                <a:spcPts val="200"/>
              </a:spcBef>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This formula calculates the total payment for verified customers.</a:t>
            </a:r>
          </a:p>
          <a:p>
            <a:pPr marL="228600">
              <a:spcBef>
                <a:spcPts val="200"/>
              </a:spcBef>
              <a:spcAft>
                <a:spcPts val="800"/>
              </a:spcAft>
            </a:pPr>
            <a:endParaRPr lang="en-IN" sz="1800" kern="100" dirty="0">
              <a:latin typeface="Calibri" panose="020F0502020204030204" pitchFamily="34" charset="0"/>
              <a:ea typeface="Calibri" panose="020F0502020204030204" pitchFamily="34" charset="0"/>
              <a:cs typeface="Arial" panose="020B0604020202020204" pitchFamily="34" charset="0"/>
            </a:endParaRPr>
          </a:p>
          <a:p>
            <a:pPr marL="228600">
              <a:spcAft>
                <a:spcPts val="800"/>
              </a:spcAft>
            </a:pPr>
            <a:r>
              <a:rPr lang="en-IN" sz="1800" b="1" kern="100" dirty="0">
                <a:latin typeface="Calibri" panose="020F0502020204030204" pitchFamily="34" charset="0"/>
                <a:ea typeface="Calibri" panose="020F0502020204030204" pitchFamily="34" charset="0"/>
                <a:cs typeface="Arial" panose="020B0604020202020204" pitchFamily="34" charset="0"/>
              </a:rPr>
              <a:t>Visualize the Comparison:</a:t>
            </a:r>
          </a:p>
          <a:p>
            <a:pPr marL="228600">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Drag the calculated field for total payment onto the Rows or Columns shelf.</a:t>
            </a:r>
          </a:p>
          <a:p>
            <a:pPr marL="228600">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Use the verification status as a dimension (e.g., place it on the Colour shelf).</a:t>
            </a:r>
          </a:p>
          <a:p>
            <a:pPr marL="228600">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You’ll see a side-by-side comparison of total payments for verified and non-verified customers.</a:t>
            </a:r>
          </a:p>
          <a:p>
            <a:pPr marL="228600">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Additional Insights:</a:t>
            </a:r>
          </a:p>
          <a:p>
            <a:pPr marL="228600">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Consider creating other visualizations, such as bar charts or pie charts, to further explore the data.</a:t>
            </a:r>
          </a:p>
          <a:p>
            <a:pPr marL="228600">
              <a:spcAft>
                <a:spcPts val="800"/>
              </a:spcAft>
            </a:pPr>
            <a:r>
              <a:rPr lang="en-IN" sz="1800" kern="100" dirty="0">
                <a:latin typeface="Calibri" panose="020F0502020204030204" pitchFamily="34" charset="0"/>
                <a:ea typeface="Calibri" panose="020F0502020204030204" pitchFamily="34" charset="0"/>
                <a:cs typeface="Arial" panose="020B0604020202020204" pitchFamily="34" charset="0"/>
              </a:rPr>
              <a:t>You can also analyse payment trends over time or across different loan types.</a:t>
            </a:r>
          </a:p>
        </p:txBody>
      </p:sp>
    </p:spTree>
    <p:extLst>
      <p:ext uri="{BB962C8B-B14F-4D97-AF65-F5344CB8AC3E}">
        <p14:creationId xmlns:p14="http://schemas.microsoft.com/office/powerpoint/2010/main" val="153916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02EF-4767-1EAE-158F-4D4929EF712A}"/>
              </a:ext>
            </a:extLst>
          </p:cNvPr>
          <p:cNvSpPr>
            <a:spLocks noGrp="1"/>
          </p:cNvSpPr>
          <p:nvPr>
            <p:ph type="title"/>
          </p:nvPr>
        </p:nvSpPr>
        <p:spPr>
          <a:xfrm>
            <a:off x="1451579" y="1265694"/>
            <a:ext cx="9603275" cy="588059"/>
          </a:xfrm>
        </p:spPr>
        <p:txBody>
          <a:bodyPr/>
          <a:lstStyle/>
          <a:p>
            <a:r>
              <a:rPr lang="en-US" sz="2800" kern="100" dirty="0">
                <a:latin typeface="Calibri" panose="020F0502020204030204" pitchFamily="34" charset="0"/>
                <a:ea typeface="Calibri" panose="020F0502020204030204" pitchFamily="34" charset="0"/>
                <a:cs typeface="Calibri" panose="020F0502020204030204" pitchFamily="34" charset="0"/>
              </a:rPr>
              <a:t>State-wise and Last Credit Pull Date-wise Loan Status</a:t>
            </a:r>
            <a:endParaRPr lang="en-IN" sz="2800" kern="1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4C9E20F-2439-1F3E-4BBE-79CA1C11D5B0}"/>
              </a:ext>
            </a:extLst>
          </p:cNvPr>
          <p:cNvPicPr>
            <a:picLocks noChangeAspect="1"/>
          </p:cNvPicPr>
          <p:nvPr/>
        </p:nvPicPr>
        <p:blipFill>
          <a:blip r:embed="rId2"/>
          <a:stretch>
            <a:fillRect/>
          </a:stretch>
        </p:blipFill>
        <p:spPr>
          <a:xfrm>
            <a:off x="7305368" y="2144029"/>
            <a:ext cx="4788310" cy="1886213"/>
          </a:xfrm>
          <a:prstGeom prst="rect">
            <a:avLst/>
          </a:prstGeom>
        </p:spPr>
      </p:pic>
      <p:pic>
        <p:nvPicPr>
          <p:cNvPr id="6" name="Picture 5">
            <a:extLst>
              <a:ext uri="{FF2B5EF4-FFF2-40B4-BE49-F238E27FC236}">
                <a16:creationId xmlns:a16="http://schemas.microsoft.com/office/drawing/2014/main" id="{4BA6C9CD-04B4-FC46-3227-61C546349FB4}"/>
              </a:ext>
            </a:extLst>
          </p:cNvPr>
          <p:cNvPicPr>
            <a:picLocks noChangeAspect="1"/>
          </p:cNvPicPr>
          <p:nvPr/>
        </p:nvPicPr>
        <p:blipFill>
          <a:blip r:embed="rId3"/>
          <a:stretch>
            <a:fillRect/>
          </a:stretch>
        </p:blipFill>
        <p:spPr>
          <a:xfrm>
            <a:off x="98322" y="2144028"/>
            <a:ext cx="7138220" cy="3448275"/>
          </a:xfrm>
          <a:prstGeom prst="rect">
            <a:avLst/>
          </a:prstGeom>
        </p:spPr>
      </p:pic>
      <p:pic>
        <p:nvPicPr>
          <p:cNvPr id="3" name="Picture 2">
            <a:extLst>
              <a:ext uri="{FF2B5EF4-FFF2-40B4-BE49-F238E27FC236}">
                <a16:creationId xmlns:a16="http://schemas.microsoft.com/office/drawing/2014/main" id="{2AE26239-0C1D-FB9C-F81A-5BE53B99A757}"/>
              </a:ext>
            </a:extLst>
          </p:cNvPr>
          <p:cNvPicPr>
            <a:picLocks noChangeAspect="1"/>
          </p:cNvPicPr>
          <p:nvPr/>
        </p:nvPicPr>
        <p:blipFill>
          <a:blip r:embed="rId4"/>
          <a:stretch>
            <a:fillRect/>
          </a:stretch>
        </p:blipFill>
        <p:spPr>
          <a:xfrm>
            <a:off x="7305368" y="4137712"/>
            <a:ext cx="4788310" cy="1886213"/>
          </a:xfrm>
          <a:prstGeom prst="rect">
            <a:avLst/>
          </a:prstGeom>
        </p:spPr>
      </p:pic>
    </p:spTree>
    <p:extLst>
      <p:ext uri="{BB962C8B-B14F-4D97-AF65-F5344CB8AC3E}">
        <p14:creationId xmlns:p14="http://schemas.microsoft.com/office/powerpoint/2010/main" val="361306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A606-25CF-A134-389D-A87416F835B4}"/>
              </a:ext>
            </a:extLst>
          </p:cNvPr>
          <p:cNvSpPr>
            <a:spLocks noGrp="1"/>
          </p:cNvSpPr>
          <p:nvPr>
            <p:ph type="title"/>
          </p:nvPr>
        </p:nvSpPr>
        <p:spPr>
          <a:xfrm>
            <a:off x="1451579" y="1317523"/>
            <a:ext cx="9603275" cy="536231"/>
          </a:xfrm>
        </p:spPr>
        <p:txBody>
          <a:bodyPr>
            <a:normAutofit fontScale="90000"/>
          </a:bodyPr>
          <a:lstStyle/>
          <a:p>
            <a:r>
              <a:rPr lang="en-IN" sz="2800" kern="100" dirty="0">
                <a:latin typeface="Calibri" panose="020F0502020204030204" pitchFamily="34" charset="0"/>
                <a:ea typeface="Calibri" panose="020F0502020204030204" pitchFamily="34" charset="0"/>
                <a:cs typeface="Calibri" panose="020F0502020204030204" pitchFamily="34" charset="0"/>
              </a:rPr>
              <a:t>Home ownership Vs last payment date stats</a:t>
            </a:r>
            <a:br>
              <a:rPr lang="en-IN" dirty="0">
                <a:latin typeface="+mj-lt"/>
              </a:rPr>
            </a:br>
            <a:endParaRPr lang="en-IN" dirty="0"/>
          </a:p>
        </p:txBody>
      </p:sp>
      <p:pic>
        <p:nvPicPr>
          <p:cNvPr id="4" name="Content Placeholder 3">
            <a:extLst>
              <a:ext uri="{FF2B5EF4-FFF2-40B4-BE49-F238E27FC236}">
                <a16:creationId xmlns:a16="http://schemas.microsoft.com/office/drawing/2014/main" id="{7C6F371E-C523-27C6-2FF6-DC5702E4CC53}"/>
              </a:ext>
            </a:extLst>
          </p:cNvPr>
          <p:cNvPicPr>
            <a:picLocks noGrp="1" noChangeAspect="1"/>
          </p:cNvPicPr>
          <p:nvPr>
            <p:ph idx="1"/>
          </p:nvPr>
        </p:nvPicPr>
        <p:blipFill>
          <a:blip r:embed="rId2"/>
          <a:stretch>
            <a:fillRect/>
          </a:stretch>
        </p:blipFill>
        <p:spPr>
          <a:xfrm>
            <a:off x="8371942" y="1317523"/>
            <a:ext cx="3714320" cy="2111476"/>
          </a:xfrm>
          <a:prstGeom prst="rect">
            <a:avLst/>
          </a:prstGeom>
        </p:spPr>
      </p:pic>
      <p:sp>
        <p:nvSpPr>
          <p:cNvPr id="6" name="TextBox 5">
            <a:extLst>
              <a:ext uri="{FF2B5EF4-FFF2-40B4-BE49-F238E27FC236}">
                <a16:creationId xmlns:a16="http://schemas.microsoft.com/office/drawing/2014/main" id="{F3EFF2CD-23FC-95C4-EFD3-C10AF71A9773}"/>
              </a:ext>
            </a:extLst>
          </p:cNvPr>
          <p:cNvSpPr txBox="1"/>
          <p:nvPr/>
        </p:nvSpPr>
        <p:spPr>
          <a:xfrm>
            <a:off x="1451579" y="2001993"/>
            <a:ext cx="6630537" cy="3931910"/>
          </a:xfrm>
          <a:prstGeom prst="rect">
            <a:avLst/>
          </a:prstGeom>
          <a:noFill/>
        </p:spPr>
        <p:txBody>
          <a:bodyPr wrap="square">
            <a:spAutoFit/>
          </a:bodyPr>
          <a:lstStyle/>
          <a:p>
            <a:pPr marL="285750" lvl="0" indent="-285750">
              <a:lnSpc>
                <a:spcPct val="107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Trends Over Time: Each category shows variations over the years. For instance, the 'MORTGAGE' category peaks around 2013 before slightly declining, while the 'RENT' category shows a steady increase, peaking in 2016.</a:t>
            </a:r>
          </a:p>
          <a:p>
            <a:pPr marL="285750" lvl="0" indent="-285750">
              <a:lnSpc>
                <a:spcPct val="107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Minimal Data for 'NONE' and 'OTHER': The categories 'NONE' and 'OTHER' have significantly lower counts compared to 'MORTGAGE' and 'RENT'. This indicates that very few home owners are associated with these types of home ownership.</a:t>
            </a:r>
          </a:p>
          <a:p>
            <a:pPr marL="285750" lvl="0" indent="-285750">
              <a:lnSpc>
                <a:spcPct val="107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Stability in 'OWN' Category: The 'OWN' category shows relatively stable counts across the years, with a slight increase towards 2016.</a:t>
            </a:r>
          </a:p>
          <a:p>
            <a:pPr marL="285750" lvl="0" indent="-285750">
              <a:lnSpc>
                <a:spcPct val="107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Dominance of Mortgage and Rent: In all nine year the number of home owner are highest in these categories compared to others</a:t>
            </a:r>
          </a:p>
        </p:txBody>
      </p:sp>
      <p:pic>
        <p:nvPicPr>
          <p:cNvPr id="3" name="Picture 2">
            <a:extLst>
              <a:ext uri="{FF2B5EF4-FFF2-40B4-BE49-F238E27FC236}">
                <a16:creationId xmlns:a16="http://schemas.microsoft.com/office/drawing/2014/main" id="{E4583147-047E-B6E4-7857-1B74BC27B4DC}"/>
              </a:ext>
            </a:extLst>
          </p:cNvPr>
          <p:cNvPicPr>
            <a:picLocks noChangeAspect="1"/>
          </p:cNvPicPr>
          <p:nvPr/>
        </p:nvPicPr>
        <p:blipFill>
          <a:blip r:embed="rId3"/>
          <a:stretch>
            <a:fillRect/>
          </a:stretch>
        </p:blipFill>
        <p:spPr>
          <a:xfrm>
            <a:off x="8371942" y="3592101"/>
            <a:ext cx="3714320" cy="2341802"/>
          </a:xfrm>
          <a:prstGeom prst="rect">
            <a:avLst/>
          </a:prstGeom>
        </p:spPr>
      </p:pic>
    </p:spTree>
    <p:extLst>
      <p:ext uri="{BB962C8B-B14F-4D97-AF65-F5344CB8AC3E}">
        <p14:creationId xmlns:p14="http://schemas.microsoft.com/office/powerpoint/2010/main" val="13229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D0B6-401F-6ABC-8F5A-5212E6FEE0F7}"/>
              </a:ext>
            </a:extLst>
          </p:cNvPr>
          <p:cNvSpPr>
            <a:spLocks noGrp="1"/>
          </p:cNvSpPr>
          <p:nvPr>
            <p:ph type="title"/>
          </p:nvPr>
        </p:nvSpPr>
        <p:spPr>
          <a:xfrm>
            <a:off x="1454239" y="2880852"/>
            <a:ext cx="8643154" cy="763228"/>
          </a:xfrm>
        </p:spPr>
        <p:txBody>
          <a:bodyPr/>
          <a:lstStyle/>
          <a:p>
            <a:r>
              <a:rPr lang="en-US" dirty="0"/>
              <a:t>Excel dashboard</a:t>
            </a:r>
            <a:endParaRPr lang="en-IN" dirty="0"/>
          </a:p>
        </p:txBody>
      </p:sp>
    </p:spTree>
    <p:extLst>
      <p:ext uri="{BB962C8B-B14F-4D97-AF65-F5344CB8AC3E}">
        <p14:creationId xmlns:p14="http://schemas.microsoft.com/office/powerpoint/2010/main" val="39302362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156</TotalTime>
  <Words>713</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Times New Roman</vt:lpstr>
      <vt:lpstr>Gallery</vt:lpstr>
      <vt:lpstr>Bank loan analysis</vt:lpstr>
      <vt:lpstr>YEAR   WISE   LOAN  AMOUNT  AND  STATS</vt:lpstr>
      <vt:lpstr>Grade and sub grade wise revolving balance </vt:lpstr>
      <vt:lpstr>PowerPoint Presentation</vt:lpstr>
      <vt:lpstr>Total Payment for Verified Status Vs Total Payment for Non Verified Status </vt:lpstr>
      <vt:lpstr>PowerPoint Presentation</vt:lpstr>
      <vt:lpstr>State-wise and Last Credit Pull Date-wise Loan Status</vt:lpstr>
      <vt:lpstr>Home ownership Vs last payment date stats </vt:lpstr>
      <vt:lpstr>Excel dashboard</vt:lpstr>
      <vt:lpstr>PowerPoint Presentation</vt:lpstr>
      <vt:lpstr>PowerPoint Presentation</vt:lpstr>
      <vt:lpstr>Power bi dashboard </vt:lpstr>
      <vt:lpstr>PowerPoint Presentation</vt:lpstr>
      <vt:lpstr>PowerPoint Presentation</vt:lpstr>
      <vt:lpstr>Tableau dashboard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VIMAL CHANDRAN</dc:creator>
  <cp:lastModifiedBy>VIMAL CHANDRAN</cp:lastModifiedBy>
  <cp:revision>4</cp:revision>
  <dcterms:created xsi:type="dcterms:W3CDTF">2024-07-10T14:40:08Z</dcterms:created>
  <dcterms:modified xsi:type="dcterms:W3CDTF">2024-07-11T07:02:09Z</dcterms:modified>
</cp:coreProperties>
</file>