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5/16/2017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5/16/2017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5/16/2017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5/16/2017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5/16/2017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5/16/2017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5/16/2017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5/16/2017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ctrTitle"/>
          </p:nvPr>
        </p:nvSpPr>
        <p:spPr/>
        <p:txBody>
          <a:bodyPr>
            <a:normAutofit/>
          </a:bodyPr>
          <a:lstStyle/>
          <a:p>
            <a:pPr algn="ctr"/>
            <a:r>
              <a:rPr lang="en-US" sz="4000" dirty="0" smtClean="0">
                <a:solidFill>
                  <a:schemeClr val="tx1"/>
                </a:solidFill>
                <a:effectLst/>
                <a:latin typeface="Arial Black" pitchFamily="34" charset="0"/>
              </a:rPr>
              <a:t>JDBC Introduction</a:t>
            </a:r>
            <a:endParaRPr lang="en-US" sz="4000" dirty="0">
              <a:solidFill>
                <a:schemeClr val="tx1"/>
              </a:solidFill>
              <a:effectLst/>
              <a:latin typeface="Arial Black" pitchFamily="34" charset="0"/>
            </a:endParaRPr>
          </a:p>
        </p:txBody>
      </p:sp>
    </p:spTree>
  </p:cSld>
  <p:clrMapOvr>
    <a:masterClrMapping/>
  </p:clrMapOvr>
  <p:transition spd="slow">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62000"/>
            <a:ext cx="8915400" cy="5245291"/>
          </a:xfrm>
        </p:spPr>
        <p:txBody>
          <a:bodyPr>
            <a:normAutofit/>
          </a:bodyPr>
          <a:lstStyle/>
          <a:p>
            <a:pPr>
              <a:buNone/>
            </a:pPr>
            <a:r>
              <a:rPr lang="en-US" sz="1400" dirty="0" smtClean="0">
                <a:latin typeface="Arial" pitchFamily="34" charset="0"/>
                <a:cs typeface="Arial" pitchFamily="34" charset="0"/>
              </a:rPr>
              <a:t>    The Java JDBC API enables Java applications to connect to relational databases via a standard API, so your Java applications become independent  of the database the application uses.</a:t>
            </a:r>
          </a:p>
          <a:p>
            <a:endParaRPr lang="en-US" dirty="0" smtClean="0"/>
          </a:p>
          <a:p>
            <a:endParaRPr lang="en-US" dirty="0" smtClean="0"/>
          </a:p>
          <a:p>
            <a:endParaRPr lang="en-US" dirty="0" smtClean="0"/>
          </a:p>
          <a:p>
            <a:endParaRPr lang="en-US" dirty="0" smtClean="0"/>
          </a:p>
          <a:p>
            <a:pPr>
              <a:buNone/>
            </a:pPr>
            <a:r>
              <a:rPr lang="en-US" sz="1600" b="1" dirty="0" smtClean="0">
                <a:latin typeface="Arial Black" pitchFamily="34" charset="0"/>
                <a:cs typeface="Arial" pitchFamily="34" charset="0"/>
              </a:rPr>
              <a:t>    Java application using JDBC to connect to a database.</a:t>
            </a:r>
          </a:p>
          <a:p>
            <a:pPr>
              <a:buNone/>
            </a:pPr>
            <a:r>
              <a:rPr lang="en-US" sz="1400" dirty="0" smtClean="0">
                <a:latin typeface="Arial" pitchFamily="34" charset="0"/>
                <a:cs typeface="Arial" pitchFamily="34" charset="0"/>
              </a:rPr>
              <a:t>     JDBC standardizes how to connect to a database, how to execute queries against it, how to navigate the result of such a query, and how to execute updates in the database. JDBC does not standardize the SQL sent to the database. This may still vary from database to database.</a:t>
            </a:r>
          </a:p>
          <a:p>
            <a:endParaRPr lang="en-US" dirty="0" smtClean="0"/>
          </a:p>
          <a:p>
            <a:endParaRPr lang="en-US" dirty="0"/>
          </a:p>
        </p:txBody>
      </p:sp>
      <p:sp>
        <p:nvSpPr>
          <p:cNvPr id="3" name="Title 2"/>
          <p:cNvSpPr>
            <a:spLocks noGrp="1"/>
          </p:cNvSpPr>
          <p:nvPr>
            <p:ph type="title"/>
          </p:nvPr>
        </p:nvSpPr>
        <p:spPr>
          <a:xfrm>
            <a:off x="152400" y="274638"/>
            <a:ext cx="8763000" cy="715962"/>
          </a:xfrm>
        </p:spPr>
        <p:txBody>
          <a:bodyPr>
            <a:normAutofit/>
          </a:bodyPr>
          <a:lstStyle/>
          <a:p>
            <a:r>
              <a:rPr lang="en-US" sz="2000" dirty="0" smtClean="0">
                <a:solidFill>
                  <a:schemeClr val="tx1"/>
                </a:solidFill>
                <a:effectLst/>
                <a:latin typeface="Arial Black" pitchFamily="34" charset="0"/>
              </a:rPr>
              <a:t>  JDBC (Java Database Connectivity)</a:t>
            </a:r>
            <a:br>
              <a:rPr lang="en-US" sz="2000" dirty="0" smtClean="0">
                <a:solidFill>
                  <a:schemeClr val="tx1"/>
                </a:solidFill>
                <a:effectLst/>
                <a:latin typeface="Arial Black" pitchFamily="34" charset="0"/>
              </a:rPr>
            </a:br>
            <a:r>
              <a:rPr lang="en-US" sz="2000" dirty="0" smtClean="0">
                <a:solidFill>
                  <a:schemeClr val="tx1"/>
                </a:solidFill>
                <a:effectLst/>
                <a:latin typeface="Arial Black" pitchFamily="34" charset="0"/>
              </a:rPr>
              <a:t> </a:t>
            </a:r>
            <a:endParaRPr lang="en-US" sz="2000" dirty="0">
              <a:solidFill>
                <a:schemeClr val="tx1"/>
              </a:solidFill>
              <a:effectLst/>
              <a:latin typeface="Arial Black" pitchFamily="34" charset="0"/>
            </a:endParaRPr>
          </a:p>
        </p:txBody>
      </p:sp>
      <p:pic>
        <p:nvPicPr>
          <p:cNvPr id="4" name="Picture 3" descr="Java application using JDBC to connect to a database."/>
          <p:cNvPicPr/>
          <p:nvPr/>
        </p:nvPicPr>
        <p:blipFill>
          <a:blip r:embed="rId2"/>
          <a:srcRect/>
          <a:stretch>
            <a:fillRect/>
          </a:stretch>
        </p:blipFill>
        <p:spPr bwMode="auto">
          <a:xfrm>
            <a:off x="1752600" y="1295400"/>
            <a:ext cx="4391025" cy="1743075"/>
          </a:xfrm>
          <a:prstGeom prst="rect">
            <a:avLst/>
          </a:prstGeom>
          <a:noFill/>
          <a:ln w="9525">
            <a:noFill/>
            <a:miter lim="800000"/>
            <a:headEnd/>
            <a:tailEnd/>
          </a:ln>
        </p:spPr>
      </p:pic>
    </p:spTree>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idx="1"/>
          </p:nvPr>
        </p:nvSpPr>
        <p:spPr>
          <a:xfrm>
            <a:off x="0" y="152400"/>
            <a:ext cx="9144000" cy="6477000"/>
          </a:xfrm>
        </p:spPr>
        <p:txBody>
          <a:bodyPr>
            <a:noAutofit/>
          </a:bodyPr>
          <a:lstStyle/>
          <a:p>
            <a:pPr>
              <a:buNone/>
            </a:pPr>
            <a:r>
              <a:rPr lang="en-US" sz="1800" b="1" dirty="0" smtClean="0">
                <a:latin typeface="Arial Black" pitchFamily="34" charset="0"/>
                <a:cs typeface="Arial" pitchFamily="34" charset="0"/>
              </a:rPr>
              <a:t>JDBC Overview</a:t>
            </a:r>
          </a:p>
          <a:p>
            <a:pPr marL="452628" lvl="0" indent="-342900">
              <a:buFont typeface="+mj-lt"/>
              <a:buAutoNum type="arabicPeriod"/>
            </a:pPr>
            <a:r>
              <a:rPr lang="en-US" sz="1600" b="1" dirty="0" smtClean="0">
                <a:latin typeface="Arial Black" pitchFamily="34" charset="0"/>
              </a:rPr>
              <a:t>Core JDBC Components </a:t>
            </a:r>
            <a:endParaRPr lang="en-US" sz="1600" dirty="0" smtClean="0">
              <a:latin typeface="Arial Black" pitchFamily="34" charset="0"/>
            </a:endParaRPr>
          </a:p>
          <a:p>
            <a:pPr marL="452628" lvl="0" indent="-342900">
              <a:buFont typeface="+mj-lt"/>
              <a:buAutoNum type="arabicPeriod"/>
            </a:pPr>
            <a:r>
              <a:rPr lang="en-US" sz="1600" b="1" dirty="0" smtClean="0">
                <a:latin typeface="Arial Black" pitchFamily="34" charset="0"/>
                <a:cs typeface="Arial" pitchFamily="34" charset="0"/>
              </a:rPr>
              <a:t>Common JDBC use cases</a:t>
            </a:r>
          </a:p>
          <a:p>
            <a:pPr marL="452628" indent="-342900">
              <a:buFont typeface="+mj-lt"/>
              <a:buAutoNum type="arabicPeriod"/>
            </a:pPr>
            <a:r>
              <a:rPr lang="en-US" sz="1600" b="1" dirty="0" smtClean="0">
                <a:latin typeface="Arial Black" pitchFamily="34" charset="0"/>
                <a:cs typeface="Arial" pitchFamily="34" charset="0"/>
              </a:rPr>
              <a:t>A JDBC Component  Interaction Diagram  </a:t>
            </a:r>
          </a:p>
          <a:p>
            <a:pPr>
              <a:buNone/>
            </a:pPr>
            <a:endParaRPr lang="en-US" sz="1600" dirty="0" smtClean="0">
              <a:latin typeface="Arial Black" pitchFamily="34" charset="0"/>
              <a:cs typeface="Arial" pitchFamily="34" charset="0"/>
            </a:endParaRPr>
          </a:p>
          <a:p>
            <a:pPr>
              <a:buNone/>
            </a:pPr>
            <a:r>
              <a:rPr lang="en-US" sz="1400" b="1" dirty="0" smtClean="0">
                <a:latin typeface="Arial" pitchFamily="34" charset="0"/>
                <a:cs typeface="Arial" pitchFamily="34" charset="0"/>
              </a:rPr>
              <a:t>   </a:t>
            </a:r>
            <a:r>
              <a:rPr lang="en-US" sz="1600" b="1" dirty="0" smtClean="0">
                <a:latin typeface="Arial Black" pitchFamily="34" charset="0"/>
                <a:cs typeface="Arial" pitchFamily="34" charset="0"/>
              </a:rPr>
              <a:t>The JDBC API consists of the following core parts:</a:t>
            </a:r>
            <a:endParaRPr lang="en-US" sz="1600" dirty="0" smtClean="0">
              <a:latin typeface="Arial Black" pitchFamily="34" charset="0"/>
              <a:cs typeface="Arial" pitchFamily="34" charset="0"/>
            </a:endParaRPr>
          </a:p>
          <a:p>
            <a:pPr lvl="0">
              <a:buFont typeface="Wingdings" pitchFamily="2" charset="2"/>
              <a:buChar char="§"/>
            </a:pPr>
            <a:r>
              <a:rPr lang="en-US" sz="1400" dirty="0" smtClean="0">
                <a:latin typeface="Arial" pitchFamily="34" charset="0"/>
                <a:cs typeface="Arial" pitchFamily="34" charset="0"/>
              </a:rPr>
              <a:t>   JDBC Drivers</a:t>
            </a:r>
          </a:p>
          <a:p>
            <a:pPr lvl="0">
              <a:buFont typeface="Wingdings" pitchFamily="2" charset="2"/>
              <a:buChar char="§"/>
            </a:pPr>
            <a:r>
              <a:rPr lang="en-US" sz="1400" dirty="0" smtClean="0">
                <a:latin typeface="Arial" pitchFamily="34" charset="0"/>
                <a:cs typeface="Arial" pitchFamily="34" charset="0"/>
              </a:rPr>
              <a:t>   Connections</a:t>
            </a:r>
          </a:p>
          <a:p>
            <a:pPr lvl="0">
              <a:buFont typeface="Wingdings" pitchFamily="2" charset="2"/>
              <a:buChar char="§"/>
            </a:pPr>
            <a:r>
              <a:rPr lang="en-US" sz="1400" dirty="0" smtClean="0">
                <a:latin typeface="Arial" pitchFamily="34" charset="0"/>
                <a:cs typeface="Arial" pitchFamily="34" charset="0"/>
              </a:rPr>
              <a:t>   Statements</a:t>
            </a:r>
          </a:p>
          <a:p>
            <a:pPr lvl="0">
              <a:buFont typeface="Wingdings" pitchFamily="2" charset="2"/>
              <a:buChar char="§"/>
            </a:pPr>
            <a:r>
              <a:rPr lang="en-US" sz="1400" dirty="0" smtClean="0">
                <a:latin typeface="Arial" pitchFamily="34" charset="0"/>
                <a:cs typeface="Arial" pitchFamily="34" charset="0"/>
              </a:rPr>
              <a:t>   Result Sets</a:t>
            </a:r>
          </a:p>
          <a:p>
            <a:pPr>
              <a:buNone/>
            </a:pPr>
            <a:r>
              <a:rPr lang="en-US" sz="1600" b="1" dirty="0" smtClean="0">
                <a:latin typeface="Arial Black" pitchFamily="34" charset="0"/>
                <a:cs typeface="Arial" pitchFamily="34" charset="0"/>
              </a:rPr>
              <a:t>   There are four basic JDBC use cases around which most JDBC work evolves:</a:t>
            </a:r>
            <a:endParaRPr lang="en-US" sz="1600" dirty="0" smtClean="0">
              <a:latin typeface="Arial Black" pitchFamily="34" charset="0"/>
              <a:cs typeface="Arial" pitchFamily="34" charset="0"/>
            </a:endParaRPr>
          </a:p>
          <a:p>
            <a:pPr>
              <a:buFont typeface="Wingdings" pitchFamily="2" charset="2"/>
              <a:buChar char="§"/>
            </a:pPr>
            <a:r>
              <a:rPr lang="en-US" sz="1400" dirty="0" smtClean="0">
                <a:latin typeface="Arial" pitchFamily="34" charset="0"/>
                <a:cs typeface="Arial" pitchFamily="34" charset="0"/>
              </a:rPr>
              <a:t>   Query the database (read data from it).</a:t>
            </a:r>
          </a:p>
          <a:p>
            <a:pPr>
              <a:buFont typeface="Wingdings" pitchFamily="2" charset="2"/>
              <a:buChar char="§"/>
            </a:pPr>
            <a:r>
              <a:rPr lang="en-US" sz="1400" dirty="0" smtClean="0">
                <a:latin typeface="Arial" pitchFamily="34" charset="0"/>
                <a:cs typeface="Arial" pitchFamily="34" charset="0"/>
              </a:rPr>
              <a:t>   Query the database meta data.</a:t>
            </a:r>
          </a:p>
          <a:p>
            <a:pPr>
              <a:buFont typeface="Wingdings" pitchFamily="2" charset="2"/>
              <a:buChar char="§"/>
            </a:pPr>
            <a:r>
              <a:rPr lang="en-US" sz="1400" dirty="0" smtClean="0">
                <a:latin typeface="Arial" pitchFamily="34" charset="0"/>
                <a:cs typeface="Arial" pitchFamily="34" charset="0"/>
              </a:rPr>
              <a:t>  Update the database.</a:t>
            </a:r>
          </a:p>
          <a:p>
            <a:pPr>
              <a:buFont typeface="Wingdings" pitchFamily="2" charset="2"/>
              <a:buChar char="§"/>
            </a:pPr>
            <a:r>
              <a:rPr lang="en-US" sz="1400" dirty="0" smtClean="0">
                <a:latin typeface="Arial" pitchFamily="34" charset="0"/>
                <a:cs typeface="Arial" pitchFamily="34" charset="0"/>
              </a:rPr>
              <a:t>  Perform transactions.</a:t>
            </a:r>
          </a:p>
          <a:p>
            <a:pPr>
              <a:buNone/>
            </a:pPr>
            <a:endParaRPr lang="en-US" sz="1400" dirty="0">
              <a:latin typeface="Arial" pitchFamily="34" charset="0"/>
              <a:cs typeface="Arial" pitchFamily="34" charset="0"/>
            </a:endParaRPr>
          </a:p>
        </p:txBody>
      </p:sp>
    </p:spTree>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0" y="0"/>
            <a:ext cx="9144000" cy="6858000"/>
          </a:xfrm>
        </p:spPr>
        <p:txBody>
          <a:bodyPr>
            <a:normAutofit/>
          </a:bodyPr>
          <a:lstStyle/>
          <a:p>
            <a:pPr>
              <a:buNone/>
            </a:pPr>
            <a:endParaRPr lang="en-US" sz="1800" b="1" dirty="0" smtClean="0">
              <a:latin typeface="Arial Black" pitchFamily="34" charset="0"/>
              <a:cs typeface="Arial" pitchFamily="34" charset="0"/>
            </a:endParaRPr>
          </a:p>
          <a:p>
            <a:pPr>
              <a:buNone/>
            </a:pPr>
            <a:r>
              <a:rPr lang="en-US" sz="1800" b="1" dirty="0" smtClean="0">
                <a:latin typeface="Arial Black" pitchFamily="34" charset="0"/>
                <a:cs typeface="Arial" pitchFamily="34" charset="0"/>
              </a:rPr>
              <a:t>Core JDBC Components</a:t>
            </a:r>
            <a:endParaRPr lang="en-US" sz="1800" dirty="0" smtClean="0">
              <a:latin typeface="Arial Black" pitchFamily="34" charset="0"/>
              <a:cs typeface="Arial" pitchFamily="34" charset="0"/>
            </a:endParaRPr>
          </a:p>
          <a:p>
            <a:pPr>
              <a:buNone/>
            </a:pPr>
            <a:r>
              <a:rPr lang="en-US" sz="1600" b="1" dirty="0" smtClean="0">
                <a:latin typeface="Arial Black" pitchFamily="34" charset="0"/>
                <a:cs typeface="Arial" pitchFamily="34" charset="0"/>
              </a:rPr>
              <a:t>JDBC </a:t>
            </a:r>
            <a:r>
              <a:rPr lang="en-US" sz="1600" b="1" dirty="0" smtClean="0">
                <a:latin typeface="Arial Black" pitchFamily="34" charset="0"/>
                <a:cs typeface="Arial" pitchFamily="34" charset="0"/>
              </a:rPr>
              <a:t>Driver</a:t>
            </a:r>
            <a:endParaRPr lang="en-US" sz="1600" dirty="0" smtClean="0">
              <a:latin typeface="Arial Black" pitchFamily="34" charset="0"/>
              <a:cs typeface="Arial" pitchFamily="34" charset="0"/>
            </a:endParaRPr>
          </a:p>
          <a:p>
            <a:pPr>
              <a:buNone/>
            </a:pPr>
            <a:r>
              <a:rPr lang="en-US" sz="1400" dirty="0" smtClean="0">
                <a:latin typeface="Arial" pitchFamily="34" charset="0"/>
                <a:cs typeface="Arial" pitchFamily="34" charset="0"/>
              </a:rPr>
              <a:t>     A JDBC driver is a collection of Java classes that enables you to connect to a certain database. For instance,   </a:t>
            </a:r>
            <a:r>
              <a:rPr lang="en-US" sz="1400" dirty="0" err="1" smtClean="0">
                <a:latin typeface="Arial" pitchFamily="34" charset="0"/>
                <a:cs typeface="Arial" pitchFamily="34" charset="0"/>
              </a:rPr>
              <a:t>MySQL</a:t>
            </a:r>
            <a:r>
              <a:rPr lang="en-US" sz="1400" dirty="0" smtClean="0">
                <a:latin typeface="Arial" pitchFamily="34" charset="0"/>
                <a:cs typeface="Arial" pitchFamily="34" charset="0"/>
              </a:rPr>
              <a:t> will have its own JDBC driver. A JDBC driver implements a lot of the JDBC interfaces. When your code uses a given JDBC driver, it actually just uses the standard JDBC interfaces. The concrete JDBC driver used is hidden behind the JDBC interfaces. Thus you can </a:t>
            </a:r>
            <a:r>
              <a:rPr lang="en-US" sz="1400" dirty="0" err="1" smtClean="0">
                <a:latin typeface="Arial" pitchFamily="34" charset="0"/>
                <a:cs typeface="Arial" pitchFamily="34" charset="0"/>
              </a:rPr>
              <a:t>plugin</a:t>
            </a:r>
            <a:r>
              <a:rPr lang="en-US" sz="1400" dirty="0" smtClean="0">
                <a:latin typeface="Arial" pitchFamily="34" charset="0"/>
                <a:cs typeface="Arial" pitchFamily="34" charset="0"/>
              </a:rPr>
              <a:t> a new JDBC driver without your code noticing it.</a:t>
            </a:r>
          </a:p>
          <a:p>
            <a:pPr>
              <a:buNone/>
            </a:pPr>
            <a:r>
              <a:rPr lang="en-US" sz="1400" dirty="0" smtClean="0">
                <a:latin typeface="Arial" pitchFamily="34" charset="0"/>
                <a:cs typeface="Arial" pitchFamily="34" charset="0"/>
              </a:rPr>
              <a:t>    Of course, the JDBC drivers may vary a little in the features they support.</a:t>
            </a:r>
          </a:p>
          <a:p>
            <a:pPr>
              <a:buNone/>
            </a:pPr>
            <a:endParaRPr lang="en-US" sz="1400" dirty="0" smtClean="0">
              <a:latin typeface="Arial" pitchFamily="34" charset="0"/>
              <a:cs typeface="Arial" pitchFamily="34" charset="0"/>
            </a:endParaRPr>
          </a:p>
          <a:p>
            <a:pPr>
              <a:buNone/>
            </a:pPr>
            <a:r>
              <a:rPr lang="en-US" sz="1400" b="1" dirty="0" smtClean="0">
                <a:latin typeface="Arial" pitchFamily="34" charset="0"/>
                <a:cs typeface="Arial" pitchFamily="34" charset="0"/>
              </a:rPr>
              <a:t>    </a:t>
            </a:r>
            <a:r>
              <a:rPr lang="en-US" sz="1600" b="1" dirty="0" smtClean="0">
                <a:latin typeface="Arial Black" pitchFamily="34" charset="0"/>
                <a:cs typeface="Arial" pitchFamily="34" charset="0"/>
              </a:rPr>
              <a:t>Connection</a:t>
            </a:r>
            <a:endParaRPr lang="en-US" sz="1600" b="1" dirty="0" smtClean="0">
              <a:latin typeface="Arial Black" pitchFamily="34" charset="0"/>
              <a:cs typeface="Arial" pitchFamily="34" charset="0"/>
            </a:endParaRPr>
          </a:p>
          <a:p>
            <a:pPr>
              <a:buNone/>
            </a:pPr>
            <a:r>
              <a:rPr lang="en-US" sz="1400" dirty="0" smtClean="0">
                <a:latin typeface="Arial" pitchFamily="34" charset="0"/>
                <a:cs typeface="Arial" pitchFamily="34" charset="0"/>
              </a:rPr>
              <a:t>    Once a JDBC driver is loaded and initialized, you need to connect to the database. You do so by obtaining a Connection to the database via the JDBC API and the loaded driver. All communication with the database happens via a connection. An application can have more than one connection open to a database at a time. This is actually very </a:t>
            </a:r>
            <a:r>
              <a:rPr lang="en-US" sz="1400" dirty="0" smtClean="0">
                <a:latin typeface="Arial" pitchFamily="34" charset="0"/>
                <a:cs typeface="Arial" pitchFamily="34" charset="0"/>
              </a:rPr>
              <a:t>common when you have web application.</a:t>
            </a:r>
            <a:endParaRPr lang="en-US" sz="1400" dirty="0" smtClean="0">
              <a:latin typeface="Arial" pitchFamily="34" charset="0"/>
              <a:cs typeface="Arial" pitchFamily="34" charset="0"/>
            </a:endParaRPr>
          </a:p>
          <a:p>
            <a:pPr>
              <a:buNone/>
            </a:pPr>
            <a:endParaRPr lang="en-US" sz="1400" dirty="0" smtClean="0">
              <a:latin typeface="Arial" pitchFamily="34" charset="0"/>
              <a:cs typeface="Arial" pitchFamily="34" charset="0"/>
            </a:endParaRPr>
          </a:p>
          <a:p>
            <a:pPr>
              <a:buNone/>
            </a:pPr>
            <a:r>
              <a:rPr lang="en-US" sz="1400" b="1" dirty="0" smtClean="0">
                <a:latin typeface="Arial Black" pitchFamily="34" charset="0"/>
                <a:cs typeface="Arial" pitchFamily="34" charset="0"/>
              </a:rPr>
              <a:t>    </a:t>
            </a:r>
            <a:r>
              <a:rPr lang="en-US" sz="1600" b="1" dirty="0" smtClean="0">
                <a:latin typeface="Arial Black" pitchFamily="34" charset="0"/>
                <a:cs typeface="Arial" pitchFamily="34" charset="0"/>
              </a:rPr>
              <a:t>Statement</a:t>
            </a:r>
            <a:endParaRPr lang="en-US" sz="1600" b="1" dirty="0" smtClean="0">
              <a:latin typeface="Arial Black" pitchFamily="34" charset="0"/>
              <a:cs typeface="Arial" pitchFamily="34" charset="0"/>
            </a:endParaRPr>
          </a:p>
          <a:p>
            <a:pPr>
              <a:buNone/>
            </a:pPr>
            <a:r>
              <a:rPr lang="en-US" sz="1400" dirty="0" smtClean="0">
                <a:latin typeface="Arial" pitchFamily="34" charset="0"/>
                <a:cs typeface="Arial" pitchFamily="34" charset="0"/>
              </a:rPr>
              <a:t>     A Statement is what you use to execute queries and updates against the database. There are a few different types of statements you can </a:t>
            </a:r>
            <a:r>
              <a:rPr lang="en-US" sz="1400" dirty="0" smtClean="0">
                <a:latin typeface="Arial" pitchFamily="34" charset="0"/>
                <a:cs typeface="Arial" pitchFamily="34" charset="0"/>
              </a:rPr>
              <a:t>use in JDBC</a:t>
            </a:r>
            <a:endParaRPr lang="en-US" sz="1400" dirty="0" smtClean="0">
              <a:latin typeface="Arial" pitchFamily="34" charset="0"/>
              <a:cs typeface="Arial" pitchFamily="34" charset="0"/>
            </a:endParaRPr>
          </a:p>
          <a:p>
            <a:pPr>
              <a:buNone/>
            </a:pPr>
            <a:endParaRPr lang="en-US" sz="1400" dirty="0" smtClean="0">
              <a:latin typeface="Arial" pitchFamily="34" charset="0"/>
              <a:cs typeface="Arial" pitchFamily="34" charset="0"/>
            </a:endParaRPr>
          </a:p>
          <a:p>
            <a:pPr>
              <a:buNone/>
            </a:pPr>
            <a:r>
              <a:rPr lang="en-US" sz="1400" b="1" dirty="0" smtClean="0">
                <a:latin typeface="Arial" pitchFamily="34" charset="0"/>
                <a:cs typeface="Arial" pitchFamily="34" charset="0"/>
              </a:rPr>
              <a:t>    </a:t>
            </a:r>
            <a:r>
              <a:rPr lang="en-US" sz="1600" b="1" dirty="0" err="1" smtClean="0">
                <a:latin typeface="Arial Black" pitchFamily="34" charset="0"/>
                <a:cs typeface="Arial" pitchFamily="34" charset="0"/>
              </a:rPr>
              <a:t>ResultSet</a:t>
            </a:r>
            <a:endParaRPr lang="en-US" sz="1600" b="1" dirty="0" smtClean="0">
              <a:latin typeface="Arial Black" pitchFamily="34" charset="0"/>
              <a:cs typeface="Arial" pitchFamily="34" charset="0"/>
            </a:endParaRPr>
          </a:p>
          <a:p>
            <a:pPr>
              <a:buNone/>
            </a:pPr>
            <a:r>
              <a:rPr lang="en-US" sz="1400" dirty="0" smtClean="0">
                <a:latin typeface="Arial" pitchFamily="34" charset="0"/>
                <a:cs typeface="Arial" pitchFamily="34" charset="0"/>
              </a:rPr>
              <a:t>    When you perform a query against the database you get back a </a:t>
            </a:r>
            <a:r>
              <a:rPr lang="en-US" sz="1400" dirty="0" err="1" smtClean="0">
                <a:latin typeface="Arial" pitchFamily="34" charset="0"/>
                <a:cs typeface="Arial" pitchFamily="34" charset="0"/>
              </a:rPr>
              <a:t>ResultSet</a:t>
            </a:r>
            <a:r>
              <a:rPr lang="en-US" sz="1400" dirty="0" smtClean="0">
                <a:latin typeface="Arial" pitchFamily="34" charset="0"/>
                <a:cs typeface="Arial" pitchFamily="34" charset="0"/>
              </a:rPr>
              <a:t>. You can then traverse this </a:t>
            </a:r>
            <a:r>
              <a:rPr lang="en-US" sz="1400" dirty="0" err="1" smtClean="0">
                <a:latin typeface="Arial" pitchFamily="34" charset="0"/>
                <a:cs typeface="Arial" pitchFamily="34" charset="0"/>
              </a:rPr>
              <a:t>ResultSet</a:t>
            </a:r>
            <a:r>
              <a:rPr lang="en-US" sz="1400" dirty="0" smtClean="0">
                <a:latin typeface="Arial" pitchFamily="34" charset="0"/>
                <a:cs typeface="Arial" pitchFamily="34" charset="0"/>
              </a:rPr>
              <a:t> to read the result of the query.</a:t>
            </a:r>
          </a:p>
          <a:p>
            <a:pPr>
              <a:buNone/>
            </a:pPr>
            <a:endParaRPr lang="en-US" sz="1400" dirty="0">
              <a:latin typeface="Arial" pitchFamily="34" charset="0"/>
              <a:cs typeface="Arial" pitchFamily="34" charset="0"/>
            </a:endParaRPr>
          </a:p>
        </p:txBody>
      </p:sp>
    </p:spTree>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0" y="0"/>
            <a:ext cx="8686800" cy="6007100"/>
          </a:xfrm>
        </p:spPr>
        <p:txBody>
          <a:bodyPr>
            <a:normAutofit/>
          </a:bodyPr>
          <a:lstStyle/>
          <a:p>
            <a:pPr>
              <a:buNone/>
            </a:pPr>
            <a:endParaRPr lang="en-US" sz="1400" b="1" dirty="0" smtClean="0">
              <a:latin typeface="Arial" pitchFamily="34" charset="0"/>
              <a:cs typeface="Arial" pitchFamily="34" charset="0"/>
            </a:endParaRPr>
          </a:p>
          <a:p>
            <a:pPr>
              <a:buNone/>
            </a:pPr>
            <a:r>
              <a:rPr lang="en-US" sz="1800" b="1" dirty="0" smtClean="0">
                <a:latin typeface="Arial Black" pitchFamily="34" charset="0"/>
                <a:cs typeface="Arial" pitchFamily="34" charset="0"/>
              </a:rPr>
              <a:t>Common JDBC Use Cases</a:t>
            </a:r>
          </a:p>
          <a:p>
            <a:pPr>
              <a:buNone/>
            </a:pPr>
            <a:r>
              <a:rPr lang="en-US" sz="1600" b="1" dirty="0" smtClean="0">
                <a:latin typeface="Arial Black" pitchFamily="34" charset="0"/>
                <a:cs typeface="Arial" pitchFamily="34" charset="0"/>
              </a:rPr>
              <a:t>Query the database</a:t>
            </a:r>
          </a:p>
          <a:p>
            <a:pPr>
              <a:buNone/>
            </a:pPr>
            <a:r>
              <a:rPr lang="en-US" sz="1400" dirty="0" smtClean="0">
                <a:latin typeface="Arial" pitchFamily="34" charset="0"/>
                <a:cs typeface="Arial" pitchFamily="34" charset="0"/>
              </a:rPr>
              <a:t>    One of the most common use cases is to read data from a database. Reading data from a database is called querying the database.</a:t>
            </a:r>
          </a:p>
          <a:p>
            <a:pPr>
              <a:buNone/>
            </a:pPr>
            <a:endParaRPr lang="en-US" sz="1400" dirty="0" smtClean="0">
              <a:latin typeface="Arial" pitchFamily="34" charset="0"/>
              <a:cs typeface="Arial" pitchFamily="34" charset="0"/>
            </a:endParaRPr>
          </a:p>
          <a:p>
            <a:pPr>
              <a:buNone/>
            </a:pPr>
            <a:r>
              <a:rPr lang="en-US" sz="1600" b="1" dirty="0" smtClean="0">
                <a:latin typeface="Arial Black" pitchFamily="34" charset="0"/>
                <a:cs typeface="Arial" pitchFamily="34" charset="0"/>
              </a:rPr>
              <a:t>Query the database meta data</a:t>
            </a:r>
          </a:p>
          <a:p>
            <a:pPr>
              <a:buNone/>
            </a:pPr>
            <a:r>
              <a:rPr lang="en-US" sz="1400" b="1" dirty="0" smtClean="0">
                <a:latin typeface="Arial" pitchFamily="34" charset="0"/>
                <a:cs typeface="Arial" pitchFamily="34" charset="0"/>
              </a:rPr>
              <a:t>     </a:t>
            </a:r>
            <a:r>
              <a:rPr lang="en-US" sz="1400" dirty="0" smtClean="0">
                <a:latin typeface="Arial" pitchFamily="34" charset="0"/>
                <a:cs typeface="Arial" pitchFamily="34" charset="0"/>
              </a:rPr>
              <a:t>Another common use case is to query the database meta data. The database meta data contains information about the database itself. For instance, information about the tables defined, the columns in each table, the data types etc.</a:t>
            </a:r>
          </a:p>
          <a:p>
            <a:pPr>
              <a:buNone/>
            </a:pPr>
            <a:endParaRPr lang="en-US" sz="1400" dirty="0" smtClean="0">
              <a:latin typeface="Arial" pitchFamily="34" charset="0"/>
              <a:cs typeface="Arial" pitchFamily="34" charset="0"/>
            </a:endParaRPr>
          </a:p>
          <a:p>
            <a:pPr>
              <a:buNone/>
            </a:pPr>
            <a:r>
              <a:rPr lang="en-US" sz="1600" b="1" dirty="0" smtClean="0">
                <a:latin typeface="Arial Black" pitchFamily="34" charset="0"/>
                <a:cs typeface="Arial" pitchFamily="34" charset="0"/>
              </a:rPr>
              <a:t>Update the database</a:t>
            </a:r>
          </a:p>
          <a:p>
            <a:pPr>
              <a:buNone/>
            </a:pPr>
            <a:r>
              <a:rPr lang="en-US" sz="1400" dirty="0" smtClean="0">
                <a:latin typeface="Arial" pitchFamily="34" charset="0"/>
                <a:cs typeface="Arial" pitchFamily="34" charset="0"/>
              </a:rPr>
              <a:t>     Another very common JDBC use case is to update the database. Updating the database means writing data to it. In other words, adding new records or modifying (updating) existing records.</a:t>
            </a:r>
          </a:p>
          <a:p>
            <a:pPr>
              <a:buNone/>
            </a:pPr>
            <a:endParaRPr lang="en-US" sz="1400" dirty="0" smtClean="0">
              <a:latin typeface="Arial" pitchFamily="34" charset="0"/>
              <a:cs typeface="Arial" pitchFamily="34" charset="0"/>
            </a:endParaRPr>
          </a:p>
          <a:p>
            <a:pPr>
              <a:buNone/>
            </a:pPr>
            <a:r>
              <a:rPr lang="en-US" sz="1600" b="1" dirty="0" smtClean="0">
                <a:latin typeface="Arial Black" pitchFamily="34" charset="0"/>
                <a:cs typeface="Arial" pitchFamily="34" charset="0"/>
              </a:rPr>
              <a:t>Perform transactions</a:t>
            </a:r>
          </a:p>
          <a:p>
            <a:pPr>
              <a:buNone/>
            </a:pPr>
            <a:r>
              <a:rPr lang="en-US" sz="1400" dirty="0" smtClean="0">
                <a:latin typeface="Arial" pitchFamily="34" charset="0"/>
                <a:cs typeface="Arial" pitchFamily="34" charset="0"/>
              </a:rPr>
              <a:t>    Transactions is </a:t>
            </a:r>
            <a:r>
              <a:rPr lang="en-US" sz="1400" dirty="0" smtClean="0">
                <a:latin typeface="Arial" pitchFamily="34" charset="0"/>
                <a:cs typeface="Arial" pitchFamily="34" charset="0"/>
              </a:rPr>
              <a:t>another </a:t>
            </a:r>
            <a:r>
              <a:rPr lang="en-US" sz="1400" dirty="0" smtClean="0">
                <a:latin typeface="Arial" pitchFamily="34" charset="0"/>
                <a:cs typeface="Arial" pitchFamily="34" charset="0"/>
              </a:rPr>
              <a:t>common use case. A transaction groups multiple updates and possibly queries into a single action. Either all of the actions are executed, or none of them are.</a:t>
            </a:r>
          </a:p>
          <a:p>
            <a:pPr>
              <a:buNone/>
            </a:pPr>
            <a:r>
              <a:rPr lang="en-US" sz="1400" dirty="0" smtClean="0">
                <a:latin typeface="Arial" pitchFamily="34" charset="0"/>
                <a:cs typeface="Arial" pitchFamily="34" charset="0"/>
              </a:rPr>
              <a:t> </a:t>
            </a:r>
          </a:p>
          <a:p>
            <a:pPr>
              <a:buNone/>
            </a:pPr>
            <a:r>
              <a:rPr lang="en-US" sz="1400" dirty="0" smtClean="0">
                <a:latin typeface="Arial" pitchFamily="34" charset="0"/>
                <a:cs typeface="Arial" pitchFamily="34" charset="0"/>
              </a:rPr>
              <a:t> </a:t>
            </a:r>
          </a:p>
          <a:p>
            <a:pPr>
              <a:buNone/>
            </a:pPr>
            <a:endParaRPr lang="en-US" sz="1400" dirty="0">
              <a:latin typeface="Arial" pitchFamily="34" charset="0"/>
              <a:cs typeface="Arial" pitchFamily="34" charset="0"/>
            </a:endParaRPr>
          </a:p>
        </p:txBody>
      </p:sp>
    </p:spTree>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0" y="0"/>
            <a:ext cx="9144000" cy="6858000"/>
          </a:xfrm>
        </p:spPr>
        <p:txBody>
          <a:bodyPr>
            <a:normAutofit fontScale="92500" lnSpcReduction="20000"/>
          </a:bodyPr>
          <a:lstStyle/>
          <a:p>
            <a:pPr>
              <a:buNone/>
            </a:pPr>
            <a:endParaRPr lang="en-US" sz="1400" b="1" dirty="0" smtClean="0">
              <a:latin typeface="Arial" pitchFamily="34" charset="0"/>
              <a:cs typeface="Arial" pitchFamily="34" charset="0"/>
            </a:endParaRPr>
          </a:p>
          <a:p>
            <a:pPr>
              <a:buNone/>
            </a:pPr>
            <a:r>
              <a:rPr lang="en-US" sz="1600" b="1" dirty="0" smtClean="0">
                <a:latin typeface="Arial Black" pitchFamily="34" charset="0"/>
                <a:cs typeface="Arial" pitchFamily="34" charset="0"/>
              </a:rPr>
              <a:t>   A JDBC Component Interaction Diagram</a:t>
            </a:r>
          </a:p>
          <a:p>
            <a:pPr>
              <a:buNone/>
            </a:pPr>
            <a:r>
              <a:rPr lang="en-US" sz="1400" dirty="0" smtClean="0">
                <a:latin typeface="Arial" pitchFamily="34" charset="0"/>
                <a:cs typeface="Arial" pitchFamily="34" charset="0"/>
              </a:rPr>
              <a:t>     Here is an example of how the core components interact in during the execution of a database query </a:t>
            </a:r>
            <a:r>
              <a:rPr lang="en-US" sz="1400" dirty="0" smtClean="0">
                <a:latin typeface="Arial" pitchFamily="34" charset="0"/>
                <a:cs typeface="Arial" pitchFamily="34" charset="0"/>
              </a:rPr>
              <a:t>.</a:t>
            </a:r>
            <a:endParaRPr lang="en-US" sz="1400" dirty="0" smtClean="0">
              <a:latin typeface="Arial" pitchFamily="34" charset="0"/>
              <a:cs typeface="Arial" pitchFamily="34" charset="0"/>
            </a:endParaRPr>
          </a:p>
          <a:p>
            <a:pPr>
              <a:buNone/>
            </a:pPr>
            <a:endParaRPr lang="en-US" sz="1400" dirty="0" smtClean="0">
              <a:latin typeface="Arial" pitchFamily="34" charset="0"/>
              <a:cs typeface="Arial" pitchFamily="34" charset="0"/>
            </a:endParaRPr>
          </a:p>
          <a:p>
            <a:pPr>
              <a:buNone/>
            </a:pPr>
            <a:endParaRPr lang="en-US" sz="1400" dirty="0" smtClean="0">
              <a:latin typeface="Arial" pitchFamily="34" charset="0"/>
              <a:cs typeface="Arial" pitchFamily="34" charset="0"/>
            </a:endParaRPr>
          </a:p>
          <a:p>
            <a:pPr>
              <a:buNone/>
            </a:pPr>
            <a:endParaRPr lang="en-US" sz="1400" dirty="0" smtClean="0">
              <a:latin typeface="Arial" pitchFamily="34" charset="0"/>
              <a:cs typeface="Arial" pitchFamily="34" charset="0"/>
            </a:endParaRPr>
          </a:p>
          <a:p>
            <a:pPr>
              <a:buNone/>
            </a:pPr>
            <a:endParaRPr lang="en-US" sz="1400" dirty="0" smtClean="0">
              <a:latin typeface="Arial" pitchFamily="34" charset="0"/>
              <a:cs typeface="Arial" pitchFamily="34" charset="0"/>
            </a:endParaRPr>
          </a:p>
          <a:p>
            <a:pPr>
              <a:buNone/>
            </a:pPr>
            <a:endParaRPr lang="en-US" sz="1400" dirty="0" smtClean="0">
              <a:latin typeface="Arial" pitchFamily="34" charset="0"/>
              <a:cs typeface="Arial" pitchFamily="34" charset="0"/>
            </a:endParaRPr>
          </a:p>
          <a:p>
            <a:pPr>
              <a:buNone/>
            </a:pPr>
            <a:endParaRPr lang="en-US" sz="1400" dirty="0" smtClean="0">
              <a:latin typeface="Arial" pitchFamily="34" charset="0"/>
              <a:cs typeface="Arial" pitchFamily="34" charset="0"/>
            </a:endParaRPr>
          </a:p>
          <a:p>
            <a:pPr>
              <a:buNone/>
            </a:pPr>
            <a:endParaRPr lang="en-US" sz="1400" dirty="0" smtClean="0">
              <a:latin typeface="Arial" pitchFamily="34" charset="0"/>
              <a:cs typeface="Arial" pitchFamily="34" charset="0"/>
            </a:endParaRPr>
          </a:p>
          <a:p>
            <a:pPr>
              <a:buNone/>
            </a:pPr>
            <a:endParaRPr lang="en-US" sz="1400" dirty="0" smtClean="0">
              <a:latin typeface="Arial" pitchFamily="34" charset="0"/>
              <a:cs typeface="Arial" pitchFamily="34" charset="0"/>
            </a:endParaRPr>
          </a:p>
          <a:p>
            <a:pPr>
              <a:buNone/>
            </a:pPr>
            <a:endParaRPr lang="en-US" sz="1400" dirty="0" smtClean="0">
              <a:latin typeface="Arial" pitchFamily="34" charset="0"/>
              <a:cs typeface="Arial" pitchFamily="34" charset="0"/>
            </a:endParaRPr>
          </a:p>
          <a:p>
            <a:pPr>
              <a:buNone/>
            </a:pPr>
            <a:endParaRPr lang="en-US" sz="1400" dirty="0" smtClean="0">
              <a:latin typeface="Arial" pitchFamily="34" charset="0"/>
              <a:cs typeface="Arial" pitchFamily="34" charset="0"/>
            </a:endParaRPr>
          </a:p>
          <a:p>
            <a:pPr>
              <a:buNone/>
            </a:pPr>
            <a:endParaRPr lang="en-US" sz="1400" dirty="0" smtClean="0">
              <a:latin typeface="Arial" pitchFamily="34" charset="0"/>
              <a:cs typeface="Arial" pitchFamily="34" charset="0"/>
            </a:endParaRPr>
          </a:p>
          <a:p>
            <a:pPr>
              <a:buNone/>
            </a:pPr>
            <a:endParaRPr lang="en-US" sz="1400" b="1" dirty="0" smtClean="0">
              <a:latin typeface="Arial" pitchFamily="34" charset="0"/>
              <a:cs typeface="Arial" pitchFamily="34" charset="0"/>
            </a:endParaRPr>
          </a:p>
          <a:p>
            <a:pPr>
              <a:buNone/>
            </a:pPr>
            <a:endParaRPr lang="en-US" sz="1400" b="1" dirty="0" smtClean="0">
              <a:latin typeface="Arial" pitchFamily="34" charset="0"/>
              <a:cs typeface="Arial" pitchFamily="34" charset="0"/>
            </a:endParaRPr>
          </a:p>
          <a:p>
            <a:pPr>
              <a:buNone/>
            </a:pPr>
            <a:endParaRPr lang="en-US" sz="1400" b="1" dirty="0" smtClean="0">
              <a:latin typeface="Arial" pitchFamily="34" charset="0"/>
              <a:cs typeface="Arial" pitchFamily="34" charset="0"/>
            </a:endParaRPr>
          </a:p>
          <a:p>
            <a:pPr>
              <a:buNone/>
            </a:pPr>
            <a:endParaRPr lang="en-US" sz="1400" b="1" dirty="0" smtClean="0">
              <a:latin typeface="Arial" pitchFamily="34" charset="0"/>
              <a:cs typeface="Arial" pitchFamily="34" charset="0"/>
            </a:endParaRPr>
          </a:p>
          <a:p>
            <a:pPr>
              <a:buNone/>
            </a:pPr>
            <a:endParaRPr lang="en-US" sz="1400" b="1" dirty="0" smtClean="0">
              <a:latin typeface="Arial" pitchFamily="34" charset="0"/>
              <a:cs typeface="Arial" pitchFamily="34" charset="0"/>
            </a:endParaRPr>
          </a:p>
          <a:p>
            <a:pPr>
              <a:buNone/>
            </a:pPr>
            <a:endParaRPr lang="en-US" sz="1400" b="1" dirty="0" smtClean="0">
              <a:latin typeface="Arial" pitchFamily="34" charset="0"/>
              <a:cs typeface="Arial" pitchFamily="34" charset="0"/>
            </a:endParaRPr>
          </a:p>
          <a:p>
            <a:pPr>
              <a:buNone/>
            </a:pPr>
            <a:endParaRPr lang="en-US" sz="1400" b="1" dirty="0" smtClean="0">
              <a:latin typeface="Arial" pitchFamily="34" charset="0"/>
              <a:cs typeface="Arial" pitchFamily="34" charset="0"/>
            </a:endParaRPr>
          </a:p>
          <a:p>
            <a:pPr>
              <a:buNone/>
            </a:pPr>
            <a:endParaRPr lang="en-US" sz="1400" b="1" dirty="0" smtClean="0">
              <a:latin typeface="Arial" pitchFamily="34" charset="0"/>
              <a:cs typeface="Arial" pitchFamily="34" charset="0"/>
            </a:endParaRPr>
          </a:p>
          <a:p>
            <a:pPr>
              <a:buNone/>
            </a:pPr>
            <a:endParaRPr lang="en-US" sz="1400" b="1" dirty="0" smtClean="0">
              <a:latin typeface="Arial" pitchFamily="34" charset="0"/>
              <a:cs typeface="Arial" pitchFamily="34" charset="0"/>
            </a:endParaRPr>
          </a:p>
          <a:p>
            <a:pPr>
              <a:buNone/>
            </a:pPr>
            <a:endParaRPr lang="en-US" sz="1400" b="1" dirty="0" smtClean="0">
              <a:latin typeface="Arial" pitchFamily="34" charset="0"/>
              <a:cs typeface="Arial" pitchFamily="34" charset="0"/>
            </a:endParaRPr>
          </a:p>
          <a:p>
            <a:pPr>
              <a:buNone/>
            </a:pPr>
            <a:endParaRPr lang="en-US" sz="1400" b="1" dirty="0" smtClean="0">
              <a:latin typeface="Arial" pitchFamily="34" charset="0"/>
              <a:cs typeface="Arial" pitchFamily="34" charset="0"/>
            </a:endParaRPr>
          </a:p>
          <a:p>
            <a:pPr>
              <a:buNone/>
            </a:pPr>
            <a:r>
              <a:rPr lang="en-US" sz="1400" b="1" dirty="0" smtClean="0">
                <a:latin typeface="Arial" pitchFamily="34" charset="0"/>
                <a:cs typeface="Arial" pitchFamily="34" charset="0"/>
              </a:rPr>
              <a:t> </a:t>
            </a:r>
            <a:r>
              <a:rPr lang="en-US" sz="1400" b="1" dirty="0" smtClean="0">
                <a:latin typeface="Arial" pitchFamily="34" charset="0"/>
                <a:cs typeface="Arial" pitchFamily="34" charset="0"/>
              </a:rPr>
              <a:t>                 </a:t>
            </a:r>
            <a:r>
              <a:rPr lang="en-US" sz="1400" b="1" dirty="0" smtClean="0">
                <a:latin typeface="Arial" pitchFamily="34" charset="0"/>
                <a:cs typeface="Arial" pitchFamily="34" charset="0"/>
              </a:rPr>
              <a:t> </a:t>
            </a:r>
            <a:r>
              <a:rPr lang="en-US" sz="1400" b="1" dirty="0" smtClean="0">
                <a:latin typeface="Arial" pitchFamily="34" charset="0"/>
                <a:cs typeface="Arial" pitchFamily="34" charset="0"/>
              </a:rPr>
              <a:t>Interaction of the core JDBC components during the execution of a database query.</a:t>
            </a:r>
            <a:endParaRPr lang="en-US" sz="1400" dirty="0" smtClean="0">
              <a:latin typeface="Arial" pitchFamily="34" charset="0"/>
              <a:cs typeface="Arial" pitchFamily="34" charset="0"/>
            </a:endParaRPr>
          </a:p>
          <a:p>
            <a:pPr>
              <a:buNone/>
            </a:pPr>
            <a:r>
              <a:rPr lang="en-US" sz="1400" b="1" dirty="0" smtClean="0">
                <a:latin typeface="Arial" pitchFamily="34" charset="0"/>
                <a:cs typeface="Arial" pitchFamily="34" charset="0"/>
              </a:rPr>
              <a:t> </a:t>
            </a:r>
            <a:endParaRPr lang="en-US" sz="1400" dirty="0" smtClean="0">
              <a:latin typeface="Arial" pitchFamily="34" charset="0"/>
              <a:cs typeface="Arial" pitchFamily="34" charset="0"/>
            </a:endParaRPr>
          </a:p>
          <a:p>
            <a:pPr>
              <a:buNone/>
            </a:pPr>
            <a:r>
              <a:rPr lang="en-US" sz="1400" b="1" dirty="0" smtClean="0">
                <a:latin typeface="Arial" pitchFamily="34" charset="0"/>
                <a:cs typeface="Arial" pitchFamily="34" charset="0"/>
              </a:rPr>
              <a:t> </a:t>
            </a:r>
            <a:endParaRPr lang="en-US" sz="1400" dirty="0" smtClean="0">
              <a:latin typeface="Arial" pitchFamily="34" charset="0"/>
              <a:cs typeface="Arial" pitchFamily="34" charset="0"/>
            </a:endParaRPr>
          </a:p>
          <a:p>
            <a:pPr>
              <a:buNone/>
            </a:pPr>
            <a:r>
              <a:rPr lang="en-US" sz="1400" b="1" dirty="0" smtClean="0">
                <a:latin typeface="Arial" pitchFamily="34" charset="0"/>
                <a:cs typeface="Arial" pitchFamily="34" charset="0"/>
              </a:rPr>
              <a:t> </a:t>
            </a:r>
            <a:endParaRPr lang="en-US" sz="1400" dirty="0" smtClean="0">
              <a:latin typeface="Arial" pitchFamily="34" charset="0"/>
              <a:cs typeface="Arial" pitchFamily="34" charset="0"/>
            </a:endParaRPr>
          </a:p>
          <a:p>
            <a:pPr>
              <a:buNone/>
            </a:pPr>
            <a:r>
              <a:rPr lang="en-US" sz="1400" b="1" dirty="0" smtClean="0">
                <a:latin typeface="Arial" pitchFamily="34" charset="0"/>
                <a:cs typeface="Arial" pitchFamily="34" charset="0"/>
              </a:rPr>
              <a:t> </a:t>
            </a:r>
            <a:endParaRPr lang="en-US" sz="1400" dirty="0" smtClean="0">
              <a:latin typeface="Arial" pitchFamily="34" charset="0"/>
              <a:cs typeface="Arial" pitchFamily="34" charset="0"/>
            </a:endParaRPr>
          </a:p>
          <a:p>
            <a:pPr>
              <a:buNone/>
            </a:pPr>
            <a:r>
              <a:rPr lang="en-US" sz="1400" dirty="0" smtClean="0">
                <a:latin typeface="Arial" pitchFamily="34" charset="0"/>
                <a:cs typeface="Arial" pitchFamily="34" charset="0"/>
              </a:rPr>
              <a:t> </a:t>
            </a:r>
          </a:p>
          <a:p>
            <a:pPr>
              <a:buNone/>
            </a:pPr>
            <a:endParaRPr lang="en-US" sz="1400" dirty="0">
              <a:latin typeface="Arial" pitchFamily="34" charset="0"/>
              <a:cs typeface="Arial" pitchFamily="34" charset="0"/>
            </a:endParaRPr>
          </a:p>
        </p:txBody>
      </p:sp>
      <p:pic>
        <p:nvPicPr>
          <p:cNvPr id="5" name="Picture 4" descr="Java JDBC: Interaction of the core JDBC components during the execution of a database query."/>
          <p:cNvPicPr/>
          <p:nvPr/>
        </p:nvPicPr>
        <p:blipFill>
          <a:blip r:embed="rId2"/>
          <a:srcRect/>
          <a:stretch>
            <a:fillRect/>
          </a:stretch>
        </p:blipFill>
        <p:spPr bwMode="auto">
          <a:xfrm>
            <a:off x="228600" y="838200"/>
            <a:ext cx="8229600" cy="4267200"/>
          </a:xfrm>
          <a:prstGeom prst="rect">
            <a:avLst/>
          </a:prstGeom>
          <a:noFill/>
          <a:ln w="9525">
            <a:noFill/>
            <a:miter lim="800000"/>
            <a:headEnd/>
            <a:tailEnd/>
          </a:ln>
        </p:spPr>
      </p:pic>
    </p:spTree>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362200"/>
            <a:ext cx="9144000" cy="4267200"/>
          </a:xfrm>
        </p:spPr>
        <p:txBody>
          <a:bodyPr>
            <a:normAutofit/>
          </a:bodyPr>
          <a:lstStyle/>
          <a:p>
            <a:pPr algn="ctr">
              <a:buNone/>
            </a:pPr>
            <a:r>
              <a:rPr lang="en-US" sz="4400" dirty="0" smtClean="0">
                <a:latin typeface="Arial Black" pitchFamily="34" charset="0"/>
              </a:rPr>
              <a:t>Thanks you</a:t>
            </a:r>
            <a:endParaRPr lang="en-US" sz="4400" dirty="0">
              <a:latin typeface="Arial Black" pitchFamily="34" charset="0"/>
            </a:endParaRPr>
          </a:p>
        </p:txBody>
      </p:sp>
    </p:spTree>
  </p:cSld>
  <p:clrMapOvr>
    <a:masterClrMapping/>
  </p:clrMapOvr>
  <p:transition spd="slow">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96</TotalTime>
  <Words>458</Words>
  <Application>Microsoft Office PowerPoint</Application>
  <PresentationFormat>On-screen Show (4:3)</PresentationFormat>
  <Paragraphs>85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Concourse</vt:lpstr>
      <vt:lpstr>JDBC Introduction</vt:lpstr>
      <vt:lpstr>  JDBC (Java Database Connectivity)  </vt:lpstr>
      <vt:lpstr>Slide 3</vt:lpstr>
      <vt:lpstr>Slide 4</vt:lpstr>
      <vt:lpstr>Slide 5</vt:lpstr>
      <vt:lpstr>Slide 6</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 Introduction</dc:title>
  <dc:creator>Sudha Verma</dc:creator>
  <cp:lastModifiedBy>Sudha Verma</cp:lastModifiedBy>
  <cp:revision>33</cp:revision>
  <dcterms:created xsi:type="dcterms:W3CDTF">2006-08-16T00:00:00Z</dcterms:created>
  <dcterms:modified xsi:type="dcterms:W3CDTF">2017-05-16T04:30:19Z</dcterms:modified>
</cp:coreProperties>
</file>