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AB0C7-C619-4447-9643-59EC676673CE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F826F-6D3B-F24B-B221-31EF67AA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F826F-6D3B-F24B-B221-31EF67AA24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A7B3-C6E9-F445-8683-7582F74CE57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0380-513D-0A45-AE6A-AAFA9D79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A7B3-C6E9-F445-8683-7582F74CE57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0380-513D-0A45-AE6A-AAFA9D79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A7B3-C6E9-F445-8683-7582F74CE57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0380-513D-0A45-AE6A-AAFA9D79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A7B3-C6E9-F445-8683-7582F74CE57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0380-513D-0A45-AE6A-AAFA9D79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A7B3-C6E9-F445-8683-7582F74CE57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0380-513D-0A45-AE6A-AAFA9D79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A7B3-C6E9-F445-8683-7582F74CE57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0380-513D-0A45-AE6A-AAFA9D79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A7B3-C6E9-F445-8683-7582F74CE57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0380-513D-0A45-AE6A-AAFA9D79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8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A7B3-C6E9-F445-8683-7582F74CE57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0380-513D-0A45-AE6A-AAFA9D79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A7B3-C6E9-F445-8683-7582F74CE57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0380-513D-0A45-AE6A-AAFA9D79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0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A7B3-C6E9-F445-8683-7582F74CE57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0380-513D-0A45-AE6A-AAFA9D79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0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A7B3-C6E9-F445-8683-7582F74CE57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0380-513D-0A45-AE6A-AAFA9D79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5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5A7B3-C6E9-F445-8683-7582F74CE57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0380-513D-0A45-AE6A-AAFA9D79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 Modeling of Recommender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Shailesh Vedula</a:t>
            </a:r>
          </a:p>
          <a:p>
            <a:r>
              <a:rPr lang="en-US" dirty="0" smtClean="0"/>
              <a:t>Course: IOE 591</a:t>
            </a:r>
          </a:p>
          <a:p>
            <a:r>
              <a:rPr lang="en-US" dirty="0" smtClean="0"/>
              <a:t>Date: December 8, 2016</a:t>
            </a:r>
          </a:p>
        </p:txBody>
      </p:sp>
    </p:spTree>
    <p:extLst>
      <p:ext uri="{BB962C8B-B14F-4D97-AF65-F5344CB8AC3E}">
        <p14:creationId xmlns:p14="http://schemas.microsoft.com/office/powerpoint/2010/main" val="20993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r>
              <a:rPr lang="en-US" dirty="0" smtClean="0"/>
              <a:t>Bayesian modeling of movies recommender system was attempted</a:t>
            </a:r>
          </a:p>
          <a:p>
            <a:r>
              <a:rPr lang="en-US" dirty="0" smtClean="0"/>
              <a:t>The presented model gives results to satisfactory degree.</a:t>
            </a:r>
          </a:p>
          <a:p>
            <a:r>
              <a:rPr lang="en-US" dirty="0" smtClean="0"/>
              <a:t>This method  is not scalable to very large datasets like the Netflix data or the Yahoo music dataset.</a:t>
            </a:r>
          </a:p>
          <a:p>
            <a:r>
              <a:rPr lang="en-US" dirty="0" err="1" smtClean="0"/>
              <a:t>Softmax</a:t>
            </a:r>
            <a:r>
              <a:rPr lang="en-US" dirty="0" smtClean="0"/>
              <a:t> can be used to keep the rating to discrete numbers.</a:t>
            </a:r>
          </a:p>
          <a:p>
            <a:r>
              <a:rPr lang="en-US" dirty="0" smtClean="0"/>
              <a:t>On the Netflix dataset naïve MCMC methods with D=60 have been reported to take 16 days for convergence.</a:t>
            </a:r>
          </a:p>
          <a:p>
            <a:r>
              <a:rPr lang="en-US" dirty="0" err="1" smtClean="0"/>
              <a:t>Variational</a:t>
            </a:r>
            <a:r>
              <a:rPr lang="en-US" dirty="0" smtClean="0"/>
              <a:t> inference algorithms are used for large datasets.</a:t>
            </a:r>
          </a:p>
          <a:p>
            <a:r>
              <a:rPr lang="en-US" dirty="0" smtClean="0"/>
              <a:t>D=300 on Netflix dataset is possible with </a:t>
            </a:r>
            <a:r>
              <a:rPr lang="en-US" dirty="0" err="1" smtClean="0"/>
              <a:t>variational</a:t>
            </a:r>
            <a:r>
              <a:rPr lang="en-US" dirty="0" smtClean="0"/>
              <a:t> inference methods. </a:t>
            </a:r>
          </a:p>
        </p:txBody>
      </p:sp>
    </p:spTree>
    <p:extLst>
      <p:ext uri="{BB962C8B-B14F-4D97-AF65-F5344CB8AC3E}">
        <p14:creationId xmlns:p14="http://schemas.microsoft.com/office/powerpoint/2010/main" val="17508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124"/>
            <a:ext cx="10515600" cy="50069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Gopalan, Prem, et al. "Bayesian Nonparametric Poisson Factorization for Recommendation Systems." </a:t>
            </a:r>
            <a:r>
              <a:rPr lang="en-US" sz="2400" i="1" dirty="0"/>
              <a:t>AISTATS</a:t>
            </a:r>
            <a:r>
              <a:rPr lang="en-US" sz="2400" dirty="0"/>
              <a:t>. 2014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Gopalan, Prem, Jake M. Hofman, and David M. Blei. "Scalable recommendation with </a:t>
            </a:r>
            <a:r>
              <a:rPr lang="en-US" sz="2400" dirty="0" err="1"/>
              <a:t>poisson</a:t>
            </a:r>
            <a:r>
              <a:rPr lang="en-US" sz="2400" dirty="0"/>
              <a:t> factorization." </a:t>
            </a:r>
            <a:r>
              <a:rPr lang="en-US" sz="2400" i="1" dirty="0"/>
              <a:t>arXiv preprint arXiv:1311.1704</a:t>
            </a:r>
            <a:r>
              <a:rPr lang="en-US" sz="2400" dirty="0"/>
              <a:t>(2013</a:t>
            </a:r>
            <a:r>
              <a:rPr lang="en-US" sz="2400" dirty="0" smtClean="0"/>
              <a:t>).</a:t>
            </a:r>
          </a:p>
          <a:p>
            <a:r>
              <a:rPr lang="en-US" sz="2400" dirty="0" err="1"/>
              <a:t>Salakhutdinov</a:t>
            </a:r>
            <a:r>
              <a:rPr lang="en-US" sz="2400" dirty="0"/>
              <a:t>, </a:t>
            </a:r>
            <a:r>
              <a:rPr lang="en-US" sz="2400" dirty="0" err="1"/>
              <a:t>Ruslan</a:t>
            </a:r>
            <a:r>
              <a:rPr lang="en-US" sz="2400" dirty="0"/>
              <a:t>, and Andriy Mnih. "Bayesian probabilistic matrix factorization using Markov chain Monte Carlo." </a:t>
            </a:r>
            <a:r>
              <a:rPr lang="en-US" sz="2400" i="1" dirty="0"/>
              <a:t>Proceedings of the 25th international conference on Machine learning</a:t>
            </a:r>
            <a:r>
              <a:rPr lang="en-US" sz="2400" dirty="0"/>
              <a:t>. ACM, 2008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Jordan, Michael I., et al. "An introduction to </a:t>
            </a:r>
            <a:r>
              <a:rPr lang="en-US" sz="2400" dirty="0" err="1"/>
              <a:t>variational</a:t>
            </a:r>
            <a:r>
              <a:rPr lang="en-US" sz="2400" dirty="0"/>
              <a:t> methods for graphical models." </a:t>
            </a:r>
            <a:r>
              <a:rPr lang="en-US" sz="2400" i="1" dirty="0"/>
              <a:t>Machine learning</a:t>
            </a:r>
            <a:r>
              <a:rPr lang="en-US" sz="2400" dirty="0"/>
              <a:t> 37.2 (1999): 183-233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Blei, David M., Andrew Y. Ng, and Michael I. Jordan. "Latent </a:t>
            </a:r>
            <a:r>
              <a:rPr lang="en-US" sz="2400" dirty="0" err="1"/>
              <a:t>dirichlet</a:t>
            </a:r>
            <a:r>
              <a:rPr lang="en-US" sz="2400" dirty="0"/>
              <a:t> allocation." </a:t>
            </a:r>
            <a:r>
              <a:rPr lang="en-US" sz="2400" i="1" dirty="0"/>
              <a:t>Journal of machine Learning research</a:t>
            </a:r>
            <a:r>
              <a:rPr lang="en-US" sz="2400" dirty="0"/>
              <a:t> 3.Jan (2003): 993-1022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F. Maxwell Harper and Joseph A. </a:t>
            </a:r>
            <a:r>
              <a:rPr lang="en-US" sz="2400" dirty="0" err="1"/>
              <a:t>Konstan</a:t>
            </a:r>
            <a:r>
              <a:rPr lang="en-US" sz="2400" dirty="0"/>
              <a:t>. 2015. The </a:t>
            </a:r>
            <a:r>
              <a:rPr lang="en-US" sz="2400" dirty="0" err="1"/>
              <a:t>MovieLens</a:t>
            </a:r>
            <a:r>
              <a:rPr lang="en-US" sz="2400" dirty="0"/>
              <a:t> Datasets: History and Context. ACM Transactions on Interactive Intelligent Systems (</a:t>
            </a:r>
            <a:r>
              <a:rPr lang="en-US" sz="2400" dirty="0" err="1"/>
              <a:t>TiiS</a:t>
            </a:r>
            <a:r>
              <a:rPr lang="en-US" sz="2400" dirty="0"/>
              <a:t>) 5, 4, Article 19 (December 2015), 19 pages. DOI=http://</a:t>
            </a:r>
            <a:r>
              <a:rPr lang="en-US" sz="2400" dirty="0" err="1"/>
              <a:t>dx.doi.org</a:t>
            </a:r>
            <a:r>
              <a:rPr lang="en-US" sz="2400" dirty="0"/>
              <a:t>/10.1145/2827872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7625" y="1445796"/>
                <a:ext cx="11605845" cy="503940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Given a dataset where N users have rated M items, with all the users rating only a subset of M items, predict the rating for unseen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=1..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=1..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                         Given </a:t>
                </a:r>
                <a:r>
                  <a:rPr lang="en-US" dirty="0"/>
                  <a:t>B</a:t>
                </a:r>
                <a:r>
                  <a:rPr lang="en-US" dirty="0" smtClean="0"/>
                  <a:t>lue predict Red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Dataset used is movie ratings with N = 6040, M = 3952.</a:t>
                </a:r>
              </a:p>
              <a:p>
                <a:r>
                  <a:rPr lang="en-US" dirty="0" smtClean="0"/>
                  <a:t>Dataset is over 98% sparse.</a:t>
                </a:r>
              </a:p>
              <a:p>
                <a:r>
                  <a:rPr lang="en-US" dirty="0" smtClean="0"/>
                  <a:t>Recommend new movies to user based on what he has watched.</a:t>
                </a:r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: Netflix, Spotify, “Users who bought this also bought” feature on Amazon.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625" y="1445796"/>
                <a:ext cx="11605845" cy="5039409"/>
              </a:xfrm>
              <a:blipFill rotWithShape="0">
                <a:blip r:embed="rId2"/>
                <a:stretch>
                  <a:fillRect l="-788" t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28348"/>
              </p:ext>
            </p:extLst>
          </p:nvPr>
        </p:nvGraphicFramePr>
        <p:xfrm>
          <a:off x="3657338" y="2606259"/>
          <a:ext cx="3319975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995"/>
                <a:gridCol w="663995"/>
                <a:gridCol w="663995"/>
                <a:gridCol w="663995"/>
                <a:gridCol w="66399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..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</a:rPr>
                        <a:t>X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</a:rPr>
                        <a:t>X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</a:rPr>
                        <a:t>X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</a:rPr>
                        <a:t>X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</a:rPr>
                        <a:t>X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</a:rPr>
                        <a:t>X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en-US" dirty="0" smtClean="0"/>
              <a:t>Sampling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9500"/>
                <a:ext cx="11391900" cy="5359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be the rating of movie j by user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r>
                  <a:rPr lang="en-US" dirty="0" smtClean="0"/>
                  <a:t>For each user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D dimensional vector of preferences</a:t>
                </a:r>
              </a:p>
              <a:p>
                <a:r>
                  <a:rPr lang="en-US" dirty="0" smtClean="0"/>
                  <a:t>For each item j,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be a D dimensional vector of attributes.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∏"/>
                                <m:ctrlPr>
                                  <a:rPr lang="is-IS" b="0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𝑀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mr-I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mr-IN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, 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𝑈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𝑉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9500"/>
                <a:ext cx="11391900" cy="5359400"/>
              </a:xfrm>
              <a:blipFill rotWithShape="0">
                <a:blip r:embed="rId2"/>
                <a:stretch>
                  <a:fillRect l="-963" t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8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en-US" dirty="0" smtClean="0"/>
              <a:t>Sampling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9500"/>
                <a:ext cx="11391900" cy="5359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Place Gaussian-</a:t>
                </a:r>
                <a:r>
                  <a:rPr lang="en-US" dirty="0" err="1" smtClean="0"/>
                  <a:t>Wishart</a:t>
                </a:r>
                <a:r>
                  <a:rPr lang="en-US" dirty="0" smtClean="0"/>
                  <a:t> priors on user and movie hyper parameters.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                                             =</m:t>
                      </m:r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                                               =</m:t>
                      </m:r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=2</m:t>
                    </m:r>
                  </m:oMath>
                </a14:m>
                <a:r>
                  <a:rPr lang="en-US" dirty="0" smtClean="0"/>
                  <a:t> for both users and movies.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9500"/>
                <a:ext cx="11391900" cy="5359400"/>
              </a:xfrm>
              <a:blipFill rotWithShape="0">
                <a:blip r:embed="rId2"/>
                <a:stretch>
                  <a:fillRect l="-963" t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9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smtClean="0"/>
              <a:t>Graphical Model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58" y="1219200"/>
            <a:ext cx="5655283" cy="4957763"/>
          </a:xfrm>
        </p:spPr>
      </p:pic>
    </p:spTree>
    <p:extLst>
      <p:ext uri="{BB962C8B-B14F-4D97-AF65-F5344CB8AC3E}">
        <p14:creationId xmlns:p14="http://schemas.microsoft.com/office/powerpoint/2010/main" val="15417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1599"/>
            <a:ext cx="10515600" cy="1206500"/>
          </a:xfrm>
        </p:spPr>
        <p:txBody>
          <a:bodyPr/>
          <a:lstStyle/>
          <a:p>
            <a:r>
              <a:rPr lang="en-US" dirty="0" smtClean="0"/>
              <a:t>Full Conditionals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03200" y="749300"/>
                <a:ext cx="5181600" cy="5994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~</m:t>
                      </m:r>
                      <m:sSup>
                        <m:sSupPr>
                          <m:ctrlPr>
                            <a:rPr lang="is-I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nary>
                            <m:naryPr>
                              <m:chr m:val="∏"/>
                              <m:ctrlPr>
                                <a:rPr lang="is-IS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mr-IN" i="1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~ </m:t>
                      </m:r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is-I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is-I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mr-I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r>
                  <a:rPr lang="en-US" dirty="0" smtClean="0"/>
                  <a:t>Same form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because of symmetry</a:t>
                </a: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03200" y="749300"/>
                <a:ext cx="5181600" cy="5994400"/>
              </a:xfrm>
              <a:blipFill rotWithShape="0"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245100" y="749300"/>
                <a:ext cx="6489700" cy="599440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70000"/>
                  </a:lnSpc>
                  <a:spcBef>
                    <a:spcPts val="0"/>
                  </a:spcBef>
                </a:pPr>
                <a:endParaRPr lang="en-US" dirty="0" smtClean="0"/>
              </a:p>
              <a:p>
                <a:pPr>
                  <a:lnSpc>
                    <a:spcPct val="70000"/>
                  </a:lnSpc>
                  <a:spcBef>
                    <a:spcPts val="0"/>
                  </a:spcBef>
                </a:pPr>
                <a:endParaRPr lang="en-US" dirty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~ </m:t>
                      </m:r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𝑈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</m:ba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ba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</m:bar>
                        </m:e>
                      </m:d>
                      <m:d>
                        <m:d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charset="0"/>
                            </a:rPr>
                            <m:t>𝑈</m:t>
                          </m:r>
                        </m:e>
                      </m:ba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bar>
                      <m:r>
                        <a:rPr lang="en-US" i="1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7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45100" y="749300"/>
                <a:ext cx="6489700" cy="5994400"/>
              </a:xfrm>
              <a:blipFill rotWithShape="0">
                <a:blip r:embed="rId3"/>
                <a:stretch>
                  <a:fillRect t="-2848" b="-2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2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10515600" cy="914399"/>
          </a:xfrm>
        </p:spPr>
        <p:txBody>
          <a:bodyPr/>
          <a:lstStyle/>
          <a:p>
            <a:r>
              <a:rPr lang="en-US" smtClean="0"/>
              <a:t>Gibbs Sampling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2200"/>
                <a:ext cx="10515600" cy="5461000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while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𝑟𝑚𝑠𝑒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𝑒𝑝𝑠𝑖𝑙𝑜𝑛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Sample hyper parameters from the previous equation</a:t>
                </a:r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 ~</m:t>
                    </m:r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𝑈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 ~</m:t>
                    </m:r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2"/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</a:rPr>
                      <m:t> ~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=1,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,N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lvl="2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 ~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𝑉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/>
                  <a:t>=1,</a:t>
                </a:r>
                <a:r>
                  <a:rPr lang="mr-IN" dirty="0"/>
                  <a:t>…</a:t>
                </a:r>
                <a:r>
                  <a:rPr lang="en-US" dirty="0" smtClean="0"/>
                  <a:t>,M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~</m:t>
                    </m:r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for 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j) in the validation set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𝑟𝑚𝑠𝑒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𝑝𝑟𝑒𝑑𝑖𝑐𝑡𝑒𝑑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𝑡𝑟𝑢𝑒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𝑙𝑒𝑛𝑔𝑡h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𝑣𝑎𝑙𝑖𝑑𝑎𝑡𝑖𝑜𝑛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𝑠𝑒𝑡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r>
                  <a:rPr lang="en-US" dirty="0" smtClean="0"/>
                  <a:t>		      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2200"/>
                <a:ext cx="10515600" cy="5461000"/>
              </a:xfrm>
              <a:blipFill rotWithShape="0">
                <a:blip r:embed="rId2"/>
                <a:stretch>
                  <a:fillRect l="-1101" t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815975"/>
          </a:xfrm>
        </p:spPr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2244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66167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113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275263"/>
          </a:xfrm>
        </p:spPr>
        <p:txBody>
          <a:bodyPr/>
          <a:lstStyle/>
          <a:p>
            <a:r>
              <a:rPr lang="en-US" dirty="0" smtClean="0"/>
              <a:t>User 1                                 User 12				User 157 </a:t>
            </a:r>
          </a:p>
          <a:p>
            <a:r>
              <a:rPr lang="en-US" dirty="0" smtClean="0"/>
              <a:t>The Hurricane                   					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13130"/>
              </p:ext>
            </p:extLst>
          </p:nvPr>
        </p:nvGraphicFramePr>
        <p:xfrm>
          <a:off x="838200" y="1047750"/>
          <a:ext cx="3251200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Watched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Toy Story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Whatever it takes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Pocahontas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Hand</a:t>
                      </a:r>
                      <a:r>
                        <a:rPr lang="en-US" sz="1200" baseline="0" dirty="0" smtClean="0"/>
                        <a:t> that rocks the cradle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Apollo 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Hurricane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Star</a:t>
                      </a:r>
                      <a:r>
                        <a:rPr lang="en-US" sz="1200" baseline="0" dirty="0" smtClean="0"/>
                        <a:t> Wars-Episode IV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Fatal Attraction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Schindler’s</a:t>
                      </a:r>
                      <a:r>
                        <a:rPr lang="en-US" sz="1200" baseline="0" dirty="0" smtClean="0"/>
                        <a:t> List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Few good men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Secret Garden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Without Limits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Snow White and the 7</a:t>
                      </a:r>
                      <a:r>
                        <a:rPr lang="en-US" sz="1200" baseline="0" dirty="0" smtClean="0"/>
                        <a:t> dwarfs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Firelight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Fargo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Titanic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James and the giant</a:t>
                      </a:r>
                      <a:r>
                        <a:rPr lang="en-US" sz="1200" baseline="0" dirty="0" smtClean="0"/>
                        <a:t> peach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Some Mother’s</a:t>
                      </a:r>
                      <a:r>
                        <a:rPr lang="en-US" sz="1200" baseline="0" dirty="0" smtClean="0"/>
                        <a:t> son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Wallace and Gromit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Jaws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 close shave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 or 3 things I know about her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Hunchback of Notre Dame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Top Gun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My fair lady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Swiss Family Robinson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18333"/>
              </p:ext>
            </p:extLst>
          </p:nvPr>
        </p:nvGraphicFramePr>
        <p:xfrm>
          <a:off x="4476750" y="1054100"/>
          <a:ext cx="3416300" cy="566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50"/>
                <a:gridCol w="1708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Watched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Recommended</a:t>
                      </a:r>
                      <a:endParaRPr lang="en-US" dirty="0"/>
                    </a:p>
                  </a:txBody>
                  <a:tcPr/>
                </a:tc>
              </a:tr>
              <a:tr h="3022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Silence of the lambs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Laurel and Hardy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Larger</a:t>
                      </a:r>
                      <a:r>
                        <a:rPr lang="en-US" sz="1200" baseline="0" dirty="0" smtClean="0"/>
                        <a:t> than life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Hungarian Fairy tale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Godfather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My sweet murder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Wizard of Oz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Window to Paris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Citizen Kane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Airplane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Father of the bride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</a:t>
                      </a:r>
                      <a:r>
                        <a:rPr lang="en-US" sz="1200" dirty="0" err="1" smtClean="0"/>
                        <a:t>Exocrcist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 days in the valley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Face in the crowd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One flew over the cuckoos nest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Naked</a:t>
                      </a:r>
                      <a:r>
                        <a:rPr lang="en-US" sz="1200" baseline="0" dirty="0" smtClean="0"/>
                        <a:t> gun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Raiders of the lost arc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Young Frankenstein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GodFather</a:t>
                      </a:r>
                      <a:r>
                        <a:rPr lang="en-US" sz="1200" dirty="0" smtClean="0"/>
                        <a:t> Part2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Bad </a:t>
                      </a:r>
                      <a:r>
                        <a:rPr lang="en-US" sz="1200" dirty="0" err="1" smtClean="0"/>
                        <a:t>Lietenant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Das Boot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Aparajito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graduate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Once upon a time</a:t>
                      </a:r>
                      <a:r>
                        <a:rPr lang="en-US" sz="1200" baseline="0" dirty="0" smtClean="0"/>
                        <a:t> in the west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Chinatown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Prince of central Park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06579"/>
              </p:ext>
            </p:extLst>
          </p:nvPr>
        </p:nvGraphicFramePr>
        <p:xfrm>
          <a:off x="8280400" y="1016000"/>
          <a:ext cx="34036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Watched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Toy Story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Lamerica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Golden Eye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Some mother’s</a:t>
                      </a:r>
                      <a:r>
                        <a:rPr lang="en-US" sz="1200" baseline="0" dirty="0" smtClean="0"/>
                        <a:t> son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Mallrats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Salut</a:t>
                      </a:r>
                      <a:r>
                        <a:rPr lang="en-US" sz="1200" dirty="0" smtClean="0"/>
                        <a:t> cousin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Clerks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 am </a:t>
                      </a:r>
                      <a:r>
                        <a:rPr lang="en-US" sz="1200" dirty="0" err="1" smtClean="0"/>
                        <a:t>cuba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Kids in the hall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Some folks call it sling blade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Crow: city of angels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Godfather</a:t>
                      </a:r>
                      <a:r>
                        <a:rPr lang="en-US" sz="1200" baseline="0" dirty="0" smtClean="0"/>
                        <a:t> part 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Monty Python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 ways to </a:t>
                      </a:r>
                      <a:r>
                        <a:rPr lang="en-US" sz="1200" dirty="0" err="1" smtClean="0"/>
                        <a:t>sunday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Princesses Brid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 or 3 things I</a:t>
                      </a:r>
                      <a:r>
                        <a:rPr lang="en-US" sz="1200" baseline="0" dirty="0" smtClean="0"/>
                        <a:t> know </a:t>
                      </a:r>
                      <a:r>
                        <a:rPr lang="en-US" sz="1200" baseline="0" dirty="0" err="1" smtClean="0"/>
                        <a:t>abt</a:t>
                      </a:r>
                      <a:r>
                        <a:rPr lang="en-US" sz="1200" baseline="0" dirty="0" smtClean="0"/>
                        <a:t> her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Stand by 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schizopolis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Cool Hand </a:t>
                      </a:r>
                      <a:r>
                        <a:rPr lang="en-US" sz="1200" dirty="0" err="1" smtClean="0"/>
                        <a:t>luke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Godfather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Young Frankenstein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Chambermaid on titanic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Grasse Point blank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Just the ticket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Titanic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Mille bole </a:t>
                      </a:r>
                      <a:r>
                        <a:rPr lang="en-US" sz="1200" dirty="0" err="1" smtClean="0"/>
                        <a:t>blu</a:t>
                      </a:r>
                      <a:endParaRPr lang="en-US" sz="1200" dirty="0"/>
                    </a:p>
                  </a:txBody>
                  <a:tcPr/>
                </a:tc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Half Baked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Cotton Mary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438</Words>
  <Application>Microsoft Macintosh PowerPoint</Application>
  <PresentationFormat>Widescreen</PresentationFormat>
  <Paragraphs>225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Mangal</vt:lpstr>
      <vt:lpstr>Arial</vt:lpstr>
      <vt:lpstr>Office Theme</vt:lpstr>
      <vt:lpstr>Bayesian Modeling of Recommender System</vt:lpstr>
      <vt:lpstr>Objective</vt:lpstr>
      <vt:lpstr>Sampling Model</vt:lpstr>
      <vt:lpstr>Sampling Model</vt:lpstr>
      <vt:lpstr>Graphical Model</vt:lpstr>
      <vt:lpstr>Full Conditionals</vt:lpstr>
      <vt:lpstr>Gibbs Sampling</vt:lpstr>
      <vt:lpstr>Results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Modeling of Recommender System</dc:title>
  <dc:creator>Shailesh vedula</dc:creator>
  <cp:lastModifiedBy>Shailesh vedula</cp:lastModifiedBy>
  <cp:revision>48</cp:revision>
  <dcterms:created xsi:type="dcterms:W3CDTF">2016-12-07T23:28:00Z</dcterms:created>
  <dcterms:modified xsi:type="dcterms:W3CDTF">2016-12-08T19:24:17Z</dcterms:modified>
</cp:coreProperties>
</file>