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1" r:id="rId20"/>
    <p:sldId id="272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599"/>
  </p:normalViewPr>
  <p:slideViewPr>
    <p:cSldViewPr snapToGrid="0" snapToObjects="1">
      <p:cViewPr>
        <p:scale>
          <a:sx n="100" d="100"/>
          <a:sy n="100" d="100"/>
        </p:scale>
        <p:origin x="70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2A1-FD71-5243-91E7-0306DD4FA393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1DCB-B72D-A641-95B0-1D4C2238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4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2A1-FD71-5243-91E7-0306DD4FA393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1DCB-B72D-A641-95B0-1D4C2238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2A1-FD71-5243-91E7-0306DD4FA393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1DCB-B72D-A641-95B0-1D4C2238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2A1-FD71-5243-91E7-0306DD4FA393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1DCB-B72D-A641-95B0-1D4C2238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2A1-FD71-5243-91E7-0306DD4FA393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1DCB-B72D-A641-95B0-1D4C2238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7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2A1-FD71-5243-91E7-0306DD4FA393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1DCB-B72D-A641-95B0-1D4C2238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2A1-FD71-5243-91E7-0306DD4FA393}" type="datetimeFigureOut">
              <a:rPr lang="en-US" smtClean="0"/>
              <a:t>9/21/16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1DCB-B72D-A641-95B0-1D4C2238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4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2A1-FD71-5243-91E7-0306DD4FA393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1DCB-B72D-A641-95B0-1D4C2238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3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2A1-FD71-5243-91E7-0306DD4FA393}" type="datetimeFigureOut">
              <a:rPr lang="en-US" smtClean="0"/>
              <a:t>9/21/16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1DCB-B72D-A641-95B0-1D4C2238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2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2A1-FD71-5243-91E7-0306DD4FA393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1DCB-B72D-A641-95B0-1D4C2238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3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2A1-FD71-5243-91E7-0306DD4FA393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1DCB-B72D-A641-95B0-1D4C2238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582A1-FD71-5243-91E7-0306DD4FA393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11DCB-B72D-A641-95B0-1D4C2238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7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33566"/>
            <a:ext cx="9144000" cy="2387600"/>
          </a:xfrm>
        </p:spPr>
        <p:txBody>
          <a:bodyPr/>
          <a:lstStyle/>
          <a:p>
            <a:r>
              <a:rPr lang="en-US" dirty="0" smtClean="0"/>
              <a:t>Language Detection in Wild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391" y="3573903"/>
            <a:ext cx="9144000" cy="178588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By</a:t>
            </a:r>
          </a:p>
          <a:p>
            <a:r>
              <a:rPr lang="en-US" sz="2800" dirty="0" smtClean="0"/>
              <a:t>Shailesh Vedula</a:t>
            </a:r>
          </a:p>
          <a:p>
            <a:r>
              <a:rPr lang="en-US" sz="2800" dirty="0" smtClean="0"/>
              <a:t>Internship: DigitalRoots</a:t>
            </a:r>
          </a:p>
          <a:p>
            <a:r>
              <a:rPr lang="en-US" sz="2800" dirty="0" smtClean="0"/>
              <a:t>Date: 06/02/2016 – 09/02/2016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25083" y="4642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5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from adding Tatoeba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Addition of Tatoeba data does not have the intended effect.</a:t>
            </a:r>
          </a:p>
          <a:p>
            <a:r>
              <a:rPr lang="en-US" sz="2400" dirty="0" smtClean="0"/>
              <a:t>The language pairs with the highest errors are similar to each other. Therefore adding more data will confuse the classifier in that class.</a:t>
            </a:r>
          </a:p>
          <a:p>
            <a:r>
              <a:rPr lang="en-US" sz="2400" dirty="0" smtClean="0"/>
              <a:t>Did not beat baseline by adding even Twitter like data.</a:t>
            </a:r>
          </a:p>
          <a:p>
            <a:r>
              <a:rPr lang="en-US" sz="2400" dirty="0" smtClean="0"/>
              <a:t>Can safely conclude that adding data is not useful in this case.</a:t>
            </a:r>
          </a:p>
        </p:txBody>
      </p:sp>
    </p:spTree>
    <p:extLst>
      <p:ext uri="{BB962C8B-B14F-4D97-AF65-F5344CB8AC3E}">
        <p14:creationId xmlns:p14="http://schemas.microsoft.com/office/powerpoint/2010/main" val="3129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947400" cy="53212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Two linear models were used</a:t>
            </a:r>
            <a:endParaRPr lang="en-US" sz="2400" dirty="0"/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 SVM with lib-linear solver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SVM with SGD solver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Results</a:t>
            </a:r>
          </a:p>
          <a:p>
            <a:r>
              <a:rPr lang="en-US" sz="2400" dirty="0" smtClean="0"/>
              <a:t>SVM with lib-linear solver			</a:t>
            </a:r>
            <a:endParaRPr lang="en-US" sz="2400" dirty="0"/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 ACC = 91.8%			</a:t>
            </a:r>
            <a:endParaRPr lang="en-US" sz="2000" dirty="0"/>
          </a:p>
          <a:p>
            <a:pPr>
              <a:buFont typeface="Arial" charset="0"/>
              <a:buChar char="•"/>
            </a:pPr>
            <a:r>
              <a:rPr lang="en-US" sz="2400" dirty="0" smtClean="0"/>
              <a:t>SVM with SGD solver	</a:t>
            </a:r>
            <a:endParaRPr lang="en-US" sz="1800" dirty="0" smtClean="0"/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 Number of iterations = 300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Lambda = 0.001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ACC = 92.6%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436781"/>
              </p:ext>
            </p:extLst>
          </p:nvPr>
        </p:nvGraphicFramePr>
        <p:xfrm>
          <a:off x="5207001" y="4076699"/>
          <a:ext cx="614679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933"/>
                <a:gridCol w="2048933"/>
                <a:gridCol w="20489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#Epochs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lambda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 (%)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92.03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92.47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92.53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92.6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74232" y="3715543"/>
            <a:ext cx="627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        SVM-SGD performance on complete data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533415"/>
              </p:ext>
            </p:extLst>
          </p:nvPr>
        </p:nvGraphicFramePr>
        <p:xfrm>
          <a:off x="5207000" y="400050"/>
          <a:ext cx="6146799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933"/>
                <a:gridCol w="2048933"/>
                <a:gridCol w="2048933"/>
              </a:tblGrid>
              <a:tr h="290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#Epochs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lambda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 (%)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62.3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56.6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66.5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66.3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75199" y="107990"/>
            <a:ext cx="627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        SVM-SGD performance on subset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088"/>
            <a:ext cx="10515600" cy="45958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Type of tokenization affects the accuracy</a:t>
            </a:r>
          </a:p>
          <a:p>
            <a:r>
              <a:rPr lang="en-US" sz="2400" dirty="0" smtClean="0"/>
              <a:t>Two ways of generating shingles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 white space tokenizing before and then shingling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Shingling upfront</a:t>
            </a:r>
          </a:p>
          <a:p>
            <a:pPr marL="0" indent="0">
              <a:buNone/>
            </a:pPr>
            <a:r>
              <a:rPr lang="en-US" sz="2400" dirty="0" smtClean="0"/>
              <a:t>Example: I like dogs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Type 1 shingles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I l </a:t>
            </a:r>
            <a:r>
              <a:rPr lang="en-US" sz="2400" dirty="0" err="1"/>
              <a:t>i</a:t>
            </a:r>
            <a:r>
              <a:rPr lang="en-US" sz="2400" dirty="0"/>
              <a:t> k e li </a:t>
            </a:r>
            <a:r>
              <a:rPr lang="en-US" sz="2400" dirty="0" err="1"/>
              <a:t>ik</a:t>
            </a:r>
            <a:r>
              <a:rPr lang="en-US" sz="2400" dirty="0"/>
              <a:t> </a:t>
            </a:r>
            <a:r>
              <a:rPr lang="en-US" sz="2400" dirty="0" err="1"/>
              <a:t>ke</a:t>
            </a:r>
            <a:r>
              <a:rPr lang="en-US" sz="2400" dirty="0"/>
              <a:t> </a:t>
            </a:r>
            <a:r>
              <a:rPr lang="en-US" sz="2400" dirty="0" err="1"/>
              <a:t>lik</a:t>
            </a:r>
            <a:r>
              <a:rPr lang="en-US" sz="2400" dirty="0"/>
              <a:t> </a:t>
            </a:r>
            <a:r>
              <a:rPr lang="en-US" sz="2400" dirty="0" err="1"/>
              <a:t>ike</a:t>
            </a:r>
            <a:r>
              <a:rPr lang="en-US" sz="2400" dirty="0"/>
              <a:t> like d o g s do </a:t>
            </a:r>
            <a:r>
              <a:rPr lang="en-US" sz="2400" dirty="0" err="1"/>
              <a:t>og</a:t>
            </a:r>
            <a:r>
              <a:rPr lang="en-US" sz="2400" dirty="0"/>
              <a:t> </a:t>
            </a:r>
            <a:r>
              <a:rPr lang="en-US" sz="2400" dirty="0" err="1"/>
              <a:t>gs</a:t>
            </a:r>
            <a:r>
              <a:rPr lang="en-US" sz="2400" dirty="0"/>
              <a:t> dog </a:t>
            </a:r>
            <a:r>
              <a:rPr lang="en-US" sz="2400" dirty="0" err="1"/>
              <a:t>ogs</a:t>
            </a:r>
            <a:r>
              <a:rPr lang="en-US" sz="2400" dirty="0"/>
              <a:t> </a:t>
            </a:r>
            <a:r>
              <a:rPr lang="en-US" sz="2400" dirty="0" smtClean="0"/>
              <a:t>dogs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Type 2 shingles:</a:t>
            </a:r>
            <a:r>
              <a:rPr lang="en-US" sz="2400" dirty="0" smtClean="0"/>
              <a:t> I </a:t>
            </a:r>
            <a:r>
              <a:rPr lang="en-US" sz="2400" dirty="0" err="1" smtClean="0"/>
              <a:t>I+l</a:t>
            </a:r>
            <a:r>
              <a:rPr lang="en-US" sz="2400" dirty="0" smtClean="0"/>
              <a:t> </a:t>
            </a:r>
            <a:r>
              <a:rPr lang="en-US" sz="2400" dirty="0" err="1" smtClean="0"/>
              <a:t>I+li</a:t>
            </a:r>
            <a:r>
              <a:rPr lang="en-US" sz="2400" dirty="0" smtClean="0"/>
              <a:t> </a:t>
            </a:r>
            <a:r>
              <a:rPr lang="en-US" sz="2400" dirty="0" err="1" smtClean="0"/>
              <a:t>I+lik</a:t>
            </a:r>
            <a:r>
              <a:rPr lang="en-US" sz="2400" dirty="0" smtClean="0"/>
              <a:t> </a:t>
            </a:r>
            <a:r>
              <a:rPr lang="en-US" sz="2400" dirty="0" err="1" smtClean="0"/>
              <a:t>I+like</a:t>
            </a:r>
            <a:r>
              <a:rPr lang="en-US" sz="2400" dirty="0" smtClean="0"/>
              <a:t> + +l +li +</a:t>
            </a:r>
            <a:r>
              <a:rPr lang="en-US" sz="2400" dirty="0" err="1" smtClean="0"/>
              <a:t>lik</a:t>
            </a:r>
            <a:r>
              <a:rPr lang="en-US" sz="2400" dirty="0" smtClean="0"/>
              <a:t> +like l li </a:t>
            </a:r>
            <a:r>
              <a:rPr lang="en-US" sz="2400" dirty="0" err="1" smtClean="0"/>
              <a:t>lik</a:t>
            </a:r>
            <a:r>
              <a:rPr lang="en-US" sz="2400" dirty="0" smtClean="0"/>
              <a:t> like like+ I </a:t>
            </a:r>
            <a:r>
              <a:rPr lang="en-US" sz="2400" dirty="0" err="1" smtClean="0"/>
              <a:t>ik</a:t>
            </a:r>
            <a:r>
              <a:rPr lang="en-US" sz="2400" dirty="0" smtClean="0"/>
              <a:t> </a:t>
            </a:r>
            <a:r>
              <a:rPr lang="en-US" sz="2400" dirty="0" err="1" smtClean="0"/>
              <a:t>ike</a:t>
            </a:r>
            <a:r>
              <a:rPr lang="en-US" sz="2400" dirty="0" smtClean="0"/>
              <a:t> </a:t>
            </a:r>
            <a:r>
              <a:rPr lang="en-US" sz="2400" dirty="0" err="1" smtClean="0"/>
              <a:t>ike</a:t>
            </a:r>
            <a:r>
              <a:rPr lang="en-US" sz="2400" dirty="0" smtClean="0"/>
              <a:t>+ </a:t>
            </a:r>
            <a:r>
              <a:rPr lang="en-US" sz="2400" dirty="0" err="1" smtClean="0"/>
              <a:t>ike+d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k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+ </a:t>
            </a:r>
            <a:r>
              <a:rPr lang="en-US" sz="2400" dirty="0" err="1" smtClean="0"/>
              <a:t>ke+d</a:t>
            </a:r>
            <a:r>
              <a:rPr lang="en-US" sz="2400" dirty="0" smtClean="0"/>
              <a:t> </a:t>
            </a:r>
            <a:r>
              <a:rPr lang="en-US" sz="2400" dirty="0" err="1" smtClean="0"/>
              <a:t>ke+do</a:t>
            </a:r>
            <a:r>
              <a:rPr lang="en-US" sz="2400" dirty="0"/>
              <a:t> </a:t>
            </a:r>
            <a:r>
              <a:rPr lang="en-US" sz="2400" dirty="0" smtClean="0"/>
              <a:t>e e+ </a:t>
            </a:r>
            <a:r>
              <a:rPr lang="en-US" sz="2400" dirty="0" err="1" smtClean="0"/>
              <a:t>e+d</a:t>
            </a:r>
            <a:r>
              <a:rPr lang="en-US" sz="2400" dirty="0" smtClean="0"/>
              <a:t> </a:t>
            </a:r>
            <a:r>
              <a:rPr lang="en-US" sz="2400" dirty="0" err="1" smtClean="0"/>
              <a:t>e+do</a:t>
            </a:r>
            <a:r>
              <a:rPr lang="en-US" sz="2400" dirty="0" smtClean="0"/>
              <a:t> </a:t>
            </a:r>
            <a:r>
              <a:rPr lang="en-US" sz="2400" dirty="0" err="1" smtClean="0"/>
              <a:t>e+dog</a:t>
            </a:r>
            <a:r>
              <a:rPr lang="en-US" sz="2400" dirty="0" smtClean="0"/>
              <a:t> + +d +do +dog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+dogs d do dog dogs o </a:t>
            </a:r>
            <a:r>
              <a:rPr lang="en-US" sz="2400" dirty="0" err="1" smtClean="0"/>
              <a:t>og</a:t>
            </a:r>
            <a:r>
              <a:rPr lang="en-US" sz="2400" dirty="0" smtClean="0"/>
              <a:t> </a:t>
            </a:r>
            <a:r>
              <a:rPr lang="en-US" sz="2400" dirty="0" err="1" smtClean="0"/>
              <a:t>ogs</a:t>
            </a:r>
            <a:r>
              <a:rPr lang="en-US" sz="2400" dirty="0" smtClean="0"/>
              <a:t> g </a:t>
            </a:r>
            <a:r>
              <a:rPr lang="en-US" sz="2400" dirty="0" err="1" smtClean="0"/>
              <a:t>gs</a:t>
            </a:r>
            <a:r>
              <a:rPr lang="en-US" sz="2400" dirty="0" smtClean="0"/>
              <a:t> s</a:t>
            </a:r>
            <a:endParaRPr lang="en-US" sz="2400" dirty="0"/>
          </a:p>
          <a:p>
            <a:r>
              <a:rPr lang="en-US" sz="2400" dirty="0" smtClean="0"/>
              <a:t> SVM-SGD with type 2 shingles (N=300, lambda=0.001), ACC = 93.2%</a:t>
            </a:r>
          </a:p>
          <a:p>
            <a:pPr lvl="1">
              <a:buFont typeface="Wingdings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688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524"/>
            <a:ext cx="10515600" cy="48164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accuracy of the new lang detector (TW) was compared against cybozu which was being used previously.</a:t>
            </a:r>
          </a:p>
          <a:p>
            <a:r>
              <a:rPr lang="en-US" sz="2400" dirty="0" smtClean="0"/>
              <a:t>Tested on web forum and Twitter data sampled from the data collection system</a:t>
            </a:r>
          </a:p>
          <a:p>
            <a:r>
              <a:rPr lang="en-US" sz="2400" dirty="0" smtClean="0"/>
              <a:t>1R rule used to down select the corpus.</a:t>
            </a:r>
          </a:p>
          <a:p>
            <a:r>
              <a:rPr lang="en-US" sz="2400" dirty="0" smtClean="0"/>
              <a:t>Forum-</a:t>
            </a:r>
            <a:r>
              <a:rPr lang="en-US" sz="2400" dirty="0" err="1" smtClean="0"/>
              <a:t>en</a:t>
            </a:r>
            <a:endParaRPr lang="en-US" sz="2400" dirty="0" smtClean="0"/>
          </a:p>
          <a:p>
            <a:r>
              <a:rPr lang="en-US" sz="2400" dirty="0" smtClean="0"/>
              <a:t>Twitter data-</a:t>
            </a:r>
            <a:r>
              <a:rPr lang="en-US" sz="2400" dirty="0" err="1" smtClean="0"/>
              <a:t>en</a:t>
            </a:r>
            <a:r>
              <a:rPr lang="en-US" sz="2400" dirty="0" smtClean="0"/>
              <a:t>, </a:t>
            </a:r>
            <a:r>
              <a:rPr lang="en-US" sz="2400" dirty="0" err="1" smtClean="0"/>
              <a:t>fr</a:t>
            </a:r>
            <a:r>
              <a:rPr lang="en-US" sz="2400" dirty="0" smtClean="0"/>
              <a:t>, </a:t>
            </a:r>
            <a:r>
              <a:rPr lang="en-US" sz="2400" dirty="0" err="1" smtClean="0"/>
              <a:t>es</a:t>
            </a:r>
            <a:r>
              <a:rPr lang="en-US" sz="2400" dirty="0" smtClean="0"/>
              <a:t>, </a:t>
            </a:r>
            <a:r>
              <a:rPr lang="en-US" sz="2400" dirty="0" err="1" smtClean="0"/>
              <a:t>pt</a:t>
            </a:r>
            <a:r>
              <a:rPr lang="en-US" sz="2400" dirty="0" smtClean="0"/>
              <a:t>, de</a:t>
            </a:r>
          </a:p>
          <a:p>
            <a:r>
              <a:rPr lang="en-US" sz="2400" dirty="0" smtClean="0"/>
              <a:t>TW lang detector under performing.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498946"/>
              </p:ext>
            </p:extLst>
          </p:nvPr>
        </p:nvGraphicFramePr>
        <p:xfrm>
          <a:off x="6718299" y="3742266"/>
          <a:ext cx="4102101" cy="174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367"/>
                <a:gridCol w="1367367"/>
                <a:gridCol w="1367367"/>
              </a:tblGrid>
              <a:tr h="551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Lang</a:t>
                      </a:r>
                      <a:r>
                        <a:rPr lang="en-US" baseline="0" dirty="0" smtClean="0"/>
                        <a:t> detector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Forum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Twitter</a:t>
                      </a:r>
                      <a:endParaRPr lang="en-US" dirty="0"/>
                    </a:p>
                  </a:txBody>
                  <a:tcPr anchor="ctr"/>
                </a:tc>
              </a:tr>
              <a:tr h="551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Cybozu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89.89</a:t>
                      </a:r>
                      <a:endParaRPr lang="en-US" dirty="0"/>
                    </a:p>
                  </a:txBody>
                  <a:tcPr anchor="ctr"/>
                </a:tc>
              </a:tr>
              <a:tr h="551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86.22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024"/>
            <a:ext cx="10515600" cy="50577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Interesting to see TW lang detector underperforming compare to the one that was being used.</a:t>
            </a:r>
          </a:p>
          <a:p>
            <a:r>
              <a:rPr lang="en-US" sz="2400" dirty="0" smtClean="0"/>
              <a:t>Precision in some major languages was low. Most pronounced in English</a:t>
            </a:r>
          </a:p>
          <a:p>
            <a:r>
              <a:rPr lang="en-US" sz="2400" dirty="0" smtClean="0"/>
              <a:t>Need to cut back on recall oriented training data in some classes.</a:t>
            </a:r>
          </a:p>
          <a:p>
            <a:r>
              <a:rPr lang="en-US" sz="2400" dirty="0" smtClean="0"/>
              <a:t>Uniformly sampled data was added to the recall oriented data to improve performance.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Out performed cybozu.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292446"/>
              </p:ext>
            </p:extLst>
          </p:nvPr>
        </p:nvGraphicFramePr>
        <p:xfrm>
          <a:off x="1820332" y="4043363"/>
          <a:ext cx="855133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267"/>
                <a:gridCol w="1710267"/>
                <a:gridCol w="1710267"/>
                <a:gridCol w="1710267"/>
                <a:gridCol w="1710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 Data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SVM-SGD </a:t>
                      </a:r>
                      <a:r>
                        <a:rPr lang="en-US" dirty="0" err="1" smtClean="0"/>
                        <a:t>iter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 on recall-test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r>
                        <a:rPr lang="en-US" baseline="0" dirty="0" smtClean="0"/>
                        <a:t> on wild Twitter data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Cybozu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Uniform+recall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92.58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91.49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88.57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Uniform+recall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88.57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2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Precision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2196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previous test, the wild corpus was prepared using 1R rule. This will contain many wrongly labelled examples.</a:t>
            </a:r>
          </a:p>
          <a:p>
            <a:r>
              <a:rPr lang="en-US" sz="2400" dirty="0" smtClean="0"/>
              <a:t>Want to add high precision data. </a:t>
            </a:r>
          </a:p>
          <a:p>
            <a:r>
              <a:rPr lang="en-US" sz="2400" dirty="0" smtClean="0"/>
              <a:t>Used CLD2, </a:t>
            </a:r>
            <a:r>
              <a:rPr lang="en-US" sz="2400" dirty="0" err="1" smtClean="0"/>
              <a:t>Langid</a:t>
            </a:r>
            <a:r>
              <a:rPr lang="en-US" sz="2400" dirty="0" smtClean="0"/>
              <a:t>, Cybozu, Twitter, 1R to build high precision corpus of wild twitter data.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31560"/>
              </p:ext>
            </p:extLst>
          </p:nvPr>
        </p:nvGraphicFramePr>
        <p:xfrm>
          <a:off x="838200" y="3616959"/>
          <a:ext cx="107315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300"/>
                <a:gridCol w="2146300"/>
                <a:gridCol w="2146300"/>
                <a:gridCol w="2146300"/>
                <a:gridCol w="214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Downselected</a:t>
                      </a:r>
                      <a:r>
                        <a:rPr lang="en-US" dirty="0" smtClean="0"/>
                        <a:t> by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SVM-SGD trained on recall-train. ACC on wild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SVM-SGD trained on recall + uniform. ACC on wild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Cybozu accuracy on wild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Twitter accuracy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Cybozu, Twitter, 1R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98.91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CLD2, Twitter, 1R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96.87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98.57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Langid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Twitter, 1R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98.37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Langid</a:t>
                      </a:r>
                      <a:r>
                        <a:rPr lang="en-US" dirty="0" smtClean="0"/>
                        <a:t>, Cybozu, CLD2, 1R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97.65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99.87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1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Precision Test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400891"/>
              </p:ext>
            </p:extLst>
          </p:nvPr>
        </p:nvGraphicFramePr>
        <p:xfrm>
          <a:off x="1803400" y="1690688"/>
          <a:ext cx="85852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300"/>
                <a:gridCol w="2146300"/>
                <a:gridCol w="2146300"/>
                <a:gridCol w="2146300"/>
              </a:tblGrid>
              <a:tr h="77724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Downselected</a:t>
                      </a:r>
                      <a:r>
                        <a:rPr lang="en-US" dirty="0" smtClean="0"/>
                        <a:t> by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(Trained on uniform</a:t>
                      </a:r>
                      <a:r>
                        <a:rPr lang="en-US" baseline="0" dirty="0" smtClean="0"/>
                        <a:t> + recall oriented data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r>
                        <a:rPr lang="en-US" baseline="0" dirty="0" smtClean="0"/>
                        <a:t> on high precision wild data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Twitter accuracy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CLD2, </a:t>
                      </a:r>
                      <a:r>
                        <a:rPr lang="en-US" dirty="0" err="1" smtClean="0"/>
                        <a:t>Langid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94.86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99.7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SVM-SGD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98.91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CLD2, Cybozu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94.3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98.7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SVM-SGD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97.53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Langid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Cybozu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93.81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98.81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SVM-SGD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97.56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04900" y="5067300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Does not reflect real world scenario. Twitter’s performance is not that high.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Major bias in the data. Too optimistic.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The above table takes a pessimistic view.</a:t>
            </a:r>
          </a:p>
        </p:txBody>
      </p:sp>
    </p:spTree>
    <p:extLst>
      <p:ext uri="{BB962C8B-B14F-4D97-AF65-F5344CB8AC3E}">
        <p14:creationId xmlns:p14="http://schemas.microsoft.com/office/powerpoint/2010/main" val="210357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</p:spPr>
        <p:txBody>
          <a:bodyPr/>
          <a:lstStyle/>
          <a:p>
            <a:r>
              <a:rPr lang="en-US" dirty="0" smtClean="0"/>
              <a:t>Poor Accuracy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5688"/>
            <a:ext cx="10515600" cy="51292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High precision test did not reflect the real world scenario. Need to understand the performance on real ‘wild’ data.</a:t>
            </a:r>
          </a:p>
          <a:p>
            <a:r>
              <a:rPr lang="en-US" sz="2400" dirty="0" smtClean="0"/>
              <a:t>Compare against Twitter.</a:t>
            </a:r>
          </a:p>
          <a:p>
            <a:r>
              <a:rPr lang="en-US" sz="2400" dirty="0" smtClean="0"/>
              <a:t>Sampled examples from DR’s </a:t>
            </a:r>
            <a:r>
              <a:rPr lang="en-US" sz="2400" dirty="0" err="1" smtClean="0"/>
              <a:t>testbox</a:t>
            </a:r>
            <a:r>
              <a:rPr lang="en-US" sz="2400" dirty="0" smtClean="0"/>
              <a:t> in </a:t>
            </a:r>
            <a:r>
              <a:rPr lang="en-US" sz="2400" dirty="0" err="1" smtClean="0"/>
              <a:t>fr</a:t>
            </a:r>
            <a:r>
              <a:rPr lang="en-US" sz="2400" dirty="0" smtClean="0"/>
              <a:t>, de, </a:t>
            </a:r>
            <a:r>
              <a:rPr lang="en-US" sz="2400" dirty="0" err="1" smtClean="0"/>
              <a:t>pt</a:t>
            </a:r>
            <a:r>
              <a:rPr lang="en-US" sz="2400" dirty="0" smtClean="0"/>
              <a:t>, </a:t>
            </a:r>
            <a:r>
              <a:rPr lang="en-US" sz="2400" dirty="0" err="1" smtClean="0"/>
              <a:t>es</a:t>
            </a:r>
            <a:r>
              <a:rPr lang="en-US" sz="2400" dirty="0" smtClean="0"/>
              <a:t>, </a:t>
            </a:r>
            <a:r>
              <a:rPr lang="en-US" sz="2400" dirty="0" err="1" smtClean="0"/>
              <a:t>nl</a:t>
            </a:r>
            <a:r>
              <a:rPr lang="en-US" sz="2400" dirty="0" smtClean="0"/>
              <a:t>, </a:t>
            </a:r>
            <a:r>
              <a:rPr lang="en-US" sz="2400" dirty="0" err="1" smtClean="0"/>
              <a:t>th</a:t>
            </a:r>
            <a:r>
              <a:rPr lang="en-US" sz="2400" dirty="0" smtClean="0"/>
              <a:t>, it according to the twitter label.</a:t>
            </a:r>
          </a:p>
          <a:p>
            <a:r>
              <a:rPr lang="en-US" sz="2400" dirty="0" smtClean="0"/>
              <a:t>Manually collected 800 tweets which are actually in </a:t>
            </a:r>
            <a:r>
              <a:rPr lang="en-US" sz="2400" dirty="0"/>
              <a:t>E</a:t>
            </a:r>
            <a:r>
              <a:rPr lang="en-US" sz="2400" dirty="0" smtClean="0"/>
              <a:t>nglish but labelled by Twitter as one of the above 7 languages.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31689"/>
              </p:ext>
            </p:extLst>
          </p:nvPr>
        </p:nvGraphicFramePr>
        <p:xfrm>
          <a:off x="1866900" y="393276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Lang detector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SVM-SGD trained on recall data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43.75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SVM-SGD trained</a:t>
                      </a:r>
                      <a:r>
                        <a:rPr lang="en-US" baseline="0" dirty="0" smtClean="0"/>
                        <a:t> on </a:t>
                      </a:r>
                      <a:r>
                        <a:rPr lang="en-US" baseline="0" dirty="0" err="1" smtClean="0"/>
                        <a:t>recall+uniform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52.58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Langid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62.9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CLD2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83.15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Cybozu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25.81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NB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83.4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862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Accuracy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 real world data, NB model outperforms all the other models.</a:t>
            </a:r>
          </a:p>
          <a:p>
            <a:r>
              <a:rPr lang="en-US" sz="2400" dirty="0" smtClean="0"/>
              <a:t>NB classifies easy examples effortlessly, while SVM-SGD classifies hard examples correctly.</a:t>
            </a:r>
          </a:p>
          <a:p>
            <a:r>
              <a:rPr lang="en-US" sz="2400" dirty="0" smtClean="0"/>
              <a:t>SGD-SVM overfits</a:t>
            </a:r>
            <a:r>
              <a:rPr lang="en-US" sz="2400" dirty="0"/>
              <a:t> </a:t>
            </a:r>
            <a:r>
              <a:rPr lang="en-US" sz="2400" dirty="0" smtClean="0"/>
              <a:t>while NB does not.</a:t>
            </a:r>
          </a:p>
          <a:p>
            <a:r>
              <a:rPr lang="en-US" sz="2400" dirty="0" smtClean="0"/>
              <a:t>Ensembling them should give even better performance on live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5947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en-US" dirty="0" smtClean="0"/>
              <a:t>Summary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024"/>
            <a:ext cx="10515600" cy="50704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Summary of best results across various data sets and models.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710930"/>
              </p:ext>
            </p:extLst>
          </p:nvPr>
        </p:nvGraphicFramePr>
        <p:xfrm>
          <a:off x="2032000" y="1983421"/>
          <a:ext cx="81280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Lang detector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 data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data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SGD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Recall-train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Recall-test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93.2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SGD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Uniform-train+Recall-train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Recall-test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92.32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SGD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Uniform-train+Recall-train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Uniform-test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93.75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SGD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Uniform-train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Uniform-test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95.75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NB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Recall-train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Recall-test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92.44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Uniform-train + recall- train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Recall-test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91.59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Uniform-train + recall- train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Uniform-test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Uniform-train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Uniform-test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95.74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95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 Problem statement &amp; motivation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Approaches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Performance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Future steps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Conclusion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3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en-US" dirty="0" smtClean="0"/>
              <a:t>Summary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024"/>
            <a:ext cx="10515600" cy="50704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11325"/>
              </p:ext>
            </p:extLst>
          </p:nvPr>
        </p:nvGraphicFramePr>
        <p:xfrm>
          <a:off x="2032000" y="160242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Lang detector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 data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data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Cybozu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Recall-test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57.56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Cybozu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Uniform-test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84.07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Langid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Recall-test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70.23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Langid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Uniform-test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84.58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68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Performance depends on the type of the data set.</a:t>
            </a:r>
          </a:p>
          <a:p>
            <a:r>
              <a:rPr lang="en-US" sz="2400" dirty="0" smtClean="0"/>
              <a:t>Blindly adding more training data does not increase the performance rather decreases it.</a:t>
            </a:r>
          </a:p>
          <a:p>
            <a:r>
              <a:rPr lang="en-US" sz="2400" dirty="0" smtClean="0"/>
              <a:t>Type of tokenization matters significantly.</a:t>
            </a:r>
          </a:p>
          <a:p>
            <a:r>
              <a:rPr lang="en-US" sz="2400" dirty="0" smtClean="0"/>
              <a:t>To improve the classification accuracy on real world data, cut back on the recall oriented data.</a:t>
            </a:r>
          </a:p>
          <a:p>
            <a:r>
              <a:rPr lang="en-US" sz="2400" dirty="0" smtClean="0"/>
              <a:t>SVM-SGD tends to </a:t>
            </a:r>
            <a:r>
              <a:rPr lang="en-US" sz="2400" dirty="0" err="1" smtClean="0"/>
              <a:t>overfit</a:t>
            </a:r>
            <a:r>
              <a:rPr lang="en-US" sz="2400" dirty="0"/>
              <a:t> </a:t>
            </a:r>
            <a:r>
              <a:rPr lang="en-US" sz="2400" dirty="0" smtClean="0"/>
              <a:t>while NB does not.</a:t>
            </a:r>
          </a:p>
          <a:p>
            <a:r>
              <a:rPr lang="en-US" sz="2400" dirty="0" smtClean="0"/>
              <a:t>The model cannot be benchmarked against Twitter because we do not have access to the training data they used.</a:t>
            </a:r>
          </a:p>
        </p:txBody>
      </p:sp>
    </p:spTree>
    <p:extLst>
      <p:ext uri="{BB962C8B-B14F-4D97-AF65-F5344CB8AC3E}">
        <p14:creationId xmlns:p14="http://schemas.microsoft.com/office/powerpoint/2010/main" val="1286452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Ensemble classifiers</a:t>
            </a:r>
          </a:p>
          <a:p>
            <a:r>
              <a:rPr lang="en-US" sz="2400" dirty="0" smtClean="0"/>
              <a:t>Character based neural network models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942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0714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Current condition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(06/02)</a:t>
            </a:r>
          </a:p>
          <a:p>
            <a:r>
              <a:rPr lang="en-US" sz="2400" dirty="0" smtClean="0">
                <a:sym typeface="Wingdings"/>
              </a:rPr>
              <a:t>DigitalRoots has a multinomial Naïve Bayes model trained and tested on recall oriented Twitter data.</a:t>
            </a:r>
          </a:p>
          <a:p>
            <a:r>
              <a:rPr lang="en-US" sz="2400" dirty="0" smtClean="0">
                <a:sym typeface="Wingdings"/>
              </a:rPr>
              <a:t>Accuracy: 90.31%</a:t>
            </a:r>
          </a:p>
          <a:p>
            <a:r>
              <a:rPr lang="en-US" sz="2400" dirty="0" smtClean="0">
                <a:sym typeface="Wingdings"/>
              </a:rPr>
              <a:t>Features: 1-5 char shingles with hashing (20 bits)</a:t>
            </a:r>
          </a:p>
          <a:p>
            <a:r>
              <a:rPr lang="en-US" sz="2400" dirty="0" smtClean="0">
                <a:sym typeface="Wingdings"/>
              </a:rPr>
              <a:t>Not used in production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Target condition   </a:t>
            </a:r>
          </a:p>
          <a:p>
            <a:r>
              <a:rPr lang="en-US" sz="2400" dirty="0" smtClean="0">
                <a:sym typeface="Wingdings"/>
              </a:rPr>
              <a:t>Achieve 93-94%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sym typeface="Wingdings"/>
              </a:rPr>
              <a:t>Deploy the model into </a:t>
            </a:r>
            <a:r>
              <a:rPr lang="en-US" sz="2400" dirty="0" smtClean="0">
                <a:sym typeface="Wingdings"/>
              </a:rPr>
              <a:t>production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Motivation</a:t>
            </a:r>
          </a:p>
          <a:p>
            <a:r>
              <a:rPr lang="en-US" sz="2400" dirty="0" smtClean="0">
                <a:sym typeface="Wingdings"/>
              </a:rPr>
              <a:t>First step in many NLP tasks. Available off shelf detectors don</a:t>
            </a:r>
            <a:r>
              <a:rPr lang="uk-UA" sz="2400" dirty="0" smtClean="0">
                <a:sym typeface="Wingdings"/>
              </a:rPr>
              <a:t>’</a:t>
            </a:r>
            <a:r>
              <a:rPr lang="en-US" sz="2400" dirty="0" smtClean="0">
                <a:sym typeface="Wingdings"/>
              </a:rPr>
              <a:t>t perform well on wild data</a:t>
            </a:r>
            <a:endParaRPr lang="en-US" sz="2400" dirty="0" smtClean="0">
              <a:sym typeface="Wingdings"/>
            </a:endParaRPr>
          </a:p>
          <a:p>
            <a:endParaRPr lang="en-US" sz="2400" dirty="0" smtClean="0">
              <a:sym typeface="Wingdings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195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data</a:t>
            </a:r>
          </a:p>
          <a:p>
            <a:r>
              <a:rPr lang="en-US" dirty="0" smtClean="0"/>
              <a:t>Different types of linear classifiers</a:t>
            </a:r>
          </a:p>
          <a:p>
            <a:r>
              <a:rPr lang="en-US" dirty="0" smtClean="0"/>
              <a:t>Tokenization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5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5092504"/>
          </a:xfrm>
        </p:spPr>
        <p:txBody>
          <a:bodyPr/>
          <a:lstStyle/>
          <a:p>
            <a:r>
              <a:rPr lang="en-US" sz="2400" dirty="0" smtClean="0"/>
              <a:t>The following languages were the major source of errors in the preliminary NB model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23066"/>
              </p:ext>
            </p:extLst>
          </p:nvPr>
        </p:nvGraphicFramePr>
        <p:xfrm>
          <a:off x="1131668" y="2393722"/>
          <a:ext cx="34121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99"/>
                <a:gridCol w="1137399"/>
                <a:gridCol w="11373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hi-</a:t>
                      </a:r>
                      <a:r>
                        <a:rPr lang="en-US" dirty="0" err="1" smtClean="0"/>
                        <a:t>Latn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hi-</a:t>
                      </a:r>
                      <a:r>
                        <a:rPr lang="en-US" dirty="0" err="1" smtClean="0"/>
                        <a:t>Latn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28087"/>
              </p:ext>
            </p:extLst>
          </p:nvPr>
        </p:nvGraphicFramePr>
        <p:xfrm>
          <a:off x="6096000" y="2393722"/>
          <a:ext cx="34121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99"/>
                <a:gridCol w="1137399"/>
                <a:gridCol w="11373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hi-</a:t>
                      </a:r>
                      <a:r>
                        <a:rPr lang="en-US" dirty="0" err="1" smtClean="0"/>
                        <a:t>Latn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Zh</a:t>
                      </a:r>
                      <a:r>
                        <a:rPr lang="en-US" dirty="0" smtClean="0"/>
                        <a:t>-Tw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Zh</a:t>
                      </a:r>
                      <a:r>
                        <a:rPr lang="en-US" dirty="0" smtClean="0"/>
                        <a:t>-CN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3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342"/>
            <a:ext cx="10515600" cy="1325563"/>
          </a:xfrm>
        </p:spPr>
        <p:txBody>
          <a:bodyPr/>
          <a:lstStyle/>
          <a:p>
            <a:r>
              <a:rPr lang="en-US" dirty="0" smtClean="0"/>
              <a:t>Adding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49" y="1232621"/>
            <a:ext cx="11491913" cy="52805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Adding data from Tatoeba corpus to training dataset for the languages which have most errors.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Control group</a:t>
            </a:r>
            <a:r>
              <a:rPr lang="en-US" sz="2400" dirty="0" smtClean="0"/>
              <a:t>: Twitter training data         </a:t>
            </a:r>
            <a:r>
              <a:rPr lang="en-US" sz="2400" dirty="0" smtClean="0">
                <a:solidFill>
                  <a:srgbClr val="FF0000"/>
                </a:solidFill>
              </a:rPr>
              <a:t>Control</a:t>
            </a:r>
            <a:r>
              <a:rPr lang="en-US" sz="2400" dirty="0">
                <a:solidFill>
                  <a:srgbClr val="FF0000"/>
                </a:solidFill>
              </a:rPr>
              <a:t> group</a:t>
            </a:r>
            <a:r>
              <a:rPr lang="en-US" sz="2400" dirty="0"/>
              <a:t>: Twitter training data </a:t>
            </a:r>
            <a:r>
              <a:rPr lang="en-US" sz="2400" dirty="0" smtClean="0"/>
              <a:t>	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Experiment</a:t>
            </a:r>
            <a:r>
              <a:rPr lang="en-US" sz="2400" dirty="0">
                <a:solidFill>
                  <a:srgbClr val="FF0000"/>
                </a:solidFill>
              </a:rPr>
              <a:t> group</a:t>
            </a:r>
            <a:r>
              <a:rPr lang="en-US" sz="2400" dirty="0"/>
              <a:t>: </a:t>
            </a:r>
            <a:r>
              <a:rPr lang="en-US" sz="2400" dirty="0" smtClean="0"/>
              <a:t>’</a:t>
            </a:r>
            <a:r>
              <a:rPr lang="en-US" sz="2400" dirty="0" err="1" smtClean="0"/>
              <a:t>bg</a:t>
            </a:r>
            <a:r>
              <a:rPr lang="en-US" sz="2400" dirty="0" smtClean="0"/>
              <a:t>’</a:t>
            </a:r>
            <a:r>
              <a:rPr lang="en-US" sz="2400" dirty="0"/>
              <a:t> Tatoeba </a:t>
            </a:r>
            <a:r>
              <a:rPr lang="en-US" sz="2400" dirty="0" smtClean="0"/>
              <a:t>data</a:t>
            </a: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smtClean="0">
                <a:solidFill>
                  <a:srgbClr val="FF0000"/>
                </a:solidFill>
              </a:rPr>
              <a:t>Experiment</a:t>
            </a:r>
            <a:r>
              <a:rPr lang="en-US" sz="2400" dirty="0">
                <a:solidFill>
                  <a:srgbClr val="FF0000"/>
                </a:solidFill>
              </a:rPr>
              <a:t> group</a:t>
            </a:r>
            <a:r>
              <a:rPr lang="en-US" sz="2400" dirty="0"/>
              <a:t>: </a:t>
            </a:r>
            <a:r>
              <a:rPr lang="en-US" sz="2400" dirty="0" smtClean="0"/>
              <a:t>’</a:t>
            </a:r>
            <a:r>
              <a:rPr lang="en-US" sz="2400" dirty="0" err="1" smtClean="0"/>
              <a:t>ru</a:t>
            </a:r>
            <a:r>
              <a:rPr lang="en-US" sz="2400" dirty="0" smtClean="0"/>
              <a:t>’</a:t>
            </a:r>
            <a:r>
              <a:rPr lang="en-US" sz="2400" dirty="0"/>
              <a:t> Tatoeba data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43310"/>
              </p:ext>
            </p:extLst>
          </p:nvPr>
        </p:nvGraphicFramePr>
        <p:xfrm>
          <a:off x="581025" y="3268132"/>
          <a:ext cx="320516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582"/>
                <a:gridCol w="16025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 of data added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89.72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913824"/>
              </p:ext>
            </p:extLst>
          </p:nvPr>
        </p:nvGraphicFramePr>
        <p:xfrm>
          <a:off x="5395912" y="3278714"/>
          <a:ext cx="320516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582"/>
                <a:gridCol w="16025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 of data added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206696"/>
              </p:ext>
            </p:extLst>
          </p:nvPr>
        </p:nvGraphicFramePr>
        <p:xfrm>
          <a:off x="8608217" y="3268132"/>
          <a:ext cx="320516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582"/>
                <a:gridCol w="16025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 of data added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90.32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89.91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89.85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79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342"/>
            <a:ext cx="10515600" cy="1325563"/>
          </a:xfrm>
        </p:spPr>
        <p:txBody>
          <a:bodyPr/>
          <a:lstStyle/>
          <a:p>
            <a:r>
              <a:rPr lang="en-US" dirty="0" smtClean="0"/>
              <a:t>Adding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49" y="1232621"/>
            <a:ext cx="11491913" cy="52805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Grid search over both ‘</a:t>
            </a:r>
            <a:r>
              <a:rPr lang="en-US" sz="2400" dirty="0" err="1" smtClean="0"/>
              <a:t>ru</a:t>
            </a:r>
            <a:r>
              <a:rPr lang="en-US" sz="2400" dirty="0" smtClean="0"/>
              <a:t>’ and ‘</a:t>
            </a:r>
            <a:r>
              <a:rPr lang="en-US" sz="2400" dirty="0" err="1" smtClean="0"/>
              <a:t>bg</a:t>
            </a:r>
            <a:r>
              <a:rPr lang="en-US" sz="2400" dirty="0" smtClean="0"/>
              <a:t>’ to find an optimum mixing ratio.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Control group</a:t>
            </a:r>
            <a:r>
              <a:rPr lang="en-US" sz="2400" dirty="0" smtClean="0"/>
              <a:t>: Twitter training data	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Experiment</a:t>
            </a:r>
            <a:r>
              <a:rPr lang="en-US" sz="2400" dirty="0">
                <a:solidFill>
                  <a:srgbClr val="FF0000"/>
                </a:solidFill>
              </a:rPr>
              <a:t> group</a:t>
            </a:r>
            <a:r>
              <a:rPr lang="en-US" sz="2400" dirty="0"/>
              <a:t>: </a:t>
            </a:r>
            <a:r>
              <a:rPr lang="en-US" sz="2400" dirty="0" smtClean="0"/>
              <a:t>’</a:t>
            </a:r>
            <a:r>
              <a:rPr lang="en-US" sz="2400" dirty="0" err="1" smtClean="0"/>
              <a:t>ru</a:t>
            </a:r>
            <a:r>
              <a:rPr lang="en-US" sz="2400" dirty="0" smtClean="0"/>
              <a:t>’, ’bg’</a:t>
            </a:r>
            <a:r>
              <a:rPr lang="en-US" sz="2400" dirty="0"/>
              <a:t> Tatoeba </a:t>
            </a:r>
            <a:r>
              <a:rPr lang="en-US" sz="2400" dirty="0" smtClean="0"/>
              <a:t>data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Accuracy with Twitter training + 3%bg + 1%ru + 10% da = 90.36% </a:t>
            </a:r>
          </a:p>
          <a:p>
            <a:pPr marL="0" indent="0">
              <a:buNone/>
            </a:pPr>
            <a:r>
              <a:rPr lang="en-US" sz="2400" dirty="0" smtClean="0"/>
              <a:t> Increase is miniscule.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209779"/>
              </p:ext>
            </p:extLst>
          </p:nvPr>
        </p:nvGraphicFramePr>
        <p:xfrm>
          <a:off x="2031999" y="2574931"/>
          <a:ext cx="8128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</a:t>
                      </a:r>
                      <a:r>
                        <a:rPr lang="en-US" dirty="0" err="1" smtClean="0"/>
                        <a:t>ru</a:t>
                      </a:r>
                      <a:r>
                        <a:rPr lang="en-US" dirty="0" smtClean="0"/>
                        <a:t> added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bg added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90.32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90.27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89.92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90.32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90.27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89.92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90.35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89.97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90.32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89.98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90.27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89.98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0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342"/>
            <a:ext cx="10515600" cy="1325563"/>
          </a:xfrm>
        </p:spPr>
        <p:txBody>
          <a:bodyPr/>
          <a:lstStyle/>
          <a:p>
            <a:r>
              <a:rPr lang="en-US" dirty="0" smtClean="0"/>
              <a:t>Adding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49" y="1232621"/>
            <a:ext cx="11491913" cy="53586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Control group</a:t>
            </a:r>
            <a:r>
              <a:rPr lang="en-US" sz="2400" dirty="0" smtClean="0"/>
              <a:t>: Twitter training data	 		</a:t>
            </a:r>
            <a:r>
              <a:rPr lang="en-US" sz="2400" dirty="0" smtClean="0">
                <a:solidFill>
                  <a:srgbClr val="FF0000"/>
                </a:solidFill>
              </a:rPr>
              <a:t>Control</a:t>
            </a:r>
            <a:r>
              <a:rPr lang="en-US" sz="2400" dirty="0">
                <a:solidFill>
                  <a:srgbClr val="FF0000"/>
                </a:solidFill>
              </a:rPr>
              <a:t> group</a:t>
            </a:r>
            <a:r>
              <a:rPr lang="en-US" sz="2400" dirty="0"/>
              <a:t>: Twitter training data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Experiment</a:t>
            </a:r>
            <a:r>
              <a:rPr lang="en-US" sz="2400" dirty="0">
                <a:solidFill>
                  <a:srgbClr val="FF0000"/>
                </a:solidFill>
              </a:rPr>
              <a:t> group</a:t>
            </a:r>
            <a:r>
              <a:rPr lang="en-US" sz="2400" dirty="0"/>
              <a:t>: </a:t>
            </a:r>
            <a:r>
              <a:rPr lang="en-US" sz="2400" dirty="0" smtClean="0"/>
              <a:t>’</a:t>
            </a:r>
            <a:r>
              <a:rPr lang="en-US" sz="2400" dirty="0" err="1" smtClean="0"/>
              <a:t>pt</a:t>
            </a:r>
            <a:r>
              <a:rPr lang="en-US" sz="2400" dirty="0" smtClean="0"/>
              <a:t>’</a:t>
            </a:r>
            <a:r>
              <a:rPr lang="en-US" sz="2400" dirty="0"/>
              <a:t> Tatoeba </a:t>
            </a:r>
            <a:r>
              <a:rPr lang="en-US" sz="2400" dirty="0" smtClean="0"/>
              <a:t>data             		</a:t>
            </a:r>
            <a:r>
              <a:rPr lang="en-US" sz="2400" dirty="0" smtClean="0">
                <a:solidFill>
                  <a:srgbClr val="FF0000"/>
                </a:solidFill>
              </a:rPr>
              <a:t>Experiment</a:t>
            </a:r>
            <a:r>
              <a:rPr lang="en-US" sz="2400" dirty="0">
                <a:solidFill>
                  <a:srgbClr val="FF0000"/>
                </a:solidFill>
              </a:rPr>
              <a:t> group</a:t>
            </a:r>
            <a:r>
              <a:rPr lang="en-US" sz="2400" dirty="0"/>
              <a:t>: </a:t>
            </a:r>
            <a:r>
              <a:rPr lang="en-US" sz="2400" dirty="0" smtClean="0"/>
              <a:t>’</a:t>
            </a:r>
            <a:r>
              <a:rPr lang="en-US" sz="2400" dirty="0" err="1" smtClean="0"/>
              <a:t>es</a:t>
            </a:r>
            <a:r>
              <a:rPr lang="en-US" sz="2400" dirty="0" smtClean="0"/>
              <a:t>’</a:t>
            </a:r>
            <a:r>
              <a:rPr lang="en-US" sz="2400" dirty="0"/>
              <a:t> Tatoeba data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                                                                              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Twitter + 10%da + 3%bg + 1%ru + 0.6%pt = 90.32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657817"/>
              </p:ext>
            </p:extLst>
          </p:nvPr>
        </p:nvGraphicFramePr>
        <p:xfrm>
          <a:off x="723900" y="2277470"/>
          <a:ext cx="34417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850"/>
                <a:gridCol w="1720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 data added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90.37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784673"/>
              </p:ext>
            </p:extLst>
          </p:nvPr>
        </p:nvGraphicFramePr>
        <p:xfrm>
          <a:off x="7150100" y="2277470"/>
          <a:ext cx="37211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550"/>
                <a:gridCol w="18605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 data added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90.28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90.25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90.24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90.16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90.05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89.87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89.73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89.56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00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342"/>
            <a:ext cx="10515600" cy="1325563"/>
          </a:xfrm>
        </p:spPr>
        <p:txBody>
          <a:bodyPr/>
          <a:lstStyle/>
          <a:p>
            <a:r>
              <a:rPr lang="en-US" dirty="0" smtClean="0"/>
              <a:t>Adding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49" y="1232621"/>
            <a:ext cx="11491913" cy="52805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Grid search over both ‘</a:t>
            </a:r>
            <a:r>
              <a:rPr lang="en-US" sz="2400" dirty="0" err="1" smtClean="0"/>
              <a:t>es</a:t>
            </a:r>
            <a:r>
              <a:rPr lang="en-US" sz="2400" dirty="0" smtClean="0"/>
              <a:t>’ and ‘</a:t>
            </a:r>
            <a:r>
              <a:rPr lang="en-US" sz="2400" dirty="0" err="1" smtClean="0"/>
              <a:t>pt</a:t>
            </a:r>
            <a:r>
              <a:rPr lang="en-US" sz="2400" dirty="0" smtClean="0"/>
              <a:t>’ to find an optimum mixing ratio.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Control group</a:t>
            </a:r>
            <a:r>
              <a:rPr lang="en-US" sz="2400" dirty="0" smtClean="0"/>
              <a:t>: Twitter training data	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Experiment</a:t>
            </a:r>
            <a:r>
              <a:rPr lang="en-US" sz="2400" dirty="0">
                <a:solidFill>
                  <a:srgbClr val="FF0000"/>
                </a:solidFill>
              </a:rPr>
              <a:t> group</a:t>
            </a:r>
            <a:r>
              <a:rPr lang="en-US" sz="2400" dirty="0"/>
              <a:t>: </a:t>
            </a:r>
            <a:r>
              <a:rPr lang="en-US" sz="2400" dirty="0" smtClean="0"/>
              <a:t>’</a:t>
            </a:r>
            <a:r>
              <a:rPr lang="en-US" sz="2400" dirty="0" err="1" smtClean="0"/>
              <a:t>es</a:t>
            </a:r>
            <a:r>
              <a:rPr lang="en-US" sz="2400" dirty="0" smtClean="0"/>
              <a:t>’, ’</a:t>
            </a:r>
            <a:r>
              <a:rPr lang="en-US" sz="2400" dirty="0" err="1" smtClean="0"/>
              <a:t>pt</a:t>
            </a:r>
            <a:r>
              <a:rPr lang="en-US" sz="2400" dirty="0" smtClean="0"/>
              <a:t>’</a:t>
            </a:r>
            <a:r>
              <a:rPr lang="en-US" sz="2400" dirty="0"/>
              <a:t> Tatoeba </a:t>
            </a:r>
            <a:r>
              <a:rPr lang="en-US" sz="2400" dirty="0" smtClean="0"/>
              <a:t>data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 Similar experiments were performed with various languages. In most cases the accuracy decreased. In a few cases it increased but the increase was minute.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745650"/>
              </p:ext>
            </p:extLst>
          </p:nvPr>
        </p:nvGraphicFramePr>
        <p:xfrm>
          <a:off x="1320798" y="2996114"/>
          <a:ext cx="9550404" cy="218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67"/>
                <a:gridCol w="795867"/>
                <a:gridCol w="795867"/>
                <a:gridCol w="795867"/>
                <a:gridCol w="795867"/>
                <a:gridCol w="795867"/>
                <a:gridCol w="795867"/>
                <a:gridCol w="795867"/>
                <a:gridCol w="795867"/>
                <a:gridCol w="795867"/>
                <a:gridCol w="795867"/>
                <a:gridCol w="795867"/>
              </a:tblGrid>
              <a:tr h="437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</a:t>
                      </a:r>
                      <a:r>
                        <a:rPr lang="en-US" dirty="0" err="1" smtClean="0"/>
                        <a:t>pt</a:t>
                      </a:r>
                      <a:r>
                        <a:rPr lang="en-US" dirty="0" smtClean="0"/>
                        <a:t> added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37097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</a:t>
                      </a:r>
                      <a:r>
                        <a:rPr lang="en-US" dirty="0" err="1" smtClean="0"/>
                        <a:t>es</a:t>
                      </a:r>
                      <a:r>
                        <a:rPr lang="en-US" dirty="0" smtClean="0"/>
                        <a:t> added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</a:tr>
              <a:tr h="4370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89.89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89.91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89.73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89.74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89.66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89.52</a:t>
                      </a:r>
                      <a:endParaRPr lang="en-US" dirty="0"/>
                    </a:p>
                  </a:txBody>
                  <a:tcPr anchor="ctr"/>
                </a:tc>
              </a:tr>
              <a:tr h="4370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89.89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89.87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89.66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89.66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89.66</a:t>
                      </a:r>
                      <a:endParaRPr lang="en-US" dirty="0"/>
                    </a:p>
                  </a:txBody>
                  <a:tcPr anchor="ctr"/>
                </a:tc>
              </a:tr>
              <a:tr h="4370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89.69</a:t>
                      </a:r>
                      <a:endParaRPr 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89.77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89.72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89.71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89.6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47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1277</Words>
  <Application>Microsoft Macintosh PowerPoint</Application>
  <PresentationFormat>Widescreen</PresentationFormat>
  <Paragraphs>539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Wingdings</vt:lpstr>
      <vt:lpstr>Arial</vt:lpstr>
      <vt:lpstr>Office Theme</vt:lpstr>
      <vt:lpstr>Language Detection in Wild</vt:lpstr>
      <vt:lpstr>Index</vt:lpstr>
      <vt:lpstr>Problem Statement &amp; Motivation</vt:lpstr>
      <vt:lpstr>Approaches</vt:lpstr>
      <vt:lpstr>Adding Data</vt:lpstr>
      <vt:lpstr>Adding Data</vt:lpstr>
      <vt:lpstr>Adding Data</vt:lpstr>
      <vt:lpstr>Adding Data</vt:lpstr>
      <vt:lpstr>Adding Data</vt:lpstr>
      <vt:lpstr>Observations from adding Tatoeba data</vt:lpstr>
      <vt:lpstr>Linear Models</vt:lpstr>
      <vt:lpstr>Tokenization Type</vt:lpstr>
      <vt:lpstr>Performance</vt:lpstr>
      <vt:lpstr>Performance</vt:lpstr>
      <vt:lpstr>High Precision Test</vt:lpstr>
      <vt:lpstr>High Precision Test</vt:lpstr>
      <vt:lpstr>Poor Accuracy Test</vt:lpstr>
      <vt:lpstr>Poor Accuracy Test</vt:lpstr>
      <vt:lpstr>Summary of results</vt:lpstr>
      <vt:lpstr>Summary of results</vt:lpstr>
      <vt:lpstr>Conclusions</vt:lpstr>
      <vt:lpstr>Future steps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Detection in Wild</dc:title>
  <dc:creator>Shailesh vedula</dc:creator>
  <cp:lastModifiedBy>Shailesh vedula</cp:lastModifiedBy>
  <cp:revision>44</cp:revision>
  <dcterms:created xsi:type="dcterms:W3CDTF">2016-09-21T20:34:08Z</dcterms:created>
  <dcterms:modified xsi:type="dcterms:W3CDTF">2016-09-22T14:14:41Z</dcterms:modified>
</cp:coreProperties>
</file>