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oppins"/>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schemas.openxmlformats.org/officeDocument/2006/relationships/font" Target="fonts/RobotoMono-regular.fnt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37" Type="http://schemas.openxmlformats.org/officeDocument/2006/relationships/font" Target="fonts/RobotoMono-italic.fntdata"/><Relationship Id="rId14" Type="http://schemas.openxmlformats.org/officeDocument/2006/relationships/slide" Target="slides/slide9.xml"/><Relationship Id="rId36" Type="http://schemas.openxmlformats.org/officeDocument/2006/relationships/font" Target="fonts/RobotoMon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Mon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72c447787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f72c447787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72c447787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72c447787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72c447787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72c447787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72c447787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72c447787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72c447787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f72c447787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72c447787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72c447787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72c447787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72c447787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72c447787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72c447787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72c447787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72c447787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72c447787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72c447787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72c44778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72c44778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72c447787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72c447787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72c447787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f72c447787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72c447787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72c447787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72c447787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72c447787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72c447787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72c447787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72c447787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72c447787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72c447787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72c447787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72c447787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72c447787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72c447787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72c447787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80675" y="1687650"/>
            <a:ext cx="6350100" cy="143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080675" y="3183000"/>
            <a:ext cx="635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0"/>
            <a:ext cx="1721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8680750"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3091725" y="1412738"/>
            <a:ext cx="5339100" cy="1089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3091725" y="3233663"/>
            <a:ext cx="53391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73" name="Google Shape;73;p11"/>
          <p:cNvSpPr/>
          <p:nvPr/>
        </p:nvSpPr>
        <p:spPr>
          <a:xfrm>
            <a:off x="0" y="0"/>
            <a:ext cx="266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1"/>
          <p:cNvCxnSpPr/>
          <p:nvPr/>
        </p:nvCxnSpPr>
        <p:spPr>
          <a:xfrm>
            <a:off x="8820525"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6" name="Shape 76"/>
        <p:cNvGrpSpPr/>
        <p:nvPr/>
      </p:nvGrpSpPr>
      <p:grpSpPr>
        <a:xfrm>
          <a:off x="0" y="0"/>
          <a:ext cx="0" cy="0"/>
          <a:chOff x="0" y="0"/>
          <a:chExt cx="0" cy="0"/>
        </a:xfrm>
      </p:grpSpPr>
      <p:sp>
        <p:nvSpPr>
          <p:cNvPr id="77" name="Google Shape;77;p13"/>
          <p:cNvSpPr/>
          <p:nvPr/>
        </p:nvSpPr>
        <p:spPr>
          <a:xfrm>
            <a:off x="0" y="0"/>
            <a:ext cx="4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3"/>
          <p:cNvCxnSpPr/>
          <p:nvPr/>
        </p:nvCxnSpPr>
        <p:spPr>
          <a:xfrm>
            <a:off x="843077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79" name="Google Shape;7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3"/>
          <p:cNvSpPr txBox="1"/>
          <p:nvPr>
            <p:ph hasCustomPrompt="1" idx="2" type="title"/>
          </p:nvPr>
        </p:nvSpPr>
        <p:spPr>
          <a:xfrm>
            <a:off x="720000" y="1579950"/>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3" type="title"/>
          </p:nvPr>
        </p:nvSpPr>
        <p:spPr>
          <a:xfrm>
            <a:off x="720000" y="2914288"/>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4" type="title"/>
          </p:nvPr>
        </p:nvSpPr>
        <p:spPr>
          <a:xfrm>
            <a:off x="3371772" y="1579950"/>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5" type="title"/>
          </p:nvPr>
        </p:nvSpPr>
        <p:spPr>
          <a:xfrm>
            <a:off x="3371772" y="2914288"/>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6" type="title"/>
          </p:nvPr>
        </p:nvSpPr>
        <p:spPr>
          <a:xfrm>
            <a:off x="6023544" y="1579950"/>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7" type="title"/>
          </p:nvPr>
        </p:nvSpPr>
        <p:spPr>
          <a:xfrm>
            <a:off x="6023544" y="2914288"/>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idx="1" type="subTitle"/>
          </p:nvPr>
        </p:nvSpPr>
        <p:spPr>
          <a:xfrm>
            <a:off x="720000" y="1978648"/>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87" name="Google Shape;87;p13"/>
          <p:cNvSpPr txBox="1"/>
          <p:nvPr>
            <p:ph idx="8" type="subTitle"/>
          </p:nvPr>
        </p:nvSpPr>
        <p:spPr>
          <a:xfrm>
            <a:off x="3371774" y="1978648"/>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88" name="Google Shape;88;p13"/>
          <p:cNvSpPr txBox="1"/>
          <p:nvPr>
            <p:ph idx="9" type="subTitle"/>
          </p:nvPr>
        </p:nvSpPr>
        <p:spPr>
          <a:xfrm>
            <a:off x="6023548" y="1978648"/>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89" name="Google Shape;89;p13"/>
          <p:cNvSpPr txBox="1"/>
          <p:nvPr>
            <p:ph idx="13" type="subTitle"/>
          </p:nvPr>
        </p:nvSpPr>
        <p:spPr>
          <a:xfrm>
            <a:off x="720000" y="3313049"/>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0" name="Google Shape;90;p13"/>
          <p:cNvSpPr txBox="1"/>
          <p:nvPr>
            <p:ph idx="14" type="subTitle"/>
          </p:nvPr>
        </p:nvSpPr>
        <p:spPr>
          <a:xfrm>
            <a:off x="3371774" y="3313049"/>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1" name="Google Shape;91;p13"/>
          <p:cNvSpPr txBox="1"/>
          <p:nvPr>
            <p:ph idx="15" type="subTitle"/>
          </p:nvPr>
        </p:nvSpPr>
        <p:spPr>
          <a:xfrm>
            <a:off x="6023548" y="3313049"/>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grpSp>
        <p:nvGrpSpPr>
          <p:cNvPr id="92" name="Google Shape;92;p13"/>
          <p:cNvGrpSpPr/>
          <p:nvPr/>
        </p:nvGrpSpPr>
        <p:grpSpPr>
          <a:xfrm>
            <a:off x="720000" y="4854300"/>
            <a:ext cx="8536500" cy="0"/>
            <a:chOff x="2220050" y="1547100"/>
            <a:chExt cx="8536500" cy="0"/>
          </a:xfrm>
        </p:grpSpPr>
        <p:cxnSp>
          <p:nvCxnSpPr>
            <p:cNvPr id="93" name="Google Shape;93;p13"/>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94" name="Google Shape;94;p13"/>
            <p:cNvCxnSpPr/>
            <p:nvPr/>
          </p:nvCxnSpPr>
          <p:spPr>
            <a:xfrm>
              <a:off x="2684450" y="1547100"/>
              <a:ext cx="8072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5" name="Shape 95"/>
        <p:cNvGrpSpPr/>
        <p:nvPr/>
      </p:nvGrpSpPr>
      <p:grpSpPr>
        <a:xfrm>
          <a:off x="0" y="0"/>
          <a:ext cx="0" cy="0"/>
          <a:chOff x="0" y="0"/>
          <a:chExt cx="0" cy="0"/>
        </a:xfrm>
      </p:grpSpPr>
      <p:sp>
        <p:nvSpPr>
          <p:cNvPr id="96" name="Google Shape;96;p14"/>
          <p:cNvSpPr/>
          <p:nvPr/>
        </p:nvSpPr>
        <p:spPr>
          <a:xfrm>
            <a:off x="0" y="0"/>
            <a:ext cx="4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8" name="Google Shape;98;p14"/>
          <p:cNvCxnSpPr/>
          <p:nvPr/>
        </p:nvCxnSpPr>
        <p:spPr>
          <a:xfrm>
            <a:off x="8783850"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99" name="Google Shape;99;p14"/>
          <p:cNvGrpSpPr/>
          <p:nvPr/>
        </p:nvGrpSpPr>
        <p:grpSpPr>
          <a:xfrm>
            <a:off x="1501085" y="4854300"/>
            <a:ext cx="7698000" cy="0"/>
            <a:chOff x="2220050" y="1547100"/>
            <a:chExt cx="7698000" cy="0"/>
          </a:xfrm>
        </p:grpSpPr>
        <p:cxnSp>
          <p:nvCxnSpPr>
            <p:cNvPr id="100" name="Google Shape;100;p1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01" name="Google Shape;101;p14"/>
            <p:cNvCxnSpPr/>
            <p:nvPr/>
          </p:nvCxnSpPr>
          <p:spPr>
            <a:xfrm>
              <a:off x="2684450" y="1547100"/>
              <a:ext cx="7233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02" name="Shape 102"/>
        <p:cNvGrpSpPr/>
        <p:nvPr/>
      </p:nvGrpSpPr>
      <p:grpSpPr>
        <a:xfrm>
          <a:off x="0" y="0"/>
          <a:ext cx="0" cy="0"/>
          <a:chOff x="0" y="0"/>
          <a:chExt cx="0" cy="0"/>
        </a:xfrm>
      </p:grpSpPr>
      <p:sp>
        <p:nvSpPr>
          <p:cNvPr id="103" name="Google Shape;103;p15"/>
          <p:cNvSpPr/>
          <p:nvPr>
            <p:ph idx="2" type="pic"/>
          </p:nvPr>
        </p:nvSpPr>
        <p:spPr>
          <a:xfrm>
            <a:off x="1377525" y="0"/>
            <a:ext cx="3802500" cy="3033900"/>
          </a:xfrm>
          <a:prstGeom prst="rect">
            <a:avLst/>
          </a:prstGeom>
          <a:noFill/>
          <a:ln>
            <a:noFill/>
          </a:ln>
        </p:spPr>
      </p:sp>
      <p:sp>
        <p:nvSpPr>
          <p:cNvPr id="104" name="Google Shape;104;p15"/>
          <p:cNvSpPr/>
          <p:nvPr>
            <p:ph idx="3" type="pic"/>
          </p:nvPr>
        </p:nvSpPr>
        <p:spPr>
          <a:xfrm>
            <a:off x="5516825" y="-23825"/>
            <a:ext cx="3643800" cy="5167200"/>
          </a:xfrm>
          <a:prstGeom prst="rect">
            <a:avLst/>
          </a:prstGeom>
          <a:noFill/>
          <a:ln>
            <a:noFill/>
          </a:ln>
        </p:spPr>
      </p:sp>
      <p:sp>
        <p:nvSpPr>
          <p:cNvPr id="105" name="Google Shape;105;p15"/>
          <p:cNvSpPr/>
          <p:nvPr/>
        </p:nvSpPr>
        <p:spPr>
          <a:xfrm>
            <a:off x="0" y="0"/>
            <a:ext cx="104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80552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07" name="Google Shape;107;p15"/>
          <p:cNvSpPr txBox="1"/>
          <p:nvPr>
            <p:ph type="title"/>
          </p:nvPr>
        </p:nvSpPr>
        <p:spPr>
          <a:xfrm>
            <a:off x="1377513" y="3108350"/>
            <a:ext cx="3802500" cy="628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5"/>
          <p:cNvSpPr txBox="1"/>
          <p:nvPr>
            <p:ph idx="1" type="subTitle"/>
          </p:nvPr>
        </p:nvSpPr>
        <p:spPr>
          <a:xfrm>
            <a:off x="1377513" y="3679400"/>
            <a:ext cx="3802500" cy="9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09" name="Shape 109"/>
        <p:cNvGrpSpPr/>
        <p:nvPr/>
      </p:nvGrpSpPr>
      <p:grpSpPr>
        <a:xfrm>
          <a:off x="0" y="0"/>
          <a:ext cx="0" cy="0"/>
          <a:chOff x="0" y="0"/>
          <a:chExt cx="0" cy="0"/>
        </a:xfrm>
      </p:grpSpPr>
      <p:sp>
        <p:nvSpPr>
          <p:cNvPr id="110" name="Google Shape;110;p16"/>
          <p:cNvSpPr txBox="1"/>
          <p:nvPr>
            <p:ph type="title"/>
          </p:nvPr>
        </p:nvSpPr>
        <p:spPr>
          <a:xfrm>
            <a:off x="6071025" y="539500"/>
            <a:ext cx="23598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16"/>
          <p:cNvSpPr txBox="1"/>
          <p:nvPr>
            <p:ph idx="1" type="subTitle"/>
          </p:nvPr>
        </p:nvSpPr>
        <p:spPr>
          <a:xfrm>
            <a:off x="6071025" y="1570750"/>
            <a:ext cx="23598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2" name="Google Shape;112;p16"/>
          <p:cNvSpPr/>
          <p:nvPr>
            <p:ph idx="2" type="pic"/>
          </p:nvPr>
        </p:nvSpPr>
        <p:spPr>
          <a:xfrm>
            <a:off x="0" y="0"/>
            <a:ext cx="3428100" cy="5143500"/>
          </a:xfrm>
          <a:prstGeom prst="rect">
            <a:avLst/>
          </a:prstGeom>
          <a:noFill/>
          <a:ln>
            <a:noFill/>
          </a:ln>
        </p:spPr>
      </p:sp>
      <p:sp>
        <p:nvSpPr>
          <p:cNvPr id="113" name="Google Shape;113;p16"/>
          <p:cNvSpPr/>
          <p:nvPr>
            <p:ph idx="3" type="pic"/>
          </p:nvPr>
        </p:nvSpPr>
        <p:spPr>
          <a:xfrm>
            <a:off x="3690500" y="3066625"/>
            <a:ext cx="4705500" cy="2076900"/>
          </a:xfrm>
          <a:prstGeom prst="rect">
            <a:avLst/>
          </a:prstGeom>
          <a:noFill/>
          <a:ln>
            <a:noFill/>
          </a:ln>
        </p:spPr>
      </p:sp>
      <p:sp>
        <p:nvSpPr>
          <p:cNvPr id="114" name="Google Shape;114;p16"/>
          <p:cNvSpPr/>
          <p:nvPr>
            <p:ph idx="4" type="pic"/>
          </p:nvPr>
        </p:nvSpPr>
        <p:spPr>
          <a:xfrm>
            <a:off x="3690375" y="0"/>
            <a:ext cx="2285700" cy="2826300"/>
          </a:xfrm>
          <a:prstGeom prst="rect">
            <a:avLst/>
          </a:prstGeom>
          <a:noFill/>
          <a:ln>
            <a:noFill/>
          </a:ln>
        </p:spPr>
      </p:sp>
      <p:sp>
        <p:nvSpPr>
          <p:cNvPr id="115" name="Google Shape;115;p16"/>
          <p:cNvSpPr/>
          <p:nvPr/>
        </p:nvSpPr>
        <p:spPr>
          <a:xfrm>
            <a:off x="8947250" y="0"/>
            <a:ext cx="196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6"/>
          <p:cNvCxnSpPr/>
          <p:nvPr/>
        </p:nvCxnSpPr>
        <p:spPr>
          <a:xfrm>
            <a:off x="414894"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117" name="Shape 117"/>
        <p:cNvGrpSpPr/>
        <p:nvPr/>
      </p:nvGrpSpPr>
      <p:grpSpPr>
        <a:xfrm>
          <a:off x="0" y="0"/>
          <a:ext cx="0" cy="0"/>
          <a:chOff x="0" y="0"/>
          <a:chExt cx="0" cy="0"/>
        </a:xfrm>
      </p:grpSpPr>
      <p:sp>
        <p:nvSpPr>
          <p:cNvPr id="118" name="Google Shape;118;p17"/>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7"/>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20" name="Google Shape;120;p17"/>
          <p:cNvSpPr/>
          <p:nvPr/>
        </p:nvSpPr>
        <p:spPr>
          <a:xfrm>
            <a:off x="0" y="0"/>
            <a:ext cx="59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7"/>
          <p:cNvCxnSpPr/>
          <p:nvPr/>
        </p:nvCxnSpPr>
        <p:spPr>
          <a:xfrm>
            <a:off x="873557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22" name="Google Shape;122;p17"/>
          <p:cNvGrpSpPr/>
          <p:nvPr/>
        </p:nvGrpSpPr>
        <p:grpSpPr>
          <a:xfrm>
            <a:off x="3886675" y="4976075"/>
            <a:ext cx="5341800" cy="0"/>
            <a:chOff x="2220050" y="1547100"/>
            <a:chExt cx="5341800" cy="0"/>
          </a:xfrm>
        </p:grpSpPr>
        <p:cxnSp>
          <p:nvCxnSpPr>
            <p:cNvPr id="123" name="Google Shape;123;p17"/>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24" name="Google Shape;124;p17"/>
            <p:cNvCxnSpPr/>
            <p:nvPr/>
          </p:nvCxnSpPr>
          <p:spPr>
            <a:xfrm>
              <a:off x="2684450" y="1547100"/>
              <a:ext cx="4877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125" name="Shape 125"/>
        <p:cNvGrpSpPr/>
        <p:nvPr/>
      </p:nvGrpSpPr>
      <p:grpSpPr>
        <a:xfrm>
          <a:off x="0" y="0"/>
          <a:ext cx="0" cy="0"/>
          <a:chOff x="0" y="0"/>
          <a:chExt cx="0" cy="0"/>
        </a:xfrm>
      </p:grpSpPr>
      <p:sp>
        <p:nvSpPr>
          <p:cNvPr id="126" name="Google Shape;126;p18"/>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8"/>
          <p:cNvSpPr txBox="1"/>
          <p:nvPr>
            <p:ph idx="1" type="body"/>
          </p:nvPr>
        </p:nvSpPr>
        <p:spPr>
          <a:xfrm>
            <a:off x="713250" y="1017725"/>
            <a:ext cx="7717500" cy="378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28" name="Google Shape;128;p18"/>
          <p:cNvSpPr/>
          <p:nvPr/>
        </p:nvSpPr>
        <p:spPr>
          <a:xfrm>
            <a:off x="0" y="0"/>
            <a:ext cx="18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18"/>
          <p:cNvCxnSpPr/>
          <p:nvPr/>
        </p:nvCxnSpPr>
        <p:spPr>
          <a:xfrm>
            <a:off x="82671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30" name="Google Shape;130;p18"/>
          <p:cNvGrpSpPr/>
          <p:nvPr/>
        </p:nvGrpSpPr>
        <p:grpSpPr>
          <a:xfrm>
            <a:off x="448300" y="4854275"/>
            <a:ext cx="8817600" cy="0"/>
            <a:chOff x="2220050" y="1547100"/>
            <a:chExt cx="8817600" cy="0"/>
          </a:xfrm>
        </p:grpSpPr>
        <p:cxnSp>
          <p:nvCxnSpPr>
            <p:cNvPr id="131" name="Google Shape;131;p1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32" name="Google Shape;132;p18"/>
            <p:cNvCxnSpPr/>
            <p:nvPr/>
          </p:nvCxnSpPr>
          <p:spPr>
            <a:xfrm>
              <a:off x="2684450" y="1547100"/>
              <a:ext cx="8353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3" name="Shape 133"/>
        <p:cNvGrpSpPr/>
        <p:nvPr/>
      </p:nvGrpSpPr>
      <p:grpSpPr>
        <a:xfrm>
          <a:off x="0" y="0"/>
          <a:ext cx="0" cy="0"/>
          <a:chOff x="0" y="0"/>
          <a:chExt cx="0" cy="0"/>
        </a:xfrm>
      </p:grpSpPr>
      <p:sp>
        <p:nvSpPr>
          <p:cNvPr id="134" name="Google Shape;134;p19"/>
          <p:cNvSpPr/>
          <p:nvPr/>
        </p:nvSpPr>
        <p:spPr>
          <a:xfrm>
            <a:off x="0" y="0"/>
            <a:ext cx="1686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9"/>
          <p:cNvCxnSpPr/>
          <p:nvPr/>
        </p:nvCxnSpPr>
        <p:spPr>
          <a:xfrm>
            <a:off x="8909350"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36" name="Google Shape;13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19"/>
          <p:cNvSpPr txBox="1"/>
          <p:nvPr>
            <p:ph idx="1" type="subTitle"/>
          </p:nvPr>
        </p:nvSpPr>
        <p:spPr>
          <a:xfrm>
            <a:off x="720000" y="2275025"/>
            <a:ext cx="2531100" cy="12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8" name="Google Shape;138;p19"/>
          <p:cNvSpPr txBox="1"/>
          <p:nvPr>
            <p:ph idx="2" type="subTitle"/>
          </p:nvPr>
        </p:nvSpPr>
        <p:spPr>
          <a:xfrm>
            <a:off x="3306477" y="2275025"/>
            <a:ext cx="2531100" cy="12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19"/>
          <p:cNvSpPr txBox="1"/>
          <p:nvPr>
            <p:ph idx="3" type="subTitle"/>
          </p:nvPr>
        </p:nvSpPr>
        <p:spPr>
          <a:xfrm>
            <a:off x="5892953" y="2275026"/>
            <a:ext cx="2531100" cy="12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19"/>
          <p:cNvSpPr txBox="1"/>
          <p:nvPr>
            <p:ph idx="4" type="subTitle"/>
          </p:nvPr>
        </p:nvSpPr>
        <p:spPr>
          <a:xfrm>
            <a:off x="720000" y="1450250"/>
            <a:ext cx="2531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1" name="Google Shape;141;p19"/>
          <p:cNvSpPr txBox="1"/>
          <p:nvPr>
            <p:ph idx="5" type="subTitle"/>
          </p:nvPr>
        </p:nvSpPr>
        <p:spPr>
          <a:xfrm>
            <a:off x="3306484" y="1450250"/>
            <a:ext cx="2531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2" name="Google Shape;142;p19"/>
          <p:cNvSpPr txBox="1"/>
          <p:nvPr>
            <p:ph idx="6" type="subTitle"/>
          </p:nvPr>
        </p:nvSpPr>
        <p:spPr>
          <a:xfrm>
            <a:off x="5892959" y="1450250"/>
            <a:ext cx="2531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3" name="Shape 143"/>
        <p:cNvGrpSpPr/>
        <p:nvPr/>
      </p:nvGrpSpPr>
      <p:grpSpPr>
        <a:xfrm>
          <a:off x="0" y="0"/>
          <a:ext cx="0" cy="0"/>
          <a:chOff x="0" y="0"/>
          <a:chExt cx="0" cy="0"/>
        </a:xfrm>
      </p:grpSpPr>
      <p:sp>
        <p:nvSpPr>
          <p:cNvPr id="144" name="Google Shape;14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 name="Google Shape;145;p20"/>
          <p:cNvSpPr txBox="1"/>
          <p:nvPr>
            <p:ph idx="1" type="subTitle"/>
          </p:nvPr>
        </p:nvSpPr>
        <p:spPr>
          <a:xfrm>
            <a:off x="726701" y="1701834"/>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6" name="Google Shape;146;p20"/>
          <p:cNvSpPr txBox="1"/>
          <p:nvPr>
            <p:ph idx="2" type="subTitle"/>
          </p:nvPr>
        </p:nvSpPr>
        <p:spPr>
          <a:xfrm>
            <a:off x="4781130" y="1701834"/>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7" name="Google Shape;147;p20"/>
          <p:cNvSpPr txBox="1"/>
          <p:nvPr>
            <p:ph idx="3" type="subTitle"/>
          </p:nvPr>
        </p:nvSpPr>
        <p:spPr>
          <a:xfrm>
            <a:off x="726701" y="3390025"/>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8" name="Google Shape;148;p20"/>
          <p:cNvSpPr txBox="1"/>
          <p:nvPr>
            <p:ph idx="4" type="subTitle"/>
          </p:nvPr>
        </p:nvSpPr>
        <p:spPr>
          <a:xfrm>
            <a:off x="4781129" y="3390023"/>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9" name="Google Shape;149;p20"/>
          <p:cNvSpPr txBox="1"/>
          <p:nvPr>
            <p:ph idx="5" type="subTitle"/>
          </p:nvPr>
        </p:nvSpPr>
        <p:spPr>
          <a:xfrm>
            <a:off x="726700" y="1321075"/>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0" name="Google Shape;150;p20"/>
          <p:cNvSpPr txBox="1"/>
          <p:nvPr>
            <p:ph idx="6" type="subTitle"/>
          </p:nvPr>
        </p:nvSpPr>
        <p:spPr>
          <a:xfrm>
            <a:off x="726700" y="3009341"/>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1" name="Google Shape;151;p20"/>
          <p:cNvSpPr txBox="1"/>
          <p:nvPr>
            <p:ph idx="7" type="subTitle"/>
          </p:nvPr>
        </p:nvSpPr>
        <p:spPr>
          <a:xfrm>
            <a:off x="4781096" y="1321075"/>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2" name="Google Shape;152;p20"/>
          <p:cNvSpPr txBox="1"/>
          <p:nvPr>
            <p:ph idx="8" type="subTitle"/>
          </p:nvPr>
        </p:nvSpPr>
        <p:spPr>
          <a:xfrm>
            <a:off x="4781097" y="3009334"/>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3" name="Google Shape;153;p20"/>
          <p:cNvSpPr/>
          <p:nvPr/>
        </p:nvSpPr>
        <p:spPr>
          <a:xfrm>
            <a:off x="0" y="0"/>
            <a:ext cx="449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0"/>
          <p:cNvCxnSpPr/>
          <p:nvPr/>
        </p:nvCxnSpPr>
        <p:spPr>
          <a:xfrm>
            <a:off x="85769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55" name="Google Shape;155;p20"/>
          <p:cNvGrpSpPr/>
          <p:nvPr/>
        </p:nvGrpSpPr>
        <p:grpSpPr>
          <a:xfrm>
            <a:off x="2819875" y="4823675"/>
            <a:ext cx="6333600" cy="0"/>
            <a:chOff x="2220050" y="1547100"/>
            <a:chExt cx="6333600" cy="0"/>
          </a:xfrm>
        </p:grpSpPr>
        <p:cxnSp>
          <p:nvCxnSpPr>
            <p:cNvPr id="156" name="Google Shape;156;p20"/>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57" name="Google Shape;157;p20"/>
            <p:cNvCxnSpPr/>
            <p:nvPr/>
          </p:nvCxnSpPr>
          <p:spPr>
            <a:xfrm>
              <a:off x="2684450" y="1547100"/>
              <a:ext cx="5869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5911750" y="0"/>
            <a:ext cx="3232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3"/>
          <p:cNvCxnSpPr/>
          <p:nvPr/>
        </p:nvCxnSpPr>
        <p:spPr>
          <a:xfrm>
            <a:off x="712819"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6" name="Google Shape;16;p3"/>
          <p:cNvSpPr txBox="1"/>
          <p:nvPr>
            <p:ph type="title"/>
          </p:nvPr>
        </p:nvSpPr>
        <p:spPr>
          <a:xfrm>
            <a:off x="1500200" y="2699650"/>
            <a:ext cx="33621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1500200" y="1602050"/>
            <a:ext cx="12888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58" name="Shape 158"/>
        <p:cNvGrpSpPr/>
        <p:nvPr/>
      </p:nvGrpSpPr>
      <p:grpSpPr>
        <a:xfrm>
          <a:off x="0" y="0"/>
          <a:ext cx="0" cy="0"/>
          <a:chOff x="0" y="0"/>
          <a:chExt cx="0" cy="0"/>
        </a:xfrm>
      </p:grpSpPr>
      <p:sp>
        <p:nvSpPr>
          <p:cNvPr id="159" name="Google Shape;15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21"/>
          <p:cNvSpPr txBox="1"/>
          <p:nvPr>
            <p:ph idx="1" type="subTitle"/>
          </p:nvPr>
        </p:nvSpPr>
        <p:spPr>
          <a:xfrm>
            <a:off x="712900" y="1710154"/>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1" name="Google Shape;161;p21"/>
          <p:cNvSpPr txBox="1"/>
          <p:nvPr>
            <p:ph idx="2" type="subTitle"/>
          </p:nvPr>
        </p:nvSpPr>
        <p:spPr>
          <a:xfrm>
            <a:off x="3262909" y="1710164"/>
            <a:ext cx="26178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2" name="Google Shape;162;p21"/>
          <p:cNvSpPr txBox="1"/>
          <p:nvPr>
            <p:ph idx="3" type="subTitle"/>
          </p:nvPr>
        </p:nvSpPr>
        <p:spPr>
          <a:xfrm>
            <a:off x="712900" y="3539851"/>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3" name="Google Shape;163;p21"/>
          <p:cNvSpPr txBox="1"/>
          <p:nvPr>
            <p:ph idx="4" type="subTitle"/>
          </p:nvPr>
        </p:nvSpPr>
        <p:spPr>
          <a:xfrm>
            <a:off x="3262918" y="3539853"/>
            <a:ext cx="26178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4" name="Google Shape;164;p21"/>
          <p:cNvSpPr txBox="1"/>
          <p:nvPr>
            <p:ph idx="5" type="subTitle"/>
          </p:nvPr>
        </p:nvSpPr>
        <p:spPr>
          <a:xfrm>
            <a:off x="5924954" y="1710160"/>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5" name="Google Shape;165;p21"/>
          <p:cNvSpPr txBox="1"/>
          <p:nvPr>
            <p:ph idx="6" type="subTitle"/>
          </p:nvPr>
        </p:nvSpPr>
        <p:spPr>
          <a:xfrm>
            <a:off x="5924973" y="3539851"/>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6" name="Google Shape;166;p21"/>
          <p:cNvSpPr txBox="1"/>
          <p:nvPr>
            <p:ph idx="7" type="subTitle"/>
          </p:nvPr>
        </p:nvSpPr>
        <p:spPr>
          <a:xfrm>
            <a:off x="712900" y="1208575"/>
            <a:ext cx="25059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7" name="Google Shape;167;p21"/>
          <p:cNvSpPr txBox="1"/>
          <p:nvPr>
            <p:ph idx="8" type="subTitle"/>
          </p:nvPr>
        </p:nvSpPr>
        <p:spPr>
          <a:xfrm>
            <a:off x="3262908" y="1208575"/>
            <a:ext cx="26154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8" name="Google Shape;168;p21"/>
          <p:cNvSpPr txBox="1"/>
          <p:nvPr>
            <p:ph idx="9" type="subTitle"/>
          </p:nvPr>
        </p:nvSpPr>
        <p:spPr>
          <a:xfrm>
            <a:off x="5924951" y="1208575"/>
            <a:ext cx="25035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9" name="Google Shape;169;p21"/>
          <p:cNvSpPr txBox="1"/>
          <p:nvPr>
            <p:ph idx="13" type="subTitle"/>
          </p:nvPr>
        </p:nvSpPr>
        <p:spPr>
          <a:xfrm>
            <a:off x="712900" y="3040861"/>
            <a:ext cx="25059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70" name="Google Shape;170;p21"/>
          <p:cNvSpPr txBox="1"/>
          <p:nvPr>
            <p:ph idx="14" type="subTitle"/>
          </p:nvPr>
        </p:nvSpPr>
        <p:spPr>
          <a:xfrm>
            <a:off x="3262908" y="3040858"/>
            <a:ext cx="26154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71" name="Google Shape;171;p21"/>
          <p:cNvSpPr txBox="1"/>
          <p:nvPr>
            <p:ph idx="15" type="subTitle"/>
          </p:nvPr>
        </p:nvSpPr>
        <p:spPr>
          <a:xfrm>
            <a:off x="5924951" y="3040853"/>
            <a:ext cx="25059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72" name="Google Shape;172;p21"/>
          <p:cNvSpPr/>
          <p:nvPr/>
        </p:nvSpPr>
        <p:spPr>
          <a:xfrm>
            <a:off x="8591250" y="0"/>
            <a:ext cx="5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1"/>
          <p:cNvCxnSpPr/>
          <p:nvPr/>
        </p:nvCxnSpPr>
        <p:spPr>
          <a:xfrm>
            <a:off x="41489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74" name="Google Shape;174;p21"/>
          <p:cNvGrpSpPr/>
          <p:nvPr/>
        </p:nvGrpSpPr>
        <p:grpSpPr>
          <a:xfrm flipH="1">
            <a:off x="-37375" y="4832600"/>
            <a:ext cx="6198300" cy="0"/>
            <a:chOff x="2220050" y="1547100"/>
            <a:chExt cx="6198300" cy="0"/>
          </a:xfrm>
        </p:grpSpPr>
        <p:cxnSp>
          <p:nvCxnSpPr>
            <p:cNvPr id="175" name="Google Shape;175;p21"/>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76" name="Google Shape;176;p21"/>
            <p:cNvCxnSpPr/>
            <p:nvPr/>
          </p:nvCxnSpPr>
          <p:spPr>
            <a:xfrm>
              <a:off x="2684450" y="1547100"/>
              <a:ext cx="5733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7" name="Shape 177"/>
        <p:cNvGrpSpPr/>
        <p:nvPr/>
      </p:nvGrpSpPr>
      <p:grpSpPr>
        <a:xfrm>
          <a:off x="0" y="0"/>
          <a:ext cx="0" cy="0"/>
          <a:chOff x="0" y="0"/>
          <a:chExt cx="0" cy="0"/>
        </a:xfrm>
      </p:grpSpPr>
      <p:sp>
        <p:nvSpPr>
          <p:cNvPr id="178" name="Google Shape;178;p22"/>
          <p:cNvSpPr/>
          <p:nvPr/>
        </p:nvSpPr>
        <p:spPr>
          <a:xfrm>
            <a:off x="6341100" y="0"/>
            <a:ext cx="28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2"/>
          <p:cNvCxnSpPr/>
          <p:nvPr/>
        </p:nvCxnSpPr>
        <p:spPr>
          <a:xfrm>
            <a:off x="517944"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2"/>
          <p:cNvSpPr txBox="1"/>
          <p:nvPr>
            <p:ph type="title"/>
          </p:nvPr>
        </p:nvSpPr>
        <p:spPr>
          <a:xfrm>
            <a:off x="713263" y="5395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1" name="Google Shape;181;p22"/>
          <p:cNvSpPr txBox="1"/>
          <p:nvPr>
            <p:ph idx="1" type="subTitle"/>
          </p:nvPr>
        </p:nvSpPr>
        <p:spPr>
          <a:xfrm>
            <a:off x="713225" y="1628575"/>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2" name="Google Shape;182;p22"/>
          <p:cNvSpPr txBox="1"/>
          <p:nvPr/>
        </p:nvSpPr>
        <p:spPr>
          <a:xfrm>
            <a:off x="713225" y="3528875"/>
            <a:ext cx="3765000" cy="668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3"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3"/>
          <p:cNvCxnSpPr/>
          <p:nvPr/>
        </p:nvCxnSpPr>
        <p:spPr>
          <a:xfrm>
            <a:off x="4792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88" name="Google Shape;188;p23"/>
            <p:cNvCxnSpPr/>
            <p:nvPr/>
          </p:nvCxnSpPr>
          <p:spPr>
            <a:xfrm>
              <a:off x="2684450" y="1547100"/>
              <a:ext cx="6000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89"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4"/>
          <p:cNvCxnSpPr/>
          <p:nvPr/>
        </p:nvCxnSpPr>
        <p:spPr>
          <a:xfrm>
            <a:off x="8430781"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94" name="Google Shape;194;p24"/>
            <p:cNvCxnSpPr/>
            <p:nvPr/>
          </p:nvCxnSpPr>
          <p:spPr>
            <a:xfrm>
              <a:off x="2684450" y="1547100"/>
              <a:ext cx="6965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1" name="Google Shape;21;p4"/>
          <p:cNvSpPr/>
          <p:nvPr/>
        </p:nvSpPr>
        <p:spPr>
          <a:xfrm>
            <a:off x="8844200" y="0"/>
            <a:ext cx="30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4"/>
          <p:cNvCxnSpPr/>
          <p:nvPr/>
        </p:nvCxnSpPr>
        <p:spPr>
          <a:xfrm>
            <a:off x="20879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3" name="Google Shape;23;p4"/>
          <p:cNvGrpSpPr/>
          <p:nvPr/>
        </p:nvGrpSpPr>
        <p:grpSpPr>
          <a:xfrm flipH="1">
            <a:off x="-56275" y="4604000"/>
            <a:ext cx="8175300" cy="0"/>
            <a:chOff x="2220050" y="1547100"/>
            <a:chExt cx="8175300" cy="0"/>
          </a:xfrm>
        </p:grpSpPr>
        <p:cxnSp>
          <p:nvCxnSpPr>
            <p:cNvPr id="24" name="Google Shape;24;p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5" name="Google Shape;25;p4"/>
            <p:cNvCxnSpPr/>
            <p:nvPr/>
          </p:nvCxnSpPr>
          <p:spPr>
            <a:xfrm>
              <a:off x="2684450" y="1547100"/>
              <a:ext cx="7710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7776150" y="0"/>
            <a:ext cx="1368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5"/>
          <p:cNvCxnSpPr/>
          <p:nvPr/>
        </p:nvCxnSpPr>
        <p:spPr>
          <a:xfrm>
            <a:off x="255619"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9" name="Google Shape;29;p5"/>
          <p:cNvSpPr txBox="1"/>
          <p:nvPr>
            <p:ph type="title"/>
          </p:nvPr>
        </p:nvSpPr>
        <p:spPr>
          <a:xfrm>
            <a:off x="720000" y="445025"/>
            <a:ext cx="6166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5"/>
          <p:cNvSpPr txBox="1"/>
          <p:nvPr>
            <p:ph idx="1" type="subTitle"/>
          </p:nvPr>
        </p:nvSpPr>
        <p:spPr>
          <a:xfrm>
            <a:off x="3873881" y="2193146"/>
            <a:ext cx="30009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 name="Google Shape;31;p5"/>
          <p:cNvSpPr txBox="1"/>
          <p:nvPr>
            <p:ph idx="2" type="subTitle"/>
          </p:nvPr>
        </p:nvSpPr>
        <p:spPr>
          <a:xfrm>
            <a:off x="720000" y="2193152"/>
            <a:ext cx="30009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 name="Google Shape;32;p5"/>
          <p:cNvSpPr txBox="1"/>
          <p:nvPr>
            <p:ph idx="3" type="subTitle"/>
          </p:nvPr>
        </p:nvSpPr>
        <p:spPr>
          <a:xfrm>
            <a:off x="720000" y="1340875"/>
            <a:ext cx="30009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33" name="Google Shape;33;p5"/>
          <p:cNvSpPr txBox="1"/>
          <p:nvPr>
            <p:ph idx="4" type="subTitle"/>
          </p:nvPr>
        </p:nvSpPr>
        <p:spPr>
          <a:xfrm>
            <a:off x="3873881" y="1340875"/>
            <a:ext cx="30009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grpSp>
        <p:nvGrpSpPr>
          <p:cNvPr id="34" name="Google Shape;34;p5"/>
          <p:cNvGrpSpPr/>
          <p:nvPr/>
        </p:nvGrpSpPr>
        <p:grpSpPr>
          <a:xfrm flipH="1">
            <a:off x="-18775" y="4604000"/>
            <a:ext cx="7429500" cy="0"/>
            <a:chOff x="2220050" y="1547100"/>
            <a:chExt cx="7429500" cy="0"/>
          </a:xfrm>
        </p:grpSpPr>
        <p:cxnSp>
          <p:nvCxnSpPr>
            <p:cNvPr id="35" name="Google Shape;35;p5"/>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6" name="Google Shape;36;p5"/>
            <p:cNvCxnSpPr/>
            <p:nvPr/>
          </p:nvCxnSpPr>
          <p:spPr>
            <a:xfrm>
              <a:off x="2684450" y="1547100"/>
              <a:ext cx="6965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6"/>
          <p:cNvSpPr/>
          <p:nvPr/>
        </p:nvSpPr>
        <p:spPr>
          <a:xfrm>
            <a:off x="8430775" y="0"/>
            <a:ext cx="71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6"/>
          <p:cNvCxnSpPr/>
          <p:nvPr/>
        </p:nvCxnSpPr>
        <p:spPr>
          <a:xfrm>
            <a:off x="3518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41" name="Google Shape;41;p6"/>
          <p:cNvGrpSpPr/>
          <p:nvPr/>
        </p:nvGrpSpPr>
        <p:grpSpPr>
          <a:xfrm flipH="1">
            <a:off x="-84700" y="4901150"/>
            <a:ext cx="7055100" cy="0"/>
            <a:chOff x="2220050" y="1547100"/>
            <a:chExt cx="7055100" cy="0"/>
          </a:xfrm>
        </p:grpSpPr>
        <p:cxnSp>
          <p:nvCxnSpPr>
            <p:cNvPr id="42" name="Google Shape;42;p6"/>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43" name="Google Shape;43;p6"/>
            <p:cNvCxnSpPr/>
            <p:nvPr/>
          </p:nvCxnSpPr>
          <p:spPr>
            <a:xfrm>
              <a:off x="2684450" y="1547100"/>
              <a:ext cx="65907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p:nvPr/>
        </p:nvSpPr>
        <p:spPr>
          <a:xfrm>
            <a:off x="6501975" y="0"/>
            <a:ext cx="2642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7"/>
          <p:cNvCxnSpPr/>
          <p:nvPr/>
        </p:nvCxnSpPr>
        <p:spPr>
          <a:xfrm>
            <a:off x="12322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47" name="Google Shape;47;p7"/>
          <p:cNvSpPr txBox="1"/>
          <p:nvPr>
            <p:ph idx="1" type="subTitle"/>
          </p:nvPr>
        </p:nvSpPr>
        <p:spPr>
          <a:xfrm>
            <a:off x="720000" y="1413363"/>
            <a:ext cx="53214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48" name="Google Shape;48;p7"/>
          <p:cNvSpPr txBox="1"/>
          <p:nvPr>
            <p:ph type="title"/>
          </p:nvPr>
        </p:nvSpPr>
        <p:spPr>
          <a:xfrm>
            <a:off x="720000" y="445025"/>
            <a:ext cx="532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9" name="Google Shape;49;p7"/>
          <p:cNvGrpSpPr/>
          <p:nvPr/>
        </p:nvGrpSpPr>
        <p:grpSpPr>
          <a:xfrm flipH="1">
            <a:off x="-93775" y="4604000"/>
            <a:ext cx="4197300" cy="0"/>
            <a:chOff x="2220050" y="1547100"/>
            <a:chExt cx="4197300" cy="0"/>
          </a:xfrm>
        </p:grpSpPr>
        <p:cxnSp>
          <p:nvCxnSpPr>
            <p:cNvPr id="50" name="Google Shape;50;p7"/>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51" name="Google Shape;51;p7"/>
            <p:cNvCxnSpPr/>
            <p:nvPr/>
          </p:nvCxnSpPr>
          <p:spPr>
            <a:xfrm>
              <a:off x="2684450" y="1547100"/>
              <a:ext cx="3732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3454075" y="13071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4" name="Google Shape;54;p8"/>
          <p:cNvSpPr/>
          <p:nvPr/>
        </p:nvSpPr>
        <p:spPr>
          <a:xfrm>
            <a:off x="0" y="0"/>
            <a:ext cx="266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8"/>
          <p:cNvCxnSpPr/>
          <p:nvPr/>
        </p:nvCxnSpPr>
        <p:spPr>
          <a:xfrm>
            <a:off x="843077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58" name="Google Shape;58;p8"/>
            <p:cNvCxnSpPr/>
            <p:nvPr/>
          </p:nvCxnSpPr>
          <p:spPr>
            <a:xfrm>
              <a:off x="2684450" y="1547100"/>
              <a:ext cx="5561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5555725" y="0"/>
            <a:ext cx="3588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713225" y="1254000"/>
            <a:ext cx="41586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2" name="Google Shape;62;p9"/>
          <p:cNvSpPr txBox="1"/>
          <p:nvPr>
            <p:ph idx="1" type="subTitle"/>
          </p:nvPr>
        </p:nvSpPr>
        <p:spPr>
          <a:xfrm>
            <a:off x="713225" y="3218400"/>
            <a:ext cx="41586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63" name="Google Shape;63;p9"/>
          <p:cNvCxnSpPr/>
          <p:nvPr/>
        </p:nvCxnSpPr>
        <p:spPr>
          <a:xfrm>
            <a:off x="51794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64" name="Google Shape;64;p9"/>
          <p:cNvGrpSpPr/>
          <p:nvPr/>
        </p:nvGrpSpPr>
        <p:grpSpPr>
          <a:xfrm flipH="1">
            <a:off x="-93775" y="4604000"/>
            <a:ext cx="4197300" cy="0"/>
            <a:chOff x="2220050" y="1547100"/>
            <a:chExt cx="4197300" cy="0"/>
          </a:xfrm>
        </p:grpSpPr>
        <p:cxnSp>
          <p:nvCxnSpPr>
            <p:cNvPr id="65" name="Google Shape;65;p9"/>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66" name="Google Shape;66;p9"/>
            <p:cNvCxnSpPr/>
            <p:nvPr/>
          </p:nvCxnSpPr>
          <p:spPr>
            <a:xfrm>
              <a:off x="2684450" y="1547100"/>
              <a:ext cx="3732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p:nvPr>
            <p:ph idx="2" type="pic"/>
          </p:nvPr>
        </p:nvSpPr>
        <p:spPr>
          <a:xfrm>
            <a:off x="0" y="-14875"/>
            <a:ext cx="9144000" cy="5158500"/>
          </a:xfrm>
          <a:prstGeom prst="rect">
            <a:avLst/>
          </a:prstGeom>
          <a:noFill/>
          <a:ln>
            <a:noFill/>
          </a:ln>
        </p:spPr>
      </p:sp>
      <p:sp>
        <p:nvSpPr>
          <p:cNvPr id="69" name="Google Shape;69;p10"/>
          <p:cNvSpPr txBox="1"/>
          <p:nvPr>
            <p:ph type="title"/>
          </p:nvPr>
        </p:nvSpPr>
        <p:spPr>
          <a:xfrm>
            <a:off x="713225" y="3836875"/>
            <a:ext cx="3574200" cy="7503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2800"/>
              <a:buNone/>
              <a:defRPr b="0"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shaililikhar@gmail.com" TargetMode="External"/><Relationship Id="rId4" Type="http://schemas.openxmlformats.org/officeDocument/2006/relationships/hyperlink" Target="https://www.linkedin.com/in/shaili-likh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dssouvikganguly/application-datacsv" TargetMode="External"/><Relationship Id="rId4" Type="http://schemas.openxmlformats.org/officeDocument/2006/relationships/hyperlink" Target="https://www.kaggle.com/code/skagrawal/credit-eda-case-study/input?select=previous_application.csv" TargetMode="External"/><Relationship Id="rId5" Type="http://schemas.openxmlformats.org/officeDocument/2006/relationships/hyperlink" Target="https://www.kaggle.com/code/skagrawal/credit-eda-case-study/input?select=columns_description.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ctrTitle"/>
          </p:nvPr>
        </p:nvSpPr>
        <p:spPr>
          <a:xfrm>
            <a:off x="2080675" y="1687650"/>
            <a:ext cx="6350100" cy="143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Default Risk Analysis</a:t>
            </a:r>
            <a:endParaRPr/>
          </a:p>
        </p:txBody>
      </p:sp>
      <p:sp>
        <p:nvSpPr>
          <p:cNvPr id="200" name="Google Shape;200;p25"/>
          <p:cNvSpPr txBox="1"/>
          <p:nvPr>
            <p:ph idx="1" type="subTitle"/>
          </p:nvPr>
        </p:nvSpPr>
        <p:spPr>
          <a:xfrm>
            <a:off x="2080675" y="3183000"/>
            <a:ext cx="63501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Shaili Likhar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599700" y="213750"/>
            <a:ext cx="815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 Identified</a:t>
            </a:r>
            <a:endParaRPr/>
          </a:p>
        </p:txBody>
      </p:sp>
      <p:sp>
        <p:nvSpPr>
          <p:cNvPr id="275" name="Google Shape;275;p34"/>
          <p:cNvSpPr txBox="1"/>
          <p:nvPr>
            <p:ph idx="1" type="body"/>
          </p:nvPr>
        </p:nvSpPr>
        <p:spPr>
          <a:xfrm>
            <a:off x="5872800" y="1415500"/>
            <a:ext cx="2878500" cy="3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top features identified as strong indicators of loan default: </a:t>
            </a:r>
            <a:endParaRPr>
              <a:solidFill>
                <a:srgbClr val="000000"/>
              </a:solidFill>
            </a:endParaRPr>
          </a:p>
          <a:p>
            <a:pPr indent="-304800" lvl="0" marL="457200" rtl="0" algn="l">
              <a:spcBef>
                <a:spcPts val="0"/>
              </a:spcBef>
              <a:spcAft>
                <a:spcPts val="0"/>
              </a:spcAft>
              <a:buSzPts val="1200"/>
              <a:buChar char="●"/>
            </a:pPr>
            <a:r>
              <a:rPr lang="en">
                <a:solidFill>
                  <a:srgbClr val="188038"/>
                </a:solidFill>
              </a:rPr>
              <a:t>DAYS_BIRTH</a:t>
            </a:r>
            <a:r>
              <a:rPr lang="en">
                <a:solidFill>
                  <a:srgbClr val="000000"/>
                </a:solidFill>
              </a:rPr>
              <a:t> </a:t>
            </a:r>
            <a:endParaRPr>
              <a:solidFill>
                <a:srgbClr val="000000"/>
              </a:solidFill>
            </a:endParaRPr>
          </a:p>
          <a:p>
            <a:pPr indent="-304800" lvl="0" marL="457200" rtl="0" algn="l">
              <a:spcBef>
                <a:spcPts val="0"/>
              </a:spcBef>
              <a:spcAft>
                <a:spcPts val="0"/>
              </a:spcAft>
              <a:buSzPts val="1200"/>
              <a:buFont typeface="Poppins Light"/>
              <a:buChar char="●"/>
            </a:pPr>
            <a:r>
              <a:rPr lang="en">
                <a:solidFill>
                  <a:srgbClr val="188038"/>
                </a:solidFill>
              </a:rPr>
              <a:t>REGION_RATING_CLIENT_W_CITY</a:t>
            </a:r>
            <a:endParaRPr>
              <a:solidFill>
                <a:srgbClr val="188038"/>
              </a:solidFill>
            </a:endParaRPr>
          </a:p>
          <a:p>
            <a:pPr indent="-304800" lvl="0" marL="457200" rtl="0" algn="l">
              <a:spcBef>
                <a:spcPts val="0"/>
              </a:spcBef>
              <a:spcAft>
                <a:spcPts val="0"/>
              </a:spcAft>
              <a:buSzPts val="1200"/>
              <a:buFont typeface="Poppins Light"/>
              <a:buChar char="●"/>
            </a:pPr>
            <a:r>
              <a:rPr lang="en">
                <a:solidFill>
                  <a:srgbClr val="188038"/>
                </a:solidFill>
              </a:rPr>
              <a:t>DAYS_LAST_PHONE_CHANGE</a:t>
            </a:r>
            <a:endParaRPr>
              <a:solidFill>
                <a:srgbClr val="188038"/>
              </a:solidFill>
            </a:endParaRPr>
          </a:p>
          <a:p>
            <a:pPr indent="-304800" lvl="0" marL="457200" rtl="0" algn="l">
              <a:spcBef>
                <a:spcPts val="0"/>
              </a:spcBef>
              <a:spcAft>
                <a:spcPts val="0"/>
              </a:spcAft>
              <a:buSzPts val="1200"/>
              <a:buChar char="●"/>
            </a:pPr>
            <a:r>
              <a:rPr lang="en">
                <a:solidFill>
                  <a:srgbClr val="000000"/>
                </a:solidFill>
              </a:rPr>
              <a:t> </a:t>
            </a:r>
            <a:r>
              <a:rPr lang="en">
                <a:solidFill>
                  <a:srgbClr val="188038"/>
                </a:solidFill>
              </a:rPr>
              <a:t>REGION_RATING_CLIENT</a:t>
            </a:r>
            <a:endParaRPr>
              <a:solidFill>
                <a:srgbClr val="000000"/>
              </a:solidFill>
            </a:endParaRPr>
          </a:p>
          <a:p>
            <a:pPr indent="-304800" lvl="0" marL="457200" rtl="0" algn="l">
              <a:spcBef>
                <a:spcPts val="0"/>
              </a:spcBef>
              <a:spcAft>
                <a:spcPts val="0"/>
              </a:spcAft>
              <a:buSzPts val="1200"/>
              <a:buChar char="●"/>
            </a:pPr>
            <a:r>
              <a:rPr lang="en">
                <a:solidFill>
                  <a:srgbClr val="188038"/>
                </a:solidFill>
              </a:rPr>
              <a:t>DAYS_ID_PUBLISH</a:t>
            </a:r>
            <a:r>
              <a:rPr lang="en">
                <a:solidFill>
                  <a:srgbClr val="000000"/>
                </a:solidFill>
              </a:rPr>
              <a:t> </a:t>
            </a:r>
            <a:endParaRPr>
              <a:solidFill>
                <a:srgbClr val="000000"/>
              </a:solidFill>
            </a:endParaRPr>
          </a:p>
          <a:p>
            <a:pPr indent="0" lvl="0" marL="457200" rtl="0" algn="l">
              <a:spcBef>
                <a:spcPts val="0"/>
              </a:spcBef>
              <a:spcAft>
                <a:spcPts val="0"/>
              </a:spcAft>
              <a:buNone/>
            </a:pPr>
            <a:r>
              <a:t/>
            </a:r>
            <a:endParaRPr sz="1400">
              <a:solidFill>
                <a:srgbClr val="188038"/>
              </a:solidFill>
            </a:endParaRPr>
          </a:p>
          <a:p>
            <a:pPr indent="0" lvl="0" marL="0" rtl="0" algn="l">
              <a:spcBef>
                <a:spcPts val="0"/>
              </a:spcBef>
              <a:spcAft>
                <a:spcPts val="0"/>
              </a:spcAft>
              <a:buNone/>
            </a:pPr>
            <a:r>
              <a:t/>
            </a:r>
            <a:endParaRPr sz="1600"/>
          </a:p>
        </p:txBody>
      </p:sp>
      <p:pic>
        <p:nvPicPr>
          <p:cNvPr id="276" name="Google Shape;276;p34"/>
          <p:cNvPicPr preferRelativeResize="0"/>
          <p:nvPr/>
        </p:nvPicPr>
        <p:blipFill>
          <a:blip r:embed="rId3">
            <a:alphaModFix/>
          </a:blip>
          <a:stretch>
            <a:fillRect/>
          </a:stretch>
        </p:blipFill>
        <p:spPr>
          <a:xfrm>
            <a:off x="240525" y="786450"/>
            <a:ext cx="5674900" cy="36354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of Age on Loan Default</a:t>
            </a:r>
            <a:endParaRPr/>
          </a:p>
        </p:txBody>
      </p:sp>
      <p:sp>
        <p:nvSpPr>
          <p:cNvPr id="282" name="Google Shape;282;p35"/>
          <p:cNvSpPr txBox="1"/>
          <p:nvPr>
            <p:ph idx="1" type="body"/>
          </p:nvPr>
        </p:nvSpPr>
        <p:spPr>
          <a:xfrm>
            <a:off x="414725" y="1017725"/>
            <a:ext cx="3896100" cy="3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DAYS_BIRTH and Loan Default:</a:t>
            </a:r>
            <a:endParaRPr sz="1100"/>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188038"/>
                </a:solidFill>
              </a:rPr>
              <a:t>DAYS_BIRTH</a:t>
            </a:r>
            <a:r>
              <a:rPr lang="en" sz="1100">
                <a:solidFill>
                  <a:srgbClr val="000000"/>
                </a:solidFill>
              </a:rPr>
              <a:t> represents the client's age in days.</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Poppins"/>
              <a:buChar char="●"/>
            </a:pPr>
            <a:r>
              <a:rPr lang="en" sz="1100">
                <a:solidFill>
                  <a:srgbClr val="000000"/>
                </a:solidFill>
              </a:rPr>
              <a:t>It has the highest correlation with loan default, indicating that age is a significant predictor of whether a client will default on a loan.</a:t>
            </a:r>
            <a:endParaRPr sz="1100">
              <a:solidFill>
                <a:srgbClr val="000000"/>
              </a:solidFill>
            </a:endParaRPr>
          </a:p>
          <a:p>
            <a:pPr indent="0" lvl="0" marL="0" rtl="0" algn="l">
              <a:lnSpc>
                <a:spcPct val="115000"/>
              </a:lnSpc>
              <a:spcBef>
                <a:spcPts val="1200"/>
              </a:spcBef>
              <a:spcAft>
                <a:spcPts val="0"/>
              </a:spcAft>
              <a:buNone/>
            </a:pPr>
            <a:r>
              <a:rPr lang="en" sz="1100">
                <a:solidFill>
                  <a:srgbClr val="000000"/>
                </a:solidFill>
              </a:rPr>
              <a:t>Insight:</a:t>
            </a:r>
            <a:endParaRPr sz="1100">
              <a:solidFill>
                <a:srgbClr val="000000"/>
              </a:solidFil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rPr>
              <a:t>Older clients tend to have a lower risk of default, as suggested by the positive correlation between </a:t>
            </a:r>
            <a:r>
              <a:rPr lang="en" sz="1100">
                <a:solidFill>
                  <a:srgbClr val="188038"/>
                </a:solidFill>
              </a:rPr>
              <a:t>DAYS_BIRTH</a:t>
            </a:r>
            <a:r>
              <a:rPr lang="en" sz="1100">
                <a:solidFill>
                  <a:srgbClr val="000000"/>
                </a:solidFill>
              </a:rPr>
              <a:t> and the target variable.</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Poppins"/>
              <a:buChar char="●"/>
            </a:pPr>
            <a:r>
              <a:rPr lang="en" sz="1100">
                <a:solidFill>
                  <a:srgbClr val="000000"/>
                </a:solidFill>
              </a:rPr>
              <a:t>Younger clients tend to have a high risk of default, as they are less financially stable, have lower credit history, and higher debt-to-income ratios</a:t>
            </a:r>
            <a:endParaRPr sz="1100">
              <a:solidFill>
                <a:srgbClr val="000000"/>
              </a:solidFil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83" name="Google Shape;283;p35"/>
          <p:cNvPicPr preferRelativeResize="0"/>
          <p:nvPr/>
        </p:nvPicPr>
        <p:blipFill>
          <a:blip r:embed="rId3">
            <a:alphaModFix/>
          </a:blip>
          <a:stretch>
            <a:fillRect/>
          </a:stretch>
        </p:blipFill>
        <p:spPr>
          <a:xfrm>
            <a:off x="4310825" y="1195525"/>
            <a:ext cx="4223098" cy="27524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298050" y="315500"/>
            <a:ext cx="8547900" cy="526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2600">
                <a:solidFill>
                  <a:srgbClr val="000000"/>
                </a:solidFill>
              </a:rPr>
              <a:t>Impact of Region Rating with City on Loan Default</a:t>
            </a:r>
            <a:endParaRPr sz="2600">
              <a:solidFill>
                <a:srgbClr val="000000"/>
              </a:solidFill>
            </a:endParaRPr>
          </a:p>
          <a:p>
            <a:pPr indent="0" lvl="0" marL="0" rtl="0" algn="l">
              <a:spcBef>
                <a:spcPts val="400"/>
              </a:spcBef>
              <a:spcAft>
                <a:spcPts val="0"/>
              </a:spcAft>
              <a:buNone/>
            </a:pPr>
            <a:r>
              <a:t/>
            </a:r>
            <a:endParaRPr/>
          </a:p>
        </p:txBody>
      </p:sp>
      <p:sp>
        <p:nvSpPr>
          <p:cNvPr id="289" name="Google Shape;289;p36"/>
          <p:cNvSpPr txBox="1"/>
          <p:nvPr>
            <p:ph idx="1" type="body"/>
          </p:nvPr>
        </p:nvSpPr>
        <p:spPr>
          <a:xfrm>
            <a:off x="4572000" y="866413"/>
            <a:ext cx="4071900" cy="3586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900">
                <a:solidFill>
                  <a:srgbClr val="000000"/>
                </a:solidFill>
              </a:rPr>
              <a:t>REGION_RATING_CLIENT_W_CITY and Loan Default:</a:t>
            </a:r>
            <a:endParaRPr b="1" sz="900">
              <a:solidFill>
                <a:srgbClr val="000000"/>
              </a:solidFill>
            </a:endParaRPr>
          </a:p>
          <a:p>
            <a:pPr indent="-285750" lvl="0" marL="457200" rtl="0" algn="l">
              <a:lnSpc>
                <a:spcPct val="100000"/>
              </a:lnSpc>
              <a:spcBef>
                <a:spcPts val="1200"/>
              </a:spcBef>
              <a:spcAft>
                <a:spcPts val="0"/>
              </a:spcAft>
              <a:buClr>
                <a:srgbClr val="000000"/>
              </a:buClr>
              <a:buSzPts val="900"/>
              <a:buFont typeface="Arial"/>
              <a:buChar char="●"/>
            </a:pPr>
            <a:r>
              <a:rPr lang="en" sz="900">
                <a:solidFill>
                  <a:srgbClr val="188038"/>
                </a:solidFill>
              </a:rPr>
              <a:t>REGION_RATING_CLIENT_W_CITY</a:t>
            </a:r>
            <a:r>
              <a:rPr lang="en" sz="900">
                <a:solidFill>
                  <a:srgbClr val="000000"/>
                </a:solidFill>
              </a:rPr>
              <a:t> reflects the rating of the client’s region in conjunction with the city.</a:t>
            </a:r>
            <a:endParaRPr sz="900">
              <a:solidFill>
                <a:srgbClr val="000000"/>
              </a:solidFill>
            </a:endParaRPr>
          </a:p>
          <a:p>
            <a:pPr indent="-285750" lvl="0" marL="457200" rtl="0" algn="l">
              <a:lnSpc>
                <a:spcPct val="100000"/>
              </a:lnSpc>
              <a:spcBef>
                <a:spcPts val="0"/>
              </a:spcBef>
              <a:spcAft>
                <a:spcPts val="0"/>
              </a:spcAft>
              <a:buClr>
                <a:srgbClr val="000000"/>
              </a:buClr>
              <a:buSzPts val="900"/>
              <a:buFont typeface="Poppins"/>
              <a:buChar char="●"/>
            </a:pPr>
            <a:r>
              <a:rPr lang="en" sz="900">
                <a:solidFill>
                  <a:srgbClr val="000000"/>
                </a:solidFill>
              </a:rPr>
              <a:t>This variable has a moderate positive correlation with loan default, suggesting that the client's regional rating combined with city factors influences default risk.</a:t>
            </a:r>
            <a:endParaRPr sz="900">
              <a:solidFill>
                <a:srgbClr val="000000"/>
              </a:solidFill>
            </a:endParaRPr>
          </a:p>
          <a:p>
            <a:pPr indent="0" lvl="0" marL="0" rtl="0" algn="l">
              <a:lnSpc>
                <a:spcPct val="100000"/>
              </a:lnSpc>
              <a:spcBef>
                <a:spcPts val="1200"/>
              </a:spcBef>
              <a:spcAft>
                <a:spcPts val="0"/>
              </a:spcAft>
              <a:buNone/>
            </a:pPr>
            <a:r>
              <a:rPr lang="en" sz="900">
                <a:solidFill>
                  <a:srgbClr val="000000"/>
                </a:solidFill>
              </a:rPr>
              <a:t>Insights:</a:t>
            </a:r>
            <a:endParaRPr sz="900">
              <a:solidFill>
                <a:srgbClr val="000000"/>
              </a:solidFill>
            </a:endParaRPr>
          </a:p>
          <a:p>
            <a:pPr indent="-285750" lvl="0" marL="457200" rtl="0" algn="l">
              <a:lnSpc>
                <a:spcPct val="100000"/>
              </a:lnSpc>
              <a:spcBef>
                <a:spcPts val="1200"/>
              </a:spcBef>
              <a:spcAft>
                <a:spcPts val="0"/>
              </a:spcAft>
              <a:buClr>
                <a:srgbClr val="000000"/>
              </a:buClr>
              <a:buSzPts val="900"/>
              <a:buFont typeface="Poppins"/>
              <a:buChar char="●"/>
            </a:pPr>
            <a:r>
              <a:rPr lang="en" sz="900">
                <a:solidFill>
                  <a:srgbClr val="000000"/>
                </a:solidFill>
              </a:rPr>
              <a:t>As the region rating decreases (moving from 1 to 3), the average default rate increases.</a:t>
            </a:r>
            <a:endParaRPr sz="900">
              <a:solidFill>
                <a:srgbClr val="000000"/>
              </a:solidFill>
            </a:endParaRPr>
          </a:p>
          <a:p>
            <a:pPr indent="-285750" lvl="1" marL="914400" rtl="0" algn="l">
              <a:lnSpc>
                <a:spcPct val="100000"/>
              </a:lnSpc>
              <a:spcBef>
                <a:spcPts val="0"/>
              </a:spcBef>
              <a:spcAft>
                <a:spcPts val="0"/>
              </a:spcAft>
              <a:buClr>
                <a:srgbClr val="000000"/>
              </a:buClr>
              <a:buSzPts val="900"/>
              <a:buFont typeface="Arial"/>
              <a:buChar char="○"/>
            </a:pPr>
            <a:r>
              <a:rPr b="1" lang="en" sz="900">
                <a:solidFill>
                  <a:srgbClr val="000000"/>
                </a:solidFill>
              </a:rPr>
              <a:t>Level 1 (Highest Rating):</a:t>
            </a:r>
            <a:r>
              <a:rPr lang="en" sz="900">
                <a:solidFill>
                  <a:srgbClr val="000000"/>
                </a:solidFill>
              </a:rPr>
              <a:t> Clients from regions with the highest rating have the lowest average default rate, around 6%.</a:t>
            </a:r>
            <a:endParaRPr sz="900">
              <a:solidFill>
                <a:srgbClr val="000000"/>
              </a:solidFill>
            </a:endParaRPr>
          </a:p>
          <a:p>
            <a:pPr indent="-285750" lvl="1" marL="914400" rtl="0" algn="l">
              <a:lnSpc>
                <a:spcPct val="100000"/>
              </a:lnSpc>
              <a:spcBef>
                <a:spcPts val="0"/>
              </a:spcBef>
              <a:spcAft>
                <a:spcPts val="0"/>
              </a:spcAft>
              <a:buClr>
                <a:srgbClr val="000000"/>
              </a:buClr>
              <a:buSzPts val="900"/>
              <a:buFont typeface="Arial"/>
              <a:buChar char="○"/>
            </a:pPr>
            <a:r>
              <a:rPr b="1" lang="en" sz="900">
                <a:solidFill>
                  <a:srgbClr val="000000"/>
                </a:solidFill>
              </a:rPr>
              <a:t>Level 2 (Moderate Rating):</a:t>
            </a:r>
            <a:r>
              <a:rPr lang="en" sz="900">
                <a:solidFill>
                  <a:srgbClr val="000000"/>
                </a:solidFill>
              </a:rPr>
              <a:t> Clients from moderately rated regions show a higher average default rate, approximately 8%.</a:t>
            </a:r>
            <a:endParaRPr sz="900">
              <a:solidFill>
                <a:srgbClr val="000000"/>
              </a:solidFill>
            </a:endParaRPr>
          </a:p>
          <a:p>
            <a:pPr indent="-285750" lvl="1" marL="914400" rtl="0" algn="l">
              <a:lnSpc>
                <a:spcPct val="100000"/>
              </a:lnSpc>
              <a:spcBef>
                <a:spcPts val="0"/>
              </a:spcBef>
              <a:spcAft>
                <a:spcPts val="0"/>
              </a:spcAft>
              <a:buClr>
                <a:srgbClr val="000000"/>
              </a:buClr>
              <a:buSzPts val="900"/>
              <a:buFont typeface="Arial"/>
              <a:buChar char="○"/>
            </a:pPr>
            <a:r>
              <a:rPr b="1" lang="en" sz="900">
                <a:solidFill>
                  <a:srgbClr val="000000"/>
                </a:solidFill>
              </a:rPr>
              <a:t>Level 3 (Lowest Rating):</a:t>
            </a:r>
            <a:r>
              <a:rPr lang="en" sz="900">
                <a:solidFill>
                  <a:srgbClr val="000000"/>
                </a:solidFill>
              </a:rPr>
              <a:t> Clients from the lowest-rated regions exhibit the highest average default rate, close to 12%.</a:t>
            </a:r>
            <a:endParaRPr sz="900">
              <a:solidFill>
                <a:srgbClr val="000000"/>
              </a:solidFill>
            </a:endParaRPr>
          </a:p>
          <a:p>
            <a:pPr indent="-285750" lvl="0" marL="457200" rtl="0" algn="l">
              <a:lnSpc>
                <a:spcPct val="100000"/>
              </a:lnSpc>
              <a:spcBef>
                <a:spcPts val="0"/>
              </a:spcBef>
              <a:spcAft>
                <a:spcPts val="0"/>
              </a:spcAft>
              <a:buClr>
                <a:srgbClr val="000000"/>
              </a:buClr>
              <a:buSzPts val="900"/>
              <a:buFont typeface="Arial"/>
              <a:buChar char="●"/>
            </a:pPr>
            <a:r>
              <a:rPr lang="en" sz="900">
                <a:solidFill>
                  <a:srgbClr val="000000"/>
                </a:solidFill>
              </a:rPr>
              <a:t>Regions with low ratings tend to have poorer economic conditions, clients that face higher living costs but have lower incomes, and have less access to financial services and resources</a:t>
            </a:r>
            <a:endParaRPr sz="900">
              <a:solidFill>
                <a:srgbClr val="000000"/>
              </a:solidFill>
            </a:endParaRPr>
          </a:p>
          <a:p>
            <a:pPr indent="0" lvl="0" marL="0" rtl="0" algn="l">
              <a:lnSpc>
                <a:spcPct val="100000"/>
              </a:lnSpc>
              <a:spcBef>
                <a:spcPts val="1200"/>
              </a:spcBef>
              <a:spcAft>
                <a:spcPts val="0"/>
              </a:spcAft>
              <a:buNone/>
            </a:pPr>
            <a:r>
              <a:t/>
            </a:r>
            <a:endParaRPr sz="900"/>
          </a:p>
        </p:txBody>
      </p:sp>
      <p:pic>
        <p:nvPicPr>
          <p:cNvPr id="290" name="Google Shape;290;p36"/>
          <p:cNvPicPr preferRelativeResize="0"/>
          <p:nvPr/>
        </p:nvPicPr>
        <p:blipFill>
          <a:blip r:embed="rId3">
            <a:alphaModFix/>
          </a:blip>
          <a:stretch>
            <a:fillRect/>
          </a:stretch>
        </p:blipFill>
        <p:spPr>
          <a:xfrm>
            <a:off x="229975" y="1282094"/>
            <a:ext cx="4379052" cy="27548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64700" y="223000"/>
            <a:ext cx="821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 Change Frequency and Loan Default</a:t>
            </a:r>
            <a:endParaRPr/>
          </a:p>
        </p:txBody>
      </p:sp>
      <p:sp>
        <p:nvSpPr>
          <p:cNvPr id="296" name="Google Shape;296;p37"/>
          <p:cNvSpPr txBox="1"/>
          <p:nvPr>
            <p:ph idx="1" type="body"/>
          </p:nvPr>
        </p:nvSpPr>
        <p:spPr>
          <a:xfrm>
            <a:off x="242675" y="778650"/>
            <a:ext cx="4213500" cy="3586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solidFill>
                  <a:srgbClr val="191919"/>
                </a:solidFill>
                <a:latin typeface="Arial"/>
                <a:ea typeface="Arial"/>
                <a:cs typeface="Arial"/>
                <a:sym typeface="Arial"/>
              </a:rPr>
              <a:t> </a:t>
            </a:r>
            <a:r>
              <a:rPr lang="en" sz="1100">
                <a:solidFill>
                  <a:srgbClr val="191919"/>
                </a:solidFill>
              </a:rPr>
              <a:t>DAYS_LAST_PHONE_CHANGE and Loan Default:</a:t>
            </a:r>
            <a:endParaRPr sz="1100">
              <a:solidFill>
                <a:srgbClr val="191919"/>
              </a:solidFill>
            </a:endParaRPr>
          </a:p>
          <a:p>
            <a:pPr indent="-298450" lvl="0" marL="457200" rtl="0" algn="l">
              <a:lnSpc>
                <a:spcPct val="100000"/>
              </a:lnSpc>
              <a:spcBef>
                <a:spcPts val="1200"/>
              </a:spcBef>
              <a:spcAft>
                <a:spcPts val="0"/>
              </a:spcAft>
              <a:buClr>
                <a:srgbClr val="191919"/>
              </a:buClr>
              <a:buSzPts val="1100"/>
              <a:buChar char="●"/>
            </a:pPr>
            <a:r>
              <a:rPr lang="en" sz="1100">
                <a:solidFill>
                  <a:srgbClr val="188038"/>
                </a:solidFill>
              </a:rPr>
              <a:t>DAYS_LAST_PHONE_CHANGE</a:t>
            </a:r>
            <a:r>
              <a:rPr lang="en" sz="1100">
                <a:solidFill>
                  <a:srgbClr val="191919"/>
                </a:solidFill>
              </a:rPr>
              <a:t> represents the number of days since the client last changed their phone number.</a:t>
            </a:r>
            <a:endParaRPr sz="1100">
              <a:solidFill>
                <a:srgbClr val="191919"/>
              </a:solidFill>
            </a:endParaRPr>
          </a:p>
          <a:p>
            <a:pPr indent="-298450" lvl="0" marL="457200" rtl="0" algn="l">
              <a:lnSpc>
                <a:spcPct val="100000"/>
              </a:lnSpc>
              <a:spcBef>
                <a:spcPts val="0"/>
              </a:spcBef>
              <a:spcAft>
                <a:spcPts val="0"/>
              </a:spcAft>
              <a:buClr>
                <a:srgbClr val="191919"/>
              </a:buClr>
              <a:buSzPts val="1100"/>
              <a:buChar char="●"/>
            </a:pPr>
            <a:r>
              <a:rPr lang="en" sz="1100">
                <a:solidFill>
                  <a:srgbClr val="191919"/>
                </a:solidFill>
              </a:rPr>
              <a:t>This variable shows a positive correlation with loan default, indicating that frequent phone number changes may be a red flag.</a:t>
            </a:r>
            <a:endParaRPr sz="1100">
              <a:solidFill>
                <a:srgbClr val="191919"/>
              </a:solidFill>
            </a:endParaRPr>
          </a:p>
          <a:p>
            <a:pPr indent="0" lvl="0" marL="0" rtl="0" algn="l">
              <a:lnSpc>
                <a:spcPct val="100000"/>
              </a:lnSpc>
              <a:spcBef>
                <a:spcPts val="1200"/>
              </a:spcBef>
              <a:spcAft>
                <a:spcPts val="0"/>
              </a:spcAft>
              <a:buNone/>
            </a:pPr>
            <a:r>
              <a:rPr lang="en" sz="1100">
                <a:solidFill>
                  <a:srgbClr val="191919"/>
                </a:solidFill>
              </a:rPr>
              <a:t>Insight:</a:t>
            </a:r>
            <a:endParaRPr sz="1100">
              <a:solidFill>
                <a:srgbClr val="191919"/>
              </a:solidFill>
            </a:endParaRPr>
          </a:p>
          <a:p>
            <a:pPr indent="-298450" lvl="0" marL="457200" rtl="0" algn="l">
              <a:lnSpc>
                <a:spcPct val="100000"/>
              </a:lnSpc>
              <a:spcBef>
                <a:spcPts val="1200"/>
              </a:spcBef>
              <a:spcAft>
                <a:spcPts val="0"/>
              </a:spcAft>
              <a:buClr>
                <a:srgbClr val="191919"/>
              </a:buClr>
              <a:buSzPts val="1100"/>
              <a:buChar char="●"/>
            </a:pPr>
            <a:r>
              <a:rPr lang="en" sz="1100">
                <a:solidFill>
                  <a:srgbClr val="191919"/>
                </a:solidFill>
              </a:rPr>
              <a:t>Clients who have changed their phone numbers more recently may have a higher risk of default, potentially indicating increased financial instability</a:t>
            </a:r>
            <a:endParaRPr sz="1100">
              <a:solidFill>
                <a:srgbClr val="191919"/>
              </a:solidFill>
            </a:endParaRPr>
          </a:p>
          <a:p>
            <a:pPr indent="0" lvl="0" marL="0" rtl="0" algn="l">
              <a:lnSpc>
                <a:spcPct val="100000"/>
              </a:lnSpc>
              <a:spcBef>
                <a:spcPts val="1200"/>
              </a:spcBef>
              <a:spcAft>
                <a:spcPts val="0"/>
              </a:spcAft>
              <a:buNone/>
            </a:pPr>
            <a:r>
              <a:rPr lang="en" sz="1100">
                <a:solidFill>
                  <a:srgbClr val="191919"/>
                </a:solidFill>
              </a:rPr>
              <a:t>Outliers:</a:t>
            </a:r>
            <a:endParaRPr sz="1100">
              <a:solidFill>
                <a:srgbClr val="191919"/>
              </a:solidFill>
            </a:endParaRPr>
          </a:p>
          <a:p>
            <a:pPr indent="0" lvl="0" marL="0" rtl="0" algn="l">
              <a:lnSpc>
                <a:spcPct val="100000"/>
              </a:lnSpc>
              <a:spcBef>
                <a:spcPts val="1200"/>
              </a:spcBef>
              <a:spcAft>
                <a:spcPts val="0"/>
              </a:spcAft>
              <a:buNone/>
            </a:pPr>
            <a:r>
              <a:rPr lang="en" sz="1000">
                <a:solidFill>
                  <a:srgbClr val="191919"/>
                </a:solidFill>
              </a:rPr>
              <a:t>Despite more recent phone change outliers in the non-default group, the overall trend shows recent phone changes generally correlate with higher default risk, making it a significant factor when combined with other variables</a:t>
            </a:r>
            <a:endParaRPr sz="1000">
              <a:solidFill>
                <a:srgbClr val="191919"/>
              </a:solidFill>
            </a:endParaRPr>
          </a:p>
          <a:p>
            <a:pPr indent="0" lvl="0" marL="0" rtl="0" algn="l">
              <a:lnSpc>
                <a:spcPct val="115000"/>
              </a:lnSpc>
              <a:spcBef>
                <a:spcPts val="1200"/>
              </a:spcBef>
              <a:spcAft>
                <a:spcPts val="0"/>
              </a:spcAft>
              <a:buNone/>
            </a:pPr>
            <a:r>
              <a:t/>
            </a:r>
            <a:endParaRPr sz="1100">
              <a:solidFill>
                <a:srgbClr val="191919"/>
              </a:solidFill>
            </a:endParaRPr>
          </a:p>
          <a:p>
            <a:pPr indent="0" lvl="0" marL="0" rtl="0" algn="l">
              <a:spcBef>
                <a:spcPts val="1200"/>
              </a:spcBef>
              <a:spcAft>
                <a:spcPts val="0"/>
              </a:spcAft>
              <a:buNone/>
            </a:pPr>
            <a:r>
              <a:t/>
            </a:r>
            <a:endParaRPr>
              <a:solidFill>
                <a:srgbClr val="191919"/>
              </a:solidFill>
            </a:endParaRPr>
          </a:p>
        </p:txBody>
      </p:sp>
      <p:pic>
        <p:nvPicPr>
          <p:cNvPr id="297" name="Google Shape;297;p37"/>
          <p:cNvPicPr preferRelativeResize="0"/>
          <p:nvPr/>
        </p:nvPicPr>
        <p:blipFill>
          <a:blip r:embed="rId3">
            <a:alphaModFix/>
          </a:blip>
          <a:stretch>
            <a:fillRect/>
          </a:stretch>
        </p:blipFill>
        <p:spPr>
          <a:xfrm>
            <a:off x="4456125" y="1200350"/>
            <a:ext cx="4267200" cy="2742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479475" y="445025"/>
            <a:ext cx="804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Influence of Region Rating on Loan Default</a:t>
            </a:r>
            <a:endParaRPr/>
          </a:p>
        </p:txBody>
      </p:sp>
      <p:sp>
        <p:nvSpPr>
          <p:cNvPr id="303" name="Google Shape;303;p38"/>
          <p:cNvSpPr txBox="1"/>
          <p:nvPr>
            <p:ph idx="1" type="body"/>
          </p:nvPr>
        </p:nvSpPr>
        <p:spPr>
          <a:xfrm>
            <a:off x="4457350" y="824900"/>
            <a:ext cx="3852000" cy="3586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solidFill>
                  <a:srgbClr val="000000"/>
                </a:solidFill>
              </a:rPr>
              <a:t>REGION_RATING_CLIENT and Loan Default:</a:t>
            </a:r>
            <a:endParaRPr sz="1100">
              <a:solidFill>
                <a:srgbClr val="000000"/>
              </a:solidFill>
            </a:endParaRPr>
          </a:p>
          <a:p>
            <a:pPr indent="-298450" lvl="0" marL="457200" rtl="0" algn="l">
              <a:lnSpc>
                <a:spcPct val="100000"/>
              </a:lnSpc>
              <a:spcBef>
                <a:spcPts val="1200"/>
              </a:spcBef>
              <a:spcAft>
                <a:spcPts val="0"/>
              </a:spcAft>
              <a:buClr>
                <a:srgbClr val="000000"/>
              </a:buClr>
              <a:buSzPts val="1100"/>
              <a:buFont typeface="Arial"/>
              <a:buChar char="●"/>
            </a:pPr>
            <a:r>
              <a:rPr lang="en" sz="1100">
                <a:solidFill>
                  <a:srgbClr val="188038"/>
                </a:solidFill>
              </a:rPr>
              <a:t>REGION_RATING_CLIENT</a:t>
            </a:r>
            <a:r>
              <a:rPr lang="en" sz="1100">
                <a:solidFill>
                  <a:srgbClr val="000000"/>
                </a:solidFill>
              </a:rPr>
              <a:t> reflects the client's region rating without considering the city</a:t>
            </a:r>
            <a:endParaRPr sz="1100">
              <a:solidFill>
                <a:srgbClr val="000000"/>
              </a:solidFill>
            </a:endParaRPr>
          </a:p>
          <a:p>
            <a:pPr indent="-298450" lvl="0" marL="457200" rtl="0" algn="l">
              <a:lnSpc>
                <a:spcPct val="100000"/>
              </a:lnSpc>
              <a:spcBef>
                <a:spcPts val="0"/>
              </a:spcBef>
              <a:spcAft>
                <a:spcPts val="0"/>
              </a:spcAft>
              <a:buClr>
                <a:srgbClr val="000000"/>
              </a:buClr>
              <a:buSzPts val="1100"/>
              <a:buFont typeface="Poppins"/>
              <a:buChar char="●"/>
            </a:pPr>
            <a:r>
              <a:rPr lang="en" sz="1100">
                <a:solidFill>
                  <a:srgbClr val="000000"/>
                </a:solidFill>
              </a:rPr>
              <a:t> It shows a moderate correlation with loan default, making region alone a significant factor in default risk..</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rPr>
              <a:t>Insight:</a:t>
            </a:r>
            <a:endParaRPr sz="1100">
              <a:solidFill>
                <a:srgbClr val="000000"/>
              </a:solidFill>
            </a:endParaRPr>
          </a:p>
          <a:p>
            <a:pPr indent="-298450" lvl="0" marL="457200" rtl="0" algn="l">
              <a:lnSpc>
                <a:spcPct val="100000"/>
              </a:lnSpc>
              <a:spcBef>
                <a:spcPts val="1200"/>
              </a:spcBef>
              <a:spcAft>
                <a:spcPts val="0"/>
              </a:spcAft>
              <a:buClr>
                <a:srgbClr val="000000"/>
              </a:buClr>
              <a:buSzPts val="1100"/>
              <a:buChar char="●"/>
            </a:pPr>
            <a:r>
              <a:rPr lang="en" sz="1100">
                <a:solidFill>
                  <a:srgbClr val="000000"/>
                </a:solidFill>
              </a:rPr>
              <a:t>The chart shows a clear trend: as the region rating decreases (from 1 to 3), the likelihood of loan default increases. </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lang="en" sz="1100">
                <a:solidFill>
                  <a:srgbClr val="000000"/>
                </a:solidFill>
              </a:rPr>
              <a:t>Clients in higher-rated regions have the lowest default rate (~6%), while those in the lowest-rated regions have the highest (~12%).</a:t>
            </a:r>
            <a:endParaRPr sz="1100">
              <a:solidFill>
                <a:srgbClr val="000000"/>
              </a:solidFill>
            </a:endParaRPr>
          </a:p>
          <a:p>
            <a:pPr indent="-298450" lvl="0" marL="457200" rtl="0" algn="l">
              <a:lnSpc>
                <a:spcPct val="100000"/>
              </a:lnSpc>
              <a:spcBef>
                <a:spcPts val="0"/>
              </a:spcBef>
              <a:spcAft>
                <a:spcPts val="0"/>
              </a:spcAft>
              <a:buClr>
                <a:srgbClr val="000000"/>
              </a:buClr>
              <a:buSzPts val="1100"/>
              <a:buChar char="●"/>
            </a:pPr>
            <a:r>
              <a:rPr lang="en" sz="1100">
                <a:solidFill>
                  <a:srgbClr val="000000"/>
                </a:solidFill>
              </a:rPr>
              <a:t>This suggests that socio-economic conditions in lower-rated regions significantly impact clients' ability to repay loans, increasing their susceptibility to default.</a:t>
            </a:r>
            <a:endParaRPr b="1" sz="1100">
              <a:solidFill>
                <a:srgbClr val="000000"/>
              </a:solidFill>
            </a:endParaRPr>
          </a:p>
          <a:p>
            <a:pPr indent="0" lvl="0" marL="0" rtl="0" algn="l">
              <a:spcBef>
                <a:spcPts val="1200"/>
              </a:spcBef>
              <a:spcAft>
                <a:spcPts val="0"/>
              </a:spcAft>
              <a:buNone/>
            </a:pPr>
            <a:r>
              <a:t/>
            </a:r>
            <a:endParaRPr/>
          </a:p>
        </p:txBody>
      </p:sp>
      <p:pic>
        <p:nvPicPr>
          <p:cNvPr id="304" name="Google Shape;304;p38"/>
          <p:cNvPicPr preferRelativeResize="0"/>
          <p:nvPr/>
        </p:nvPicPr>
        <p:blipFill>
          <a:blip r:embed="rId3">
            <a:alphaModFix/>
          </a:blip>
          <a:stretch>
            <a:fillRect/>
          </a:stretch>
        </p:blipFill>
        <p:spPr>
          <a:xfrm>
            <a:off x="246975" y="1221513"/>
            <a:ext cx="4267200" cy="27929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459150" y="445025"/>
            <a:ext cx="82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Document Publication and Loan Default</a:t>
            </a:r>
            <a:endParaRPr/>
          </a:p>
        </p:txBody>
      </p:sp>
      <p:sp>
        <p:nvSpPr>
          <p:cNvPr id="310" name="Google Shape;310;p39"/>
          <p:cNvSpPr txBox="1"/>
          <p:nvPr>
            <p:ph idx="1" type="body"/>
          </p:nvPr>
        </p:nvSpPr>
        <p:spPr>
          <a:xfrm>
            <a:off x="562750" y="869700"/>
            <a:ext cx="3896100" cy="3586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solidFill>
                  <a:srgbClr val="000000"/>
                </a:solidFill>
              </a:rPr>
              <a:t>DAYS_ID_PUBLISH and Loan Default:</a:t>
            </a:r>
            <a:endParaRPr b="1" sz="1100">
              <a:solidFill>
                <a:srgbClr val="000000"/>
              </a:solidFill>
            </a:endParaRPr>
          </a:p>
          <a:p>
            <a:pPr indent="-298450" lvl="0" marL="457200" rtl="0" algn="l">
              <a:lnSpc>
                <a:spcPct val="100000"/>
              </a:lnSpc>
              <a:spcBef>
                <a:spcPts val="1200"/>
              </a:spcBef>
              <a:spcAft>
                <a:spcPts val="0"/>
              </a:spcAft>
              <a:buClr>
                <a:srgbClr val="000000"/>
              </a:buClr>
              <a:buSzPts val="1100"/>
              <a:buFont typeface="Arial"/>
              <a:buChar char="●"/>
            </a:pPr>
            <a:r>
              <a:rPr lang="en" sz="1100">
                <a:solidFill>
                  <a:srgbClr val="188038"/>
                </a:solidFill>
              </a:rPr>
              <a:t>DAYS_ID_PUBLISH</a:t>
            </a:r>
            <a:r>
              <a:rPr lang="en" sz="1100">
                <a:solidFill>
                  <a:srgbClr val="000000"/>
                </a:solidFill>
              </a:rPr>
              <a:t> represents the number of days since the client’s ID document was published.</a:t>
            </a:r>
            <a:endParaRPr sz="1100">
              <a:solidFill>
                <a:srgbClr val="000000"/>
              </a:solidFill>
            </a:endParaRPr>
          </a:p>
          <a:p>
            <a:pPr indent="-298450" lvl="0" marL="457200" rtl="0" algn="l">
              <a:lnSpc>
                <a:spcPct val="100000"/>
              </a:lnSpc>
              <a:spcBef>
                <a:spcPts val="0"/>
              </a:spcBef>
              <a:spcAft>
                <a:spcPts val="0"/>
              </a:spcAft>
              <a:buClr>
                <a:srgbClr val="000000"/>
              </a:buClr>
              <a:buSzPts val="1100"/>
              <a:buFont typeface="Poppins"/>
              <a:buChar char="●"/>
            </a:pPr>
            <a:r>
              <a:rPr lang="en" sz="1100">
                <a:solidFill>
                  <a:srgbClr val="000000"/>
                </a:solidFill>
              </a:rPr>
              <a:t>This variable has the lowest positive correlation among the top five, but still suggests that the recency of ID publication can influence default risk.</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rPr>
              <a:t>Insight:</a:t>
            </a:r>
            <a:endParaRPr sz="1100">
              <a:solidFill>
                <a:srgbClr val="000000"/>
              </a:solidFill>
            </a:endParaRPr>
          </a:p>
          <a:p>
            <a:pPr indent="-298450" lvl="0" marL="457200" rtl="0" algn="l">
              <a:lnSpc>
                <a:spcPct val="100000"/>
              </a:lnSpc>
              <a:spcBef>
                <a:spcPts val="1200"/>
              </a:spcBef>
              <a:spcAft>
                <a:spcPts val="0"/>
              </a:spcAft>
              <a:buClr>
                <a:srgbClr val="000000"/>
              </a:buClr>
              <a:buSzPts val="1100"/>
              <a:buFont typeface="Poppins"/>
              <a:buChar char="●"/>
            </a:pPr>
            <a:r>
              <a:rPr lang="en" sz="1100">
                <a:solidFill>
                  <a:srgbClr val="000000"/>
                </a:solidFill>
              </a:rPr>
              <a:t>The chart suggests that clients whose IDs were published more recently may be more likely to default on loans</a:t>
            </a:r>
            <a:endParaRPr sz="1100">
              <a:solidFill>
                <a:srgbClr val="000000"/>
              </a:solidFill>
            </a:endParaRPr>
          </a:p>
          <a:p>
            <a:pPr indent="-298450" lvl="0" marL="457200" rtl="0" algn="l">
              <a:lnSpc>
                <a:spcPct val="100000"/>
              </a:lnSpc>
              <a:spcBef>
                <a:spcPts val="0"/>
              </a:spcBef>
              <a:spcAft>
                <a:spcPts val="0"/>
              </a:spcAft>
              <a:buClr>
                <a:srgbClr val="000000"/>
              </a:buClr>
              <a:buSzPts val="1100"/>
              <a:buFont typeface="Poppins"/>
              <a:buChar char="●"/>
            </a:pPr>
            <a:r>
              <a:rPr lang="en" sz="1100">
                <a:solidFill>
                  <a:srgbClr val="000000"/>
                </a:solidFill>
              </a:rPr>
              <a:t>This implies that recent changes in a client's legal documentation or identity status might be linked to financial instability or risk, contributing to a higher likelihood of default.</a:t>
            </a:r>
            <a:endParaRPr sz="1100">
              <a:solidFill>
                <a:srgbClr val="000000"/>
              </a:solidFill>
            </a:endParaRPr>
          </a:p>
          <a:p>
            <a:pPr indent="0" lvl="0" marL="0" rtl="0" algn="l">
              <a:spcBef>
                <a:spcPts val="120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4458850" y="1182425"/>
            <a:ext cx="4223099" cy="27786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507225" y="241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a:t>
            </a:r>
            <a:endParaRPr/>
          </a:p>
        </p:txBody>
      </p:sp>
      <p:pic>
        <p:nvPicPr>
          <p:cNvPr id="317" name="Google Shape;317;p40"/>
          <p:cNvPicPr preferRelativeResize="0"/>
          <p:nvPr/>
        </p:nvPicPr>
        <p:blipFill rotWithShape="1">
          <a:blip r:embed="rId3">
            <a:alphaModFix/>
          </a:blip>
          <a:srcRect b="0" l="4049" r="0" t="0"/>
          <a:stretch/>
        </p:blipFill>
        <p:spPr>
          <a:xfrm>
            <a:off x="1482084" y="710175"/>
            <a:ext cx="5456118" cy="3723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Insights</a:t>
            </a:r>
            <a:endParaRPr/>
          </a:p>
        </p:txBody>
      </p:sp>
      <p:sp>
        <p:nvSpPr>
          <p:cNvPr id="323" name="Google Shape;323;p41"/>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TARGET Correlations:</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rPr>
              <a:t>The variables </a:t>
            </a:r>
            <a:r>
              <a:rPr lang="en" sz="1100">
                <a:solidFill>
                  <a:srgbClr val="188038"/>
                </a:solidFill>
              </a:rPr>
              <a:t>DAYS_BIRTH</a:t>
            </a:r>
            <a:r>
              <a:rPr lang="en" sz="1100">
                <a:solidFill>
                  <a:srgbClr val="000000"/>
                </a:solidFill>
              </a:rPr>
              <a:t>, </a:t>
            </a:r>
            <a:r>
              <a:rPr lang="en" sz="1100">
                <a:solidFill>
                  <a:srgbClr val="188038"/>
                </a:solidFill>
              </a:rPr>
              <a:t>REGION_RATING_CLIENT_W_CITY</a:t>
            </a:r>
            <a:r>
              <a:rPr lang="en" sz="1100">
                <a:solidFill>
                  <a:srgbClr val="000000"/>
                </a:solidFill>
              </a:rPr>
              <a:t>, </a:t>
            </a:r>
            <a:r>
              <a:rPr lang="en" sz="1100">
                <a:solidFill>
                  <a:srgbClr val="188038"/>
                </a:solidFill>
              </a:rPr>
              <a:t>DAYS_LAST_PHONE_CHANGE</a:t>
            </a:r>
            <a:r>
              <a:rPr lang="en" sz="1100">
                <a:solidFill>
                  <a:srgbClr val="000000"/>
                </a:solidFill>
              </a:rPr>
              <a:t>, </a:t>
            </a:r>
            <a:r>
              <a:rPr lang="en" sz="1100">
                <a:solidFill>
                  <a:srgbClr val="188038"/>
                </a:solidFill>
              </a:rPr>
              <a:t>REGION_RATING_CLIENT</a:t>
            </a:r>
            <a:r>
              <a:rPr lang="en" sz="1100">
                <a:solidFill>
                  <a:srgbClr val="000000"/>
                </a:solidFill>
              </a:rPr>
              <a:t>, and </a:t>
            </a:r>
            <a:r>
              <a:rPr lang="en" sz="1100">
                <a:solidFill>
                  <a:srgbClr val="188038"/>
                </a:solidFill>
              </a:rPr>
              <a:t>DAYS_ID_PUBLISH</a:t>
            </a:r>
            <a:r>
              <a:rPr lang="en" sz="1100">
                <a:solidFill>
                  <a:srgbClr val="000000"/>
                </a:solidFill>
              </a:rPr>
              <a:t> all show positive correlations with loan default, indicating they are significant factors in assessing default risk.</a:t>
            </a:r>
            <a:endParaRPr sz="1100">
              <a:solidFill>
                <a:srgbClr val="000000"/>
              </a:solidFill>
            </a:endParaRPr>
          </a:p>
          <a:p>
            <a:pPr indent="0" lvl="0" marL="0" rtl="0" algn="l">
              <a:spcBef>
                <a:spcPts val="1200"/>
              </a:spcBef>
              <a:spcAft>
                <a:spcPts val="0"/>
              </a:spcAft>
              <a:buNone/>
            </a:pPr>
            <a:r>
              <a:rPr lang="en" sz="1100">
                <a:solidFill>
                  <a:srgbClr val="000000"/>
                </a:solidFill>
              </a:rPr>
              <a:t>Inter-variable Correlations:</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lang="en" sz="1100">
                <a:solidFill>
                  <a:srgbClr val="188038"/>
                </a:solidFill>
              </a:rPr>
              <a:t>REGION_RATING_CLIENT</a:t>
            </a:r>
            <a:r>
              <a:rPr lang="en" sz="1100">
                <a:solidFill>
                  <a:srgbClr val="000000"/>
                </a:solidFill>
              </a:rPr>
              <a:t> and </a:t>
            </a:r>
            <a:r>
              <a:rPr lang="en" sz="1100">
                <a:solidFill>
                  <a:srgbClr val="188038"/>
                </a:solidFill>
              </a:rPr>
              <a:t>REGION_RATING_CLIENT_W_CITY</a:t>
            </a:r>
            <a:r>
              <a:rPr lang="en" sz="1100">
                <a:solidFill>
                  <a:srgbClr val="000000"/>
                </a:solidFill>
              </a:rPr>
              <a:t> have a very high correlation (0.95), indicating that they provide overlapping information about regional ratings.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188038"/>
                </a:solidFill>
              </a:rPr>
              <a:t>DAYS_ID_PUBLISH</a:t>
            </a:r>
            <a:r>
              <a:rPr lang="en" sz="1100">
                <a:solidFill>
                  <a:srgbClr val="000000"/>
                </a:solidFill>
              </a:rPr>
              <a:t> also shows a notable correlation with </a:t>
            </a:r>
            <a:r>
              <a:rPr lang="en" sz="1100">
                <a:solidFill>
                  <a:srgbClr val="188038"/>
                </a:solidFill>
              </a:rPr>
              <a:t>DAYS_BIRTH</a:t>
            </a:r>
            <a:r>
              <a:rPr lang="en" sz="1100">
                <a:solidFill>
                  <a:srgbClr val="000000"/>
                </a:solidFill>
              </a:rPr>
              <a:t> (0.26), linking ID publication recency with the client's age.</a:t>
            </a:r>
            <a:endParaRPr sz="110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329" name="Google Shape;329;p42"/>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The analysis identified key variables linked to loan defaults, including the client’s age in days, the region rating of the city the client lives in, the number of days since the client last changed their phone number, and the number of days since they updated their identity document</a:t>
            </a:r>
            <a:endParaRPr sz="900">
              <a:solidFill>
                <a:srgbClr val="5F6368"/>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900">
              <a:solidFill>
                <a:srgbClr val="5F6368"/>
              </a:solidFill>
              <a:highlight>
                <a:srgbClr val="FFFFFF"/>
              </a:highlight>
              <a:latin typeface="Roboto Mono"/>
              <a:ea typeface="Roboto Mono"/>
              <a:cs typeface="Roboto Mono"/>
              <a:sym typeface="Roboto Mono"/>
            </a:endParaRPr>
          </a:p>
          <a:p>
            <a:pPr indent="-317500" lvl="0" marL="457200" rtl="0" algn="l">
              <a:spcBef>
                <a:spcPts val="0"/>
              </a:spcBef>
              <a:spcAft>
                <a:spcPts val="0"/>
              </a:spcAft>
              <a:buSzPts val="1400"/>
              <a:buFont typeface="Poppins Light"/>
              <a:buChar char="●"/>
            </a:pPr>
            <a:r>
              <a:rPr lang="en" sz="1400">
                <a:solidFill>
                  <a:srgbClr val="000000"/>
                </a:solidFill>
              </a:rPr>
              <a:t>Strong correlations were observed between region-related variables and loan default, indicating that socio-economic factors tied to a client's location are crucial in assessing default risk.</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SzPts val="1400"/>
              <a:buFont typeface="Poppins Light"/>
              <a:buChar char="●"/>
            </a:pPr>
            <a:r>
              <a:rPr lang="en" sz="1400">
                <a:solidFill>
                  <a:srgbClr val="000000"/>
                </a:solidFill>
              </a:rPr>
              <a:t>Age and recency of ID publication were also notable predictors, suggesting that both demographic and administrative factors play a role in default likelihood.</a:t>
            </a:r>
            <a:endParaRPr sz="1400">
              <a:solidFill>
                <a:srgbClr val="000000"/>
              </a:solidFill>
            </a:endParaRPr>
          </a:p>
          <a:p>
            <a:pPr indent="0" lvl="0" marL="0" rtl="0" algn="l">
              <a:spcBef>
                <a:spcPts val="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335" name="Google Shape;335;p43"/>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Banks can use these insights to refine their risk assessment models, focusing on these key factors to better predict and mitigate the risk of loan defaults.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Identifying high-risk clients allows for proactive measures, such as adjusting loan terms or offering financial counseling, to reduce the likelihood of defaults.</a:t>
            </a:r>
            <a:endParaRPr sz="1500"/>
          </a:p>
          <a:p>
            <a:pPr indent="0" lvl="0" marL="0" rtl="0" algn="l">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06" name="Google Shape;206;p26"/>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This project aims to identify patterns indicating whether a client may have difficulty paying their loan installments.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Business Goal: To assist the bank in making informed decisions such as denying loans, adjusting loan amounts, or lending to risky applicants at higher interest rates.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41" name="Google Shape;341;p44"/>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Further analysis could explore additional variables or apply machine learning models to improve predictive accuracy.</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Implementation of these findings into the bank’s decision-making process could enhance loan portfolio performance and reduce financial risk.</a:t>
            </a:r>
            <a:endParaRPr sz="1700"/>
          </a:p>
          <a:p>
            <a:pPr indent="0" lvl="0" marL="0" rtl="0" algn="l">
              <a:spcBef>
                <a:spcPts val="0"/>
              </a:spcBef>
              <a:spcAft>
                <a:spcPts val="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47" name="Google Shape;347;p45"/>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rPr>
              <a:t>Contact Information:</a:t>
            </a:r>
            <a:endParaRPr b="1" sz="1400">
              <a:solidFill>
                <a:srgbClr val="000000"/>
              </a:solidFill>
            </a:endParaRPr>
          </a:p>
          <a:p>
            <a:pPr indent="-317500" lvl="0" marL="457200" rtl="0" algn="l">
              <a:lnSpc>
                <a:spcPct val="115000"/>
              </a:lnSpc>
              <a:spcBef>
                <a:spcPts val="1200"/>
              </a:spcBef>
              <a:spcAft>
                <a:spcPts val="0"/>
              </a:spcAft>
              <a:buClr>
                <a:srgbClr val="000000"/>
              </a:buClr>
              <a:buSzPts val="1400"/>
              <a:buFont typeface="Arial"/>
              <a:buChar char="●"/>
            </a:pPr>
            <a:r>
              <a:rPr b="1" lang="en" sz="1400">
                <a:solidFill>
                  <a:srgbClr val="000000"/>
                </a:solidFill>
              </a:rPr>
              <a:t>Email:</a:t>
            </a:r>
            <a:r>
              <a:rPr lang="en" sz="1400">
                <a:solidFill>
                  <a:srgbClr val="000000"/>
                </a:solidFill>
              </a:rPr>
              <a:t> </a:t>
            </a:r>
            <a:r>
              <a:rPr lang="en" sz="1400" u="sng">
                <a:solidFill>
                  <a:srgbClr val="27278B"/>
                </a:solidFill>
                <a:hlinkClick r:id="rId3">
                  <a:extLst>
                    <a:ext uri="{A12FA001-AC4F-418D-AE19-62706E023703}">
                      <ahyp:hlinkClr val="tx"/>
                    </a:ext>
                  </a:extLst>
                </a:hlinkClick>
              </a:rPr>
              <a:t>shaililikhar@gmail.com</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LinkedIn:</a:t>
            </a:r>
            <a:r>
              <a:rPr lang="en" sz="1400">
                <a:solidFill>
                  <a:srgbClr val="000000"/>
                </a:solidFill>
              </a:rPr>
              <a:t> </a:t>
            </a:r>
            <a:r>
              <a:rPr lang="en" sz="1400" u="sng">
                <a:solidFill>
                  <a:srgbClr val="27278B"/>
                </a:solidFill>
                <a:hlinkClick r:id="rId4">
                  <a:extLst>
                    <a:ext uri="{A12FA001-AC4F-418D-AE19-62706E023703}">
                      <ahyp:hlinkClr val="tx"/>
                    </a:ext>
                  </a:extLst>
                </a:hlinkClick>
              </a:rPr>
              <a:t>https://www.linkedin.com/in/shaili-likhar/</a:t>
            </a:r>
            <a:endParaRPr b="1" sz="1400">
              <a:solidFill>
                <a:srgbClr val="000000"/>
              </a:solidFill>
            </a:endParaRPr>
          </a:p>
          <a:p>
            <a:pPr indent="0" lvl="0" marL="0" rtl="0" algn="l">
              <a:lnSpc>
                <a:spcPct val="115000"/>
              </a:lnSpc>
              <a:spcBef>
                <a:spcPts val="1200"/>
              </a:spcBef>
              <a:spcAft>
                <a:spcPts val="0"/>
              </a:spcAft>
              <a:buNone/>
            </a:pPr>
            <a:r>
              <a:rPr b="1" lang="en" sz="1400">
                <a:solidFill>
                  <a:srgbClr val="000000"/>
                </a:solidFill>
              </a:rPr>
              <a:t>I appreciate your time and attention.</a:t>
            </a:r>
            <a:endParaRPr b="1" sz="140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212" name="Google Shape;212;p27"/>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b="1" lang="en" sz="1300">
                <a:solidFill>
                  <a:srgbClr val="000000"/>
                </a:solidFill>
              </a:rPr>
              <a:t>Datasets Used:</a:t>
            </a:r>
            <a:r>
              <a:rPr lang="en" sz="1300">
                <a:solidFill>
                  <a:srgbClr val="000000"/>
                </a:solidFill>
              </a:rPr>
              <a:t> </a:t>
            </a:r>
            <a:endParaRPr sz="1300">
              <a:solidFill>
                <a:srgbClr val="000000"/>
              </a:solidFill>
            </a:endParaRPr>
          </a:p>
          <a:p>
            <a:pPr indent="0" lvl="0" marL="914400" rtl="0" algn="l">
              <a:lnSpc>
                <a:spcPct val="115000"/>
              </a:lnSpc>
              <a:spcBef>
                <a:spcPts val="1200"/>
              </a:spcBef>
              <a:spcAft>
                <a:spcPts val="0"/>
              </a:spcAft>
              <a:buNone/>
            </a:pPr>
            <a:r>
              <a:rPr lang="en" sz="1300">
                <a:solidFill>
                  <a:srgbClr val="000000"/>
                </a:solidFill>
              </a:rPr>
              <a:t>- </a:t>
            </a:r>
            <a:r>
              <a:rPr lang="en" sz="1300" u="sng">
                <a:solidFill>
                  <a:schemeClr val="hlink"/>
                </a:solidFill>
                <a:hlinkClick r:id="rId3"/>
              </a:rPr>
              <a:t>application_data.csv</a:t>
            </a:r>
            <a:r>
              <a:rPr lang="en" sz="1300">
                <a:solidFill>
                  <a:srgbClr val="000000"/>
                </a:solidFill>
              </a:rPr>
              <a:t> </a:t>
            </a:r>
            <a:endParaRPr sz="1300">
              <a:solidFill>
                <a:srgbClr val="000000"/>
              </a:solidFill>
            </a:endParaRPr>
          </a:p>
          <a:p>
            <a:pPr indent="0" lvl="0" marL="914400" rtl="0" algn="l">
              <a:lnSpc>
                <a:spcPct val="115000"/>
              </a:lnSpc>
              <a:spcBef>
                <a:spcPts val="1200"/>
              </a:spcBef>
              <a:spcAft>
                <a:spcPts val="0"/>
              </a:spcAft>
              <a:buNone/>
            </a:pPr>
            <a:r>
              <a:rPr lang="en" sz="1300">
                <a:solidFill>
                  <a:srgbClr val="000000"/>
                </a:solidFill>
              </a:rPr>
              <a:t>- </a:t>
            </a:r>
            <a:r>
              <a:rPr lang="en" sz="1300" u="sng">
                <a:solidFill>
                  <a:schemeClr val="hlink"/>
                </a:solidFill>
                <a:hlinkClick r:id="rId4"/>
              </a:rPr>
              <a:t>previous_application.csv</a:t>
            </a:r>
            <a:r>
              <a:rPr lang="en" sz="1300">
                <a:solidFill>
                  <a:srgbClr val="000000"/>
                </a:solidFill>
              </a:rPr>
              <a:t> </a:t>
            </a:r>
            <a:endParaRPr sz="1300">
              <a:solidFill>
                <a:srgbClr val="000000"/>
              </a:solidFill>
            </a:endParaRPr>
          </a:p>
          <a:p>
            <a:pPr indent="0" lvl="0" marL="914400" rtl="0" algn="l">
              <a:lnSpc>
                <a:spcPct val="115000"/>
              </a:lnSpc>
              <a:spcBef>
                <a:spcPts val="1200"/>
              </a:spcBef>
              <a:spcAft>
                <a:spcPts val="0"/>
              </a:spcAft>
              <a:buNone/>
            </a:pPr>
            <a:r>
              <a:rPr lang="en" sz="1300">
                <a:solidFill>
                  <a:srgbClr val="000000"/>
                </a:solidFill>
              </a:rPr>
              <a:t>- c</a:t>
            </a:r>
            <a:r>
              <a:rPr lang="en" sz="1300" u="sng">
                <a:solidFill>
                  <a:schemeClr val="hlink"/>
                </a:solidFill>
                <a:hlinkClick r:id="rId5"/>
              </a:rPr>
              <a:t>olumns_description.csv</a:t>
            </a:r>
            <a:endParaRPr b="1" sz="1300">
              <a:solidFill>
                <a:srgbClr val="000000"/>
              </a:solidFill>
            </a:endParaRPr>
          </a:p>
          <a:p>
            <a:pPr indent="-298450" lvl="0" marL="457200" rtl="0" algn="l">
              <a:lnSpc>
                <a:spcPct val="115000"/>
              </a:lnSpc>
              <a:spcBef>
                <a:spcPts val="1200"/>
              </a:spcBef>
              <a:spcAft>
                <a:spcPts val="0"/>
              </a:spcAft>
              <a:buSzPts val="1100"/>
              <a:buChar char="●"/>
            </a:pPr>
            <a:r>
              <a:rPr b="1" lang="en" sz="1300">
                <a:solidFill>
                  <a:srgbClr val="000000"/>
                </a:solidFill>
              </a:rPr>
              <a:t>Overview:</a:t>
            </a:r>
            <a:r>
              <a:rPr lang="en" sz="1300">
                <a:solidFill>
                  <a:srgbClr val="000000"/>
                </a:solidFill>
              </a:rPr>
              <a:t> </a:t>
            </a:r>
            <a:endParaRPr sz="1300">
              <a:solidFill>
                <a:srgbClr val="000000"/>
              </a:solidFill>
            </a:endParaRPr>
          </a:p>
          <a:p>
            <a:pPr indent="0" lvl="0" marL="0" rtl="0" algn="l">
              <a:lnSpc>
                <a:spcPct val="115000"/>
              </a:lnSpc>
              <a:spcBef>
                <a:spcPts val="1200"/>
              </a:spcBef>
              <a:spcAft>
                <a:spcPts val="0"/>
              </a:spcAft>
              <a:buNone/>
            </a:pPr>
            <a:r>
              <a:rPr lang="en" sz="1300">
                <a:solidFill>
                  <a:srgbClr val="000000"/>
                </a:solidFill>
              </a:rPr>
              <a:t>   </a:t>
            </a:r>
            <a:r>
              <a:rPr lang="en" sz="1300">
                <a:solidFill>
                  <a:srgbClr val="000000"/>
                </a:solidFill>
              </a:rPr>
              <a:t>        	- </a:t>
            </a:r>
            <a:r>
              <a:rPr lang="en" sz="1300">
                <a:solidFill>
                  <a:srgbClr val="000000"/>
                </a:solidFill>
              </a:rPr>
              <a:t>Application Data: Contains information about loan applications.</a:t>
            </a:r>
            <a:endParaRPr sz="1300">
              <a:solidFill>
                <a:srgbClr val="000000"/>
              </a:solidFill>
            </a:endParaRPr>
          </a:p>
          <a:p>
            <a:pPr indent="0" lvl="0" marL="914400" rtl="0" algn="l">
              <a:lnSpc>
                <a:spcPct val="115000"/>
              </a:lnSpc>
              <a:spcBef>
                <a:spcPts val="1200"/>
              </a:spcBef>
              <a:spcAft>
                <a:spcPts val="0"/>
              </a:spcAft>
              <a:buNone/>
            </a:pPr>
            <a:r>
              <a:rPr lang="en" sz="1300">
                <a:solidFill>
                  <a:srgbClr val="000000"/>
                </a:solidFill>
              </a:rPr>
              <a:t>- </a:t>
            </a:r>
            <a:r>
              <a:rPr lang="en" sz="1300">
                <a:solidFill>
                  <a:srgbClr val="000000"/>
                </a:solidFill>
              </a:rPr>
              <a:t>Previous Application: Contains information about previous loan applications for the same clients.</a:t>
            </a:r>
            <a:endParaRPr sz="1300">
              <a:solidFill>
                <a:srgbClr val="000000"/>
              </a:solidFill>
            </a:endParaRPr>
          </a:p>
          <a:p>
            <a:pPr indent="0" lvl="0" marL="914400" rtl="0" algn="l">
              <a:lnSpc>
                <a:spcPct val="115000"/>
              </a:lnSpc>
              <a:spcBef>
                <a:spcPts val="1200"/>
              </a:spcBef>
              <a:spcAft>
                <a:spcPts val="0"/>
              </a:spcAft>
              <a:buNone/>
            </a:pPr>
            <a:r>
              <a:rPr lang="en" sz="1300">
                <a:solidFill>
                  <a:srgbClr val="000000"/>
                </a:solidFill>
              </a:rPr>
              <a:t>- Columns Description: Provides descriptions for columns in the datasets.</a:t>
            </a:r>
            <a:endParaRPr sz="130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20000" y="26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Loading &amp; Preparation: Code </a:t>
            </a:r>
            <a:endParaRPr/>
          </a:p>
        </p:txBody>
      </p:sp>
      <p:pic>
        <p:nvPicPr>
          <p:cNvPr id="218" name="Google Shape;218;p28"/>
          <p:cNvPicPr preferRelativeResize="0"/>
          <p:nvPr/>
        </p:nvPicPr>
        <p:blipFill>
          <a:blip r:embed="rId3">
            <a:alphaModFix/>
          </a:blip>
          <a:stretch>
            <a:fillRect/>
          </a:stretch>
        </p:blipFill>
        <p:spPr>
          <a:xfrm>
            <a:off x="1641075" y="1128575"/>
            <a:ext cx="5234850" cy="3071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Loading &amp; Preparation: Explanation</a:t>
            </a:r>
            <a:endParaRPr/>
          </a:p>
        </p:txBody>
      </p:sp>
      <p:grpSp>
        <p:nvGrpSpPr>
          <p:cNvPr id="224" name="Google Shape;224;p29"/>
          <p:cNvGrpSpPr/>
          <p:nvPr/>
        </p:nvGrpSpPr>
        <p:grpSpPr>
          <a:xfrm>
            <a:off x="5706317" y="1106650"/>
            <a:ext cx="3305700" cy="3427450"/>
            <a:chOff x="5632317" y="1189775"/>
            <a:chExt cx="3305700" cy="3427450"/>
          </a:xfrm>
        </p:grpSpPr>
        <p:sp>
          <p:nvSpPr>
            <p:cNvPr id="225" name="Google Shape;225;p29"/>
            <p:cNvSpPr/>
            <p:nvPr/>
          </p:nvSpPr>
          <p:spPr>
            <a:xfrm>
              <a:off x="5632317" y="1189775"/>
              <a:ext cx="3305700" cy="669000"/>
            </a:xfrm>
            <a:prstGeom prst="chevron">
              <a:avLst>
                <a:gd fmla="val 50000" name="adj"/>
              </a:avLst>
            </a:prstGeom>
            <a:solidFill>
              <a:srgbClr val="87B8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oppins"/>
                  <a:ea typeface="Poppins"/>
                  <a:cs typeface="Poppins"/>
                  <a:sym typeface="Poppins"/>
                </a:rPr>
                <a:t>Step 3: Factorize Categorical Columns</a:t>
              </a:r>
              <a:endParaRPr>
                <a:solidFill>
                  <a:srgbClr val="FFFFFF"/>
                </a:solidFill>
                <a:latin typeface="Poppins"/>
                <a:ea typeface="Poppins"/>
                <a:cs typeface="Poppins"/>
                <a:sym typeface="Poppins"/>
              </a:endParaRPr>
            </a:p>
          </p:txBody>
        </p:sp>
        <p:sp>
          <p:nvSpPr>
            <p:cNvPr id="226" name="Google Shape;226;p29"/>
            <p:cNvSpPr txBox="1"/>
            <p:nvPr/>
          </p:nvSpPr>
          <p:spPr>
            <a:xfrm>
              <a:off x="5895100" y="2001525"/>
              <a:ext cx="2523300" cy="261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Poppins"/>
                <a:buChar char="●"/>
              </a:pPr>
              <a:r>
                <a:rPr lang="en" sz="1100">
                  <a:latin typeface="Poppins"/>
                  <a:ea typeface="Poppins"/>
                  <a:cs typeface="Poppins"/>
                  <a:sym typeface="Poppins"/>
                </a:rPr>
                <a:t>Categorical columns in both datasets are factorized (converted to numeric values).</a:t>
              </a:r>
              <a:endParaRPr sz="1100">
                <a:latin typeface="Poppins"/>
                <a:ea typeface="Poppins"/>
                <a:cs typeface="Poppins"/>
                <a:sym typeface="Poppins"/>
              </a:endParaRPr>
            </a:p>
            <a:p>
              <a:pPr indent="0" lvl="0" marL="457200" rtl="0" algn="l">
                <a:lnSpc>
                  <a:spcPct val="115000"/>
                </a:lnSpc>
                <a:spcBef>
                  <a:spcPts val="0"/>
                </a:spcBef>
                <a:spcAft>
                  <a:spcPts val="0"/>
                </a:spcAft>
                <a:buNone/>
              </a:pPr>
              <a:r>
                <a:t/>
              </a:r>
              <a:endParaRPr sz="1100">
                <a:latin typeface="Poppins"/>
                <a:ea typeface="Poppins"/>
                <a:cs typeface="Poppins"/>
                <a:sym typeface="Poppins"/>
              </a:endParaRPr>
            </a:p>
            <a:p>
              <a:pPr indent="-298450" lvl="0" marL="457200" rtl="0" algn="l">
                <a:lnSpc>
                  <a:spcPct val="115000"/>
                </a:lnSpc>
                <a:spcBef>
                  <a:spcPts val="0"/>
                </a:spcBef>
                <a:spcAft>
                  <a:spcPts val="0"/>
                </a:spcAft>
                <a:buSzPts val="1100"/>
                <a:buFont typeface="Poppins"/>
                <a:buChar char="●"/>
              </a:pPr>
              <a:r>
                <a:rPr lang="en" sz="1100">
                  <a:latin typeface="Poppins"/>
                  <a:ea typeface="Poppins"/>
                  <a:cs typeface="Poppins"/>
                  <a:sym typeface="Poppins"/>
                </a:rPr>
                <a:t>Factorizing categorical variables allows for easier handling in analysis and modeling, especially when working with correlation matrices or machine learning algorithms that require numeric input.</a:t>
              </a:r>
              <a:endParaRPr sz="1100">
                <a:latin typeface="Poppins"/>
                <a:ea typeface="Poppins"/>
                <a:cs typeface="Poppins"/>
                <a:sym typeface="Poppins"/>
              </a:endParaRPr>
            </a:p>
            <a:p>
              <a:pPr indent="0" lvl="0" marL="0" rtl="0" algn="l">
                <a:lnSpc>
                  <a:spcPct val="115000"/>
                </a:lnSpc>
                <a:spcBef>
                  <a:spcPts val="0"/>
                </a:spcBef>
                <a:spcAft>
                  <a:spcPts val="0"/>
                </a:spcAft>
                <a:buNone/>
              </a:pPr>
              <a:r>
                <a:t/>
              </a:r>
              <a:endParaRPr sz="1200">
                <a:latin typeface="Poppins"/>
                <a:ea typeface="Poppins"/>
                <a:cs typeface="Poppins"/>
                <a:sym typeface="Poppins"/>
              </a:endParaRPr>
            </a:p>
          </p:txBody>
        </p:sp>
      </p:grpSp>
      <p:grpSp>
        <p:nvGrpSpPr>
          <p:cNvPr id="227" name="Google Shape;227;p29"/>
          <p:cNvGrpSpPr/>
          <p:nvPr/>
        </p:nvGrpSpPr>
        <p:grpSpPr>
          <a:xfrm>
            <a:off x="0" y="1106752"/>
            <a:ext cx="3546900" cy="3427348"/>
            <a:chOff x="0" y="1189989"/>
            <a:chExt cx="3546900" cy="3427348"/>
          </a:xfrm>
        </p:grpSpPr>
        <p:sp>
          <p:nvSpPr>
            <p:cNvPr id="228" name="Google Shape;228;p29"/>
            <p:cNvSpPr/>
            <p:nvPr/>
          </p:nvSpPr>
          <p:spPr>
            <a:xfrm>
              <a:off x="0" y="1189989"/>
              <a:ext cx="3546900" cy="669000"/>
            </a:xfrm>
            <a:prstGeom prst="homePlat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oppins"/>
                  <a:ea typeface="Poppins"/>
                  <a:cs typeface="Poppins"/>
                  <a:sym typeface="Poppins"/>
                </a:rPr>
                <a:t>Step 1: Import Libraries</a:t>
              </a:r>
              <a:endParaRPr>
                <a:solidFill>
                  <a:srgbClr val="FFFFFF"/>
                </a:solidFill>
                <a:latin typeface="Poppins"/>
                <a:ea typeface="Poppins"/>
                <a:cs typeface="Poppins"/>
                <a:sym typeface="Poppins"/>
              </a:endParaRPr>
            </a:p>
          </p:txBody>
        </p:sp>
        <p:sp>
          <p:nvSpPr>
            <p:cNvPr id="229" name="Google Shape;229;p29"/>
            <p:cNvSpPr txBox="1"/>
            <p:nvPr/>
          </p:nvSpPr>
          <p:spPr>
            <a:xfrm>
              <a:off x="331574" y="2001638"/>
              <a:ext cx="2397600" cy="2615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Poppins"/>
                <a:buChar char="●"/>
              </a:pPr>
              <a:r>
                <a:rPr lang="en" sz="1100">
                  <a:latin typeface="Poppins"/>
                  <a:ea typeface="Poppins"/>
                  <a:cs typeface="Poppins"/>
                  <a:sym typeface="Poppins"/>
                </a:rPr>
                <a:t>The essential Python libraries are imported to handle data processing (</a:t>
              </a:r>
              <a:r>
                <a:rPr lang="en" sz="1100">
                  <a:solidFill>
                    <a:srgbClr val="188038"/>
                  </a:solidFill>
                  <a:latin typeface="Poppins"/>
                  <a:ea typeface="Poppins"/>
                  <a:cs typeface="Poppins"/>
                  <a:sym typeface="Poppins"/>
                </a:rPr>
                <a:t>pandas</a:t>
              </a:r>
              <a:r>
                <a:rPr lang="en" sz="1100">
                  <a:latin typeface="Poppins"/>
                  <a:ea typeface="Poppins"/>
                  <a:cs typeface="Poppins"/>
                  <a:sym typeface="Poppins"/>
                </a:rPr>
                <a:t>), numerical operations (</a:t>
              </a:r>
              <a:r>
                <a:rPr lang="en" sz="1100">
                  <a:solidFill>
                    <a:srgbClr val="188038"/>
                  </a:solidFill>
                  <a:latin typeface="Poppins"/>
                  <a:ea typeface="Poppins"/>
                  <a:cs typeface="Poppins"/>
                  <a:sym typeface="Poppins"/>
                </a:rPr>
                <a:t>numpy</a:t>
              </a:r>
              <a:r>
                <a:rPr lang="en" sz="1100">
                  <a:latin typeface="Poppins"/>
                  <a:ea typeface="Poppins"/>
                  <a:cs typeface="Poppins"/>
                  <a:sym typeface="Poppins"/>
                </a:rPr>
                <a:t>), and data visualization (</a:t>
              </a:r>
              <a:r>
                <a:rPr lang="en" sz="1100">
                  <a:solidFill>
                    <a:srgbClr val="188038"/>
                  </a:solidFill>
                  <a:latin typeface="Poppins"/>
                  <a:ea typeface="Poppins"/>
                  <a:cs typeface="Poppins"/>
                  <a:sym typeface="Poppins"/>
                </a:rPr>
                <a:t>matplotlib</a:t>
              </a:r>
              <a:r>
                <a:rPr lang="en" sz="1100">
                  <a:latin typeface="Poppins"/>
                  <a:ea typeface="Poppins"/>
                  <a:cs typeface="Poppins"/>
                  <a:sym typeface="Poppins"/>
                </a:rPr>
                <a:t>, </a:t>
              </a:r>
              <a:r>
                <a:rPr lang="en" sz="1100">
                  <a:solidFill>
                    <a:srgbClr val="188038"/>
                  </a:solidFill>
                  <a:latin typeface="Poppins"/>
                  <a:ea typeface="Poppins"/>
                  <a:cs typeface="Poppins"/>
                  <a:sym typeface="Poppins"/>
                </a:rPr>
                <a:t>seaborn</a:t>
              </a:r>
              <a:r>
                <a:rPr lang="en" sz="1100">
                  <a:latin typeface="Poppins"/>
                  <a:ea typeface="Poppins"/>
                  <a:cs typeface="Poppins"/>
                  <a:sym typeface="Poppins"/>
                </a:rPr>
                <a:t>).</a:t>
              </a:r>
              <a:endParaRPr sz="1100">
                <a:latin typeface="Poppins"/>
                <a:ea typeface="Poppins"/>
                <a:cs typeface="Poppins"/>
                <a:sym typeface="Poppins"/>
              </a:endParaRPr>
            </a:p>
            <a:p>
              <a:pPr indent="0" lvl="0" marL="457200" rtl="0" algn="l">
                <a:spcBef>
                  <a:spcPts val="0"/>
                </a:spcBef>
                <a:spcAft>
                  <a:spcPts val="0"/>
                </a:spcAft>
                <a:buNone/>
              </a:pPr>
              <a:r>
                <a:t/>
              </a:r>
              <a:endParaRPr sz="1100">
                <a:latin typeface="Poppins"/>
                <a:ea typeface="Poppins"/>
                <a:cs typeface="Poppins"/>
                <a:sym typeface="Poppins"/>
              </a:endParaRPr>
            </a:p>
            <a:p>
              <a:pPr indent="-298450" lvl="0" marL="457200" rtl="0" algn="l">
                <a:spcBef>
                  <a:spcPts val="0"/>
                </a:spcBef>
                <a:spcAft>
                  <a:spcPts val="0"/>
                </a:spcAft>
                <a:buClr>
                  <a:srgbClr val="000000"/>
                </a:buClr>
                <a:buSzPts val="1100"/>
                <a:buFont typeface="Poppins"/>
                <a:buChar char="●"/>
              </a:pPr>
              <a:r>
                <a:rPr lang="en" sz="1100">
                  <a:latin typeface="Poppins"/>
                  <a:ea typeface="Poppins"/>
                  <a:cs typeface="Poppins"/>
                  <a:sym typeface="Poppins"/>
                </a:rPr>
                <a:t>These libraries provide the necessary tools to manipulate data, perform analysis, and visualize the results effectively.</a:t>
              </a:r>
              <a:endParaRPr sz="1200">
                <a:latin typeface="Poppins"/>
                <a:ea typeface="Poppins"/>
                <a:cs typeface="Poppins"/>
                <a:sym typeface="Poppins"/>
              </a:endParaRPr>
            </a:p>
          </p:txBody>
        </p:sp>
      </p:grpSp>
      <p:grpSp>
        <p:nvGrpSpPr>
          <p:cNvPr id="230" name="Google Shape;230;p29"/>
          <p:cNvGrpSpPr/>
          <p:nvPr/>
        </p:nvGrpSpPr>
        <p:grpSpPr>
          <a:xfrm>
            <a:off x="2919154" y="1106638"/>
            <a:ext cx="3305700" cy="3427463"/>
            <a:chOff x="2944204" y="1189775"/>
            <a:chExt cx="3305700" cy="3427463"/>
          </a:xfrm>
        </p:grpSpPr>
        <p:sp>
          <p:nvSpPr>
            <p:cNvPr id="231" name="Google Shape;231;p29"/>
            <p:cNvSpPr/>
            <p:nvPr/>
          </p:nvSpPr>
          <p:spPr>
            <a:xfrm>
              <a:off x="2944204" y="1189775"/>
              <a:ext cx="3305700" cy="669000"/>
            </a:xfrm>
            <a:prstGeom prst="chevron">
              <a:avLst>
                <a:gd fmla="val 50000" name="adj"/>
              </a:avLst>
            </a:prstGeom>
            <a:solidFill>
              <a:srgbClr val="5EB4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oppins"/>
                  <a:ea typeface="Poppins"/>
                  <a:cs typeface="Poppins"/>
                  <a:sym typeface="Poppins"/>
                </a:rPr>
                <a:t>Step 2: Load the Data</a:t>
              </a:r>
              <a:endParaRPr>
                <a:solidFill>
                  <a:srgbClr val="FFFFFF"/>
                </a:solidFill>
                <a:latin typeface="Poppins"/>
                <a:ea typeface="Poppins"/>
                <a:cs typeface="Poppins"/>
                <a:sym typeface="Poppins"/>
              </a:endParaRPr>
            </a:p>
          </p:txBody>
        </p:sp>
        <p:sp>
          <p:nvSpPr>
            <p:cNvPr id="232" name="Google Shape;232;p29"/>
            <p:cNvSpPr txBox="1"/>
            <p:nvPr/>
          </p:nvSpPr>
          <p:spPr>
            <a:xfrm>
              <a:off x="3201425" y="2001538"/>
              <a:ext cx="2420400" cy="2615700"/>
            </a:xfrm>
            <a:prstGeom prst="rect">
              <a:avLst/>
            </a:prstGeom>
            <a:solidFill>
              <a:schemeClr val="lt1"/>
            </a:solid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Poppins"/>
                <a:buChar char="●"/>
              </a:pPr>
              <a:r>
                <a:rPr lang="en" sz="1100">
                  <a:latin typeface="Poppins"/>
                  <a:ea typeface="Poppins"/>
                  <a:cs typeface="Poppins"/>
                  <a:sym typeface="Poppins"/>
                </a:rPr>
                <a:t>The </a:t>
              </a:r>
              <a:r>
                <a:rPr lang="en" sz="1100">
                  <a:solidFill>
                    <a:srgbClr val="188038"/>
                  </a:solidFill>
                  <a:latin typeface="Poppins"/>
                  <a:ea typeface="Poppins"/>
                  <a:cs typeface="Poppins"/>
                  <a:sym typeface="Poppins"/>
                </a:rPr>
                <a:t>application_data.csv</a:t>
              </a:r>
              <a:r>
                <a:rPr lang="en" sz="1100">
                  <a:latin typeface="Poppins"/>
                  <a:ea typeface="Poppins"/>
                  <a:cs typeface="Poppins"/>
                  <a:sym typeface="Poppins"/>
                </a:rPr>
                <a:t> and </a:t>
              </a:r>
              <a:r>
                <a:rPr lang="en" sz="1100">
                  <a:solidFill>
                    <a:srgbClr val="188038"/>
                  </a:solidFill>
                  <a:latin typeface="Poppins"/>
                  <a:ea typeface="Poppins"/>
                  <a:cs typeface="Poppins"/>
                  <a:sym typeface="Poppins"/>
                </a:rPr>
                <a:t>previous_application.csv</a:t>
              </a:r>
              <a:r>
                <a:rPr lang="en" sz="1100">
                  <a:latin typeface="Poppins"/>
                  <a:ea typeface="Poppins"/>
                  <a:cs typeface="Poppins"/>
                  <a:sym typeface="Poppins"/>
                </a:rPr>
                <a:t> files are loaded into the environment.</a:t>
              </a:r>
              <a:endParaRPr sz="1100">
                <a:latin typeface="Poppins"/>
                <a:ea typeface="Poppins"/>
                <a:cs typeface="Poppins"/>
                <a:sym typeface="Poppins"/>
              </a:endParaRPr>
            </a:p>
            <a:p>
              <a:pPr indent="0" lvl="0" marL="457200" rtl="0" algn="l">
                <a:spcBef>
                  <a:spcPts val="0"/>
                </a:spcBef>
                <a:spcAft>
                  <a:spcPts val="0"/>
                </a:spcAft>
                <a:buNone/>
              </a:pPr>
              <a:r>
                <a:t/>
              </a:r>
              <a:endParaRPr sz="1100">
                <a:latin typeface="Poppins"/>
                <a:ea typeface="Poppins"/>
                <a:cs typeface="Poppins"/>
                <a:sym typeface="Poppins"/>
              </a:endParaRPr>
            </a:p>
            <a:p>
              <a:pPr indent="-298450" lvl="0" marL="457200" rtl="0" algn="l">
                <a:spcBef>
                  <a:spcPts val="0"/>
                </a:spcBef>
                <a:spcAft>
                  <a:spcPts val="0"/>
                </a:spcAft>
                <a:buClr>
                  <a:srgbClr val="000000"/>
                </a:buClr>
                <a:buSzPts val="1100"/>
                <a:buFont typeface="Poppins"/>
                <a:buChar char="●"/>
              </a:pPr>
              <a:r>
                <a:rPr lang="en" sz="1100">
                  <a:latin typeface="Poppins"/>
                  <a:ea typeface="Poppins"/>
                  <a:cs typeface="Poppins"/>
                  <a:sym typeface="Poppins"/>
                </a:rPr>
                <a:t>The </a:t>
              </a:r>
              <a:r>
                <a:rPr lang="en" sz="1100">
                  <a:solidFill>
                    <a:srgbClr val="188038"/>
                  </a:solidFill>
                  <a:latin typeface="Poppins"/>
                  <a:ea typeface="Poppins"/>
                  <a:cs typeface="Poppins"/>
                  <a:sym typeface="Poppins"/>
                </a:rPr>
                <a:t>low_memory=False</a:t>
              </a:r>
              <a:r>
                <a:rPr lang="en" sz="1100">
                  <a:latin typeface="Poppins"/>
                  <a:ea typeface="Poppins"/>
                  <a:cs typeface="Poppins"/>
                  <a:sym typeface="Poppins"/>
                </a:rPr>
                <a:t> parameter ensures that the files are fully loaded and does not lead to incorrect data types.</a:t>
              </a:r>
              <a:endParaRPr sz="1200">
                <a:latin typeface="Poppins"/>
                <a:ea typeface="Poppins"/>
                <a:cs typeface="Poppins"/>
                <a:sym typeface="Poppi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720000" y="26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 Code</a:t>
            </a:r>
            <a:endParaRPr/>
          </a:p>
        </p:txBody>
      </p:sp>
      <p:pic>
        <p:nvPicPr>
          <p:cNvPr id="238" name="Google Shape;238;p30"/>
          <p:cNvPicPr preferRelativeResize="0"/>
          <p:nvPr/>
        </p:nvPicPr>
        <p:blipFill>
          <a:blip r:embed="rId3">
            <a:alphaModFix/>
          </a:blip>
          <a:stretch>
            <a:fillRect/>
          </a:stretch>
        </p:blipFill>
        <p:spPr>
          <a:xfrm>
            <a:off x="1239600" y="925225"/>
            <a:ext cx="6346123" cy="3494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 Explanation</a:t>
            </a:r>
            <a:endParaRPr/>
          </a:p>
        </p:txBody>
      </p:sp>
      <p:grpSp>
        <p:nvGrpSpPr>
          <p:cNvPr id="244" name="Google Shape;244;p31"/>
          <p:cNvGrpSpPr/>
          <p:nvPr/>
        </p:nvGrpSpPr>
        <p:grpSpPr>
          <a:xfrm>
            <a:off x="0" y="1189989"/>
            <a:ext cx="2726700" cy="3482836"/>
            <a:chOff x="0" y="1189989"/>
            <a:chExt cx="2726700" cy="3482836"/>
          </a:xfrm>
        </p:grpSpPr>
        <p:sp>
          <p:nvSpPr>
            <p:cNvPr id="245" name="Google Shape;245;p31"/>
            <p:cNvSpPr/>
            <p:nvPr/>
          </p:nvSpPr>
          <p:spPr>
            <a:xfrm>
              <a:off x="0" y="1189989"/>
              <a:ext cx="2726700" cy="669000"/>
            </a:xfrm>
            <a:prstGeom prst="homePlat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oppins"/>
                  <a:ea typeface="Poppins"/>
                  <a:cs typeface="Poppins"/>
                  <a:sym typeface="Poppins"/>
                </a:rPr>
                <a:t>Purpose</a:t>
              </a:r>
              <a:endParaRPr>
                <a:solidFill>
                  <a:srgbClr val="FFFFFF"/>
                </a:solidFill>
                <a:latin typeface="Poppins"/>
                <a:ea typeface="Poppins"/>
                <a:cs typeface="Poppins"/>
                <a:sym typeface="Poppins"/>
              </a:endParaRPr>
            </a:p>
          </p:txBody>
        </p:sp>
        <p:sp>
          <p:nvSpPr>
            <p:cNvPr id="246" name="Google Shape;246;p31"/>
            <p:cNvSpPr txBox="1"/>
            <p:nvPr/>
          </p:nvSpPr>
          <p:spPr>
            <a:xfrm>
              <a:off x="410850" y="2057125"/>
              <a:ext cx="17631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Poppins"/>
                  <a:ea typeface="Poppins"/>
                  <a:cs typeface="Poppins"/>
                  <a:sym typeface="Poppins"/>
                </a:rPr>
                <a:t>data cleaning is necessary to streamline the dataset by removing columns that do not contribute meaningfully to the analysis</a:t>
              </a:r>
              <a:endParaRPr sz="11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t/>
              </a:r>
              <a:endParaRPr sz="1200">
                <a:latin typeface="Roboto"/>
                <a:ea typeface="Roboto"/>
                <a:cs typeface="Roboto"/>
                <a:sym typeface="Roboto"/>
              </a:endParaRPr>
            </a:p>
          </p:txBody>
        </p:sp>
      </p:grpSp>
      <p:grpSp>
        <p:nvGrpSpPr>
          <p:cNvPr id="247" name="Google Shape;247;p31"/>
          <p:cNvGrpSpPr/>
          <p:nvPr/>
        </p:nvGrpSpPr>
        <p:grpSpPr>
          <a:xfrm>
            <a:off x="2136950" y="1189775"/>
            <a:ext cx="2997300" cy="3483050"/>
            <a:chOff x="2136950" y="1189775"/>
            <a:chExt cx="2997300" cy="3483050"/>
          </a:xfrm>
        </p:grpSpPr>
        <p:sp>
          <p:nvSpPr>
            <p:cNvPr id="248" name="Google Shape;248;p31"/>
            <p:cNvSpPr/>
            <p:nvPr/>
          </p:nvSpPr>
          <p:spPr>
            <a:xfrm>
              <a:off x="2136950" y="1189775"/>
              <a:ext cx="2997300" cy="669000"/>
            </a:xfrm>
            <a:prstGeom prst="chevron">
              <a:avLst>
                <a:gd fmla="val 50000" name="adj"/>
              </a:avLst>
            </a:prstGeom>
            <a:solidFill>
              <a:srgbClr val="61B3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lt1"/>
                </a:solidFill>
                <a:latin typeface="Poppins"/>
                <a:ea typeface="Poppins"/>
                <a:cs typeface="Poppins"/>
                <a:sym typeface="Poppins"/>
              </a:endParaRPr>
            </a:p>
            <a:p>
              <a:pPr indent="0" lvl="0" marL="0" rtl="0" algn="l">
                <a:spcBef>
                  <a:spcPts val="0"/>
                </a:spcBef>
                <a:spcAft>
                  <a:spcPts val="0"/>
                </a:spcAft>
                <a:buNone/>
              </a:pPr>
              <a:r>
                <a:rPr lang="en" sz="1500">
                  <a:solidFill>
                    <a:schemeClr val="lt1"/>
                  </a:solidFill>
                  <a:latin typeface="Poppins"/>
                  <a:ea typeface="Poppins"/>
                  <a:cs typeface="Poppins"/>
                  <a:sym typeface="Poppins"/>
                </a:rPr>
                <a:t>Identifying </a:t>
              </a:r>
              <a:endParaRPr sz="1500">
                <a:solidFill>
                  <a:schemeClr val="lt1"/>
                </a:solidFill>
                <a:latin typeface="Poppins"/>
                <a:ea typeface="Poppins"/>
                <a:cs typeface="Poppins"/>
                <a:sym typeface="Poppins"/>
              </a:endParaRPr>
            </a:p>
            <a:p>
              <a:pPr indent="0" lvl="0" marL="0" rtl="0" algn="l">
                <a:spcBef>
                  <a:spcPts val="0"/>
                </a:spcBef>
                <a:spcAft>
                  <a:spcPts val="0"/>
                </a:spcAft>
                <a:buNone/>
              </a:pPr>
              <a:r>
                <a:rPr lang="en" sz="1500">
                  <a:solidFill>
                    <a:schemeClr val="lt1"/>
                  </a:solidFill>
                  <a:latin typeface="Poppins"/>
                  <a:ea typeface="Poppins"/>
                  <a:cs typeface="Poppins"/>
                  <a:sym typeface="Poppins"/>
                </a:rPr>
                <a:t>Irrelevant Columns:</a:t>
              </a:r>
              <a:endParaRPr sz="1500">
                <a:solidFill>
                  <a:schemeClr val="lt1"/>
                </a:solidFill>
                <a:latin typeface="Poppins"/>
                <a:ea typeface="Poppins"/>
                <a:cs typeface="Poppins"/>
                <a:sym typeface="Poppins"/>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49" name="Google Shape;249;p31"/>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Poppins"/>
                  <a:ea typeface="Poppins"/>
                  <a:cs typeface="Poppins"/>
                  <a:sym typeface="Poppins"/>
                </a:rPr>
                <a:t>columns either contain redundant information, have low variance, or are not directly relevant to understanding the factors that drive loan default.</a:t>
              </a:r>
              <a:endParaRPr sz="11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t/>
              </a:r>
              <a:endParaRPr sz="1200">
                <a:latin typeface="Roboto"/>
                <a:ea typeface="Roboto"/>
                <a:cs typeface="Roboto"/>
                <a:sym typeface="Roboto"/>
              </a:endParaRPr>
            </a:p>
          </p:txBody>
        </p:sp>
      </p:grpSp>
      <p:grpSp>
        <p:nvGrpSpPr>
          <p:cNvPr id="250" name="Google Shape;250;p31"/>
          <p:cNvGrpSpPr/>
          <p:nvPr/>
        </p:nvGrpSpPr>
        <p:grpSpPr>
          <a:xfrm>
            <a:off x="4329975" y="1189775"/>
            <a:ext cx="2654400" cy="3344300"/>
            <a:chOff x="4329975" y="1189775"/>
            <a:chExt cx="2654400" cy="3344300"/>
          </a:xfrm>
        </p:grpSpPr>
        <p:sp>
          <p:nvSpPr>
            <p:cNvPr id="251" name="Google Shape;251;p31"/>
            <p:cNvSpPr/>
            <p:nvPr/>
          </p:nvSpPr>
          <p:spPr>
            <a:xfrm>
              <a:off x="4329975" y="1189775"/>
              <a:ext cx="2654400" cy="669000"/>
            </a:xfrm>
            <a:prstGeom prst="chevron">
              <a:avLst>
                <a:gd fmla="val 50000" name="adj"/>
              </a:avLst>
            </a:prstGeom>
            <a:solidFill>
              <a:srgbClr val="87B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Examples of Irrelevant Columns:</a:t>
              </a:r>
              <a:endParaRPr>
                <a:solidFill>
                  <a:schemeClr val="lt1"/>
                </a:solidFill>
                <a:latin typeface="Poppins"/>
                <a:ea typeface="Poppins"/>
                <a:cs typeface="Poppins"/>
                <a:sym typeface="Poppins"/>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52" name="Google Shape;252;p31"/>
            <p:cNvSpPr txBox="1"/>
            <p:nvPr/>
          </p:nvSpPr>
          <p:spPr>
            <a:xfrm>
              <a:off x="4400774" y="1918375"/>
              <a:ext cx="2257800" cy="261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Poppins"/>
                <a:buChar char="-"/>
              </a:pPr>
              <a:r>
                <a:rPr lang="en" sz="1100">
                  <a:solidFill>
                    <a:schemeClr val="dk1"/>
                  </a:solidFill>
                  <a:latin typeface="Poppins"/>
                  <a:ea typeface="Poppins"/>
                  <a:cs typeface="Poppins"/>
                  <a:sym typeface="Poppins"/>
                </a:rPr>
                <a:t>Columns like </a:t>
              </a:r>
              <a:r>
                <a:rPr lang="en" sz="1100">
                  <a:solidFill>
                    <a:srgbClr val="6A9955"/>
                  </a:solidFill>
                  <a:latin typeface="Poppins"/>
                  <a:ea typeface="Poppins"/>
                  <a:cs typeface="Poppins"/>
                  <a:sym typeface="Poppins"/>
                </a:rPr>
                <a:t>APARTMENTS_AVG</a:t>
              </a:r>
              <a:r>
                <a:rPr lang="en" sz="1100">
                  <a:solidFill>
                    <a:schemeClr val="dk1"/>
                  </a:solidFill>
                  <a:latin typeface="Poppins"/>
                  <a:ea typeface="Poppins"/>
                  <a:cs typeface="Poppins"/>
                  <a:sym typeface="Poppins"/>
                </a:rPr>
                <a:t>, </a:t>
              </a:r>
              <a:r>
                <a:rPr lang="en" sz="1100">
                  <a:solidFill>
                    <a:srgbClr val="6A9955"/>
                  </a:solidFill>
                  <a:latin typeface="Poppins"/>
                  <a:ea typeface="Poppins"/>
                  <a:cs typeface="Poppins"/>
                  <a:sym typeface="Poppins"/>
                </a:rPr>
                <a:t>BASEMENTAREA_MODE</a:t>
              </a:r>
              <a:r>
                <a:rPr lang="en" sz="1100">
                  <a:solidFill>
                    <a:schemeClr val="dk1"/>
                  </a:solidFill>
                  <a:latin typeface="Poppins"/>
                  <a:ea typeface="Poppins"/>
                  <a:cs typeface="Poppins"/>
                  <a:sym typeface="Poppins"/>
                </a:rPr>
                <a:t>, and </a:t>
              </a:r>
              <a:r>
                <a:rPr lang="en" sz="1100">
                  <a:solidFill>
                    <a:srgbClr val="6A9955"/>
                  </a:solidFill>
                  <a:latin typeface="Poppins"/>
                  <a:ea typeface="Poppins"/>
                  <a:cs typeface="Poppins"/>
                  <a:sym typeface="Poppins"/>
                </a:rPr>
                <a:t>YEARS_BUILD_MEDI</a:t>
              </a:r>
              <a:r>
                <a:rPr lang="en" sz="1100">
                  <a:solidFill>
                    <a:schemeClr val="dk1"/>
                  </a:solidFill>
                  <a:latin typeface="Poppins"/>
                  <a:ea typeface="Poppins"/>
                  <a:cs typeface="Poppins"/>
                  <a:sym typeface="Poppins"/>
                </a:rPr>
                <a:t> provide data not directly linked to loan default risk. </a:t>
              </a:r>
              <a:endParaRPr sz="1100">
                <a:solidFill>
                  <a:schemeClr val="dk1"/>
                </a:solidFill>
                <a:latin typeface="Poppins"/>
                <a:ea typeface="Poppins"/>
                <a:cs typeface="Poppins"/>
                <a:sym typeface="Poppins"/>
              </a:endParaRPr>
            </a:p>
            <a:p>
              <a:pPr indent="-298450" lvl="0" marL="457200" rtl="0" algn="l">
                <a:lnSpc>
                  <a:spcPct val="115000"/>
                </a:lnSpc>
                <a:spcBef>
                  <a:spcPts val="0"/>
                </a:spcBef>
                <a:spcAft>
                  <a:spcPts val="0"/>
                </a:spcAft>
                <a:buClr>
                  <a:schemeClr val="dk1"/>
                </a:buClr>
                <a:buSzPts val="1100"/>
                <a:buFont typeface="Poppins"/>
                <a:buChar char="-"/>
              </a:pPr>
              <a:r>
                <a:rPr lang="en" sz="1100">
                  <a:solidFill>
                    <a:schemeClr val="dk1"/>
                  </a:solidFill>
                  <a:latin typeface="Poppins"/>
                  <a:ea typeface="Poppins"/>
                  <a:cs typeface="Poppins"/>
                  <a:sym typeface="Poppins"/>
                </a:rPr>
                <a:t>Document flags (</a:t>
              </a:r>
              <a:r>
                <a:rPr lang="en" sz="1100">
                  <a:solidFill>
                    <a:srgbClr val="6A9955"/>
                  </a:solidFill>
                  <a:latin typeface="Poppins"/>
                  <a:ea typeface="Poppins"/>
                  <a:cs typeface="Poppins"/>
                  <a:sym typeface="Poppins"/>
                </a:rPr>
                <a:t>FLAG_DOCUMENT_</a:t>
              </a:r>
              <a:r>
                <a:rPr lang="en" sz="1100">
                  <a:solidFill>
                    <a:schemeClr val="dk1"/>
                  </a:solidFill>
                  <a:latin typeface="Poppins"/>
                  <a:ea typeface="Poppins"/>
                  <a:cs typeface="Poppins"/>
                  <a:sym typeface="Poppins"/>
                </a:rPr>
                <a:t>*) and timestamps are operational and do not indicate client risk.</a:t>
              </a:r>
              <a:endParaRPr sz="11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t/>
              </a:r>
              <a:endParaRPr sz="300">
                <a:solidFill>
                  <a:schemeClr val="lt1"/>
                </a:solidFill>
                <a:latin typeface="Poppins"/>
                <a:ea typeface="Poppins"/>
                <a:cs typeface="Poppins"/>
                <a:sym typeface="Poppins"/>
              </a:endParaRPr>
            </a:p>
            <a:p>
              <a:pPr indent="0" lvl="0" marL="0" rtl="0" algn="l">
                <a:lnSpc>
                  <a:spcPct val="115000"/>
                </a:lnSpc>
                <a:spcBef>
                  <a:spcPts val="1600"/>
                </a:spcBef>
                <a:spcAft>
                  <a:spcPts val="0"/>
                </a:spcAft>
                <a:buNone/>
              </a:pPr>
              <a:r>
                <a:t/>
              </a:r>
              <a:endParaRPr sz="1200">
                <a:latin typeface="Roboto"/>
                <a:ea typeface="Roboto"/>
                <a:cs typeface="Roboto"/>
                <a:sym typeface="Roboto"/>
              </a:endParaRPr>
            </a:p>
          </p:txBody>
        </p:sp>
      </p:grpSp>
      <p:grpSp>
        <p:nvGrpSpPr>
          <p:cNvPr id="253" name="Google Shape;253;p31"/>
          <p:cNvGrpSpPr/>
          <p:nvPr/>
        </p:nvGrpSpPr>
        <p:grpSpPr>
          <a:xfrm>
            <a:off x="6396751" y="1189775"/>
            <a:ext cx="2726700" cy="3483050"/>
            <a:chOff x="6396751" y="1189775"/>
            <a:chExt cx="2726700" cy="3483050"/>
          </a:xfrm>
        </p:grpSpPr>
        <p:sp>
          <p:nvSpPr>
            <p:cNvPr id="254" name="Google Shape;254;p31"/>
            <p:cNvSpPr/>
            <p:nvPr/>
          </p:nvSpPr>
          <p:spPr>
            <a:xfrm>
              <a:off x="6396751" y="1189775"/>
              <a:ext cx="2726700" cy="669000"/>
            </a:xfrm>
            <a:prstGeom prst="chevron">
              <a:avLst>
                <a:gd fmla="val 50000" name="adj"/>
              </a:avLst>
            </a:prstGeom>
            <a:solidFill>
              <a:srgbClr val="96BD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Dropping Columns:</a:t>
              </a:r>
              <a:endParaRPr>
                <a:solidFill>
                  <a:schemeClr val="lt1"/>
                </a:solidFill>
                <a:latin typeface="Poppins"/>
                <a:ea typeface="Poppins"/>
                <a:cs typeface="Poppins"/>
                <a:sym typeface="Poppins"/>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55" name="Google Shape;255;p31"/>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Poppins"/>
                  <a:ea typeface="Poppins"/>
                  <a:cs typeface="Poppins"/>
                  <a:sym typeface="Poppins"/>
                </a:rPr>
                <a:t>The irrelevant columns were removed from both datasets using the drop method to simplify the data, focus on meaningful variables, enhance pattern identification, and reduce computational load.</a:t>
              </a:r>
              <a:endParaRPr sz="800">
                <a:solidFill>
                  <a:schemeClr val="dk1"/>
                </a:solidFill>
                <a:latin typeface="Poppins"/>
                <a:ea typeface="Poppins"/>
                <a:cs typeface="Poppins"/>
                <a:sym typeface="Poppins"/>
              </a:endParaRPr>
            </a:p>
            <a:p>
              <a:pPr indent="0" lvl="0" marL="0" rtl="0" algn="l">
                <a:lnSpc>
                  <a:spcPct val="115000"/>
                </a:lnSpc>
                <a:spcBef>
                  <a:spcPts val="160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14200" y="223000"/>
            <a:ext cx="81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Merging &amp; Handling Missing Values</a:t>
            </a:r>
            <a:endParaRPr/>
          </a:p>
        </p:txBody>
      </p:sp>
      <p:sp>
        <p:nvSpPr>
          <p:cNvPr id="261" name="Google Shape;261;p32"/>
          <p:cNvSpPr txBox="1"/>
          <p:nvPr>
            <p:ph idx="1" type="body"/>
          </p:nvPr>
        </p:nvSpPr>
        <p:spPr>
          <a:xfrm>
            <a:off x="4403425" y="844875"/>
            <a:ext cx="3798300" cy="3651000"/>
          </a:xfrm>
          <a:prstGeom prst="rect">
            <a:avLst/>
          </a:prstGeom>
          <a:solidFill>
            <a:srgbClr val="5EB4C6"/>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rPr>
              <a:t>Merging Datasets:</a:t>
            </a:r>
            <a:endParaRPr b="1" sz="1000">
              <a:solidFill>
                <a:schemeClr val="lt1"/>
              </a:solidFill>
            </a:endParaRPr>
          </a:p>
          <a:p>
            <a:pPr indent="-292100" lvl="0" marL="457200" rtl="0" algn="l">
              <a:lnSpc>
                <a:spcPct val="115000"/>
              </a:lnSpc>
              <a:spcBef>
                <a:spcPts val="1200"/>
              </a:spcBef>
              <a:spcAft>
                <a:spcPts val="0"/>
              </a:spcAft>
              <a:buClr>
                <a:schemeClr val="lt1"/>
              </a:buClr>
              <a:buSzPts val="1000"/>
              <a:buFont typeface="Arial"/>
              <a:buChar char="●"/>
            </a:pPr>
            <a:r>
              <a:rPr b="1" lang="en" sz="1000">
                <a:solidFill>
                  <a:schemeClr val="lt1"/>
                </a:solidFill>
              </a:rPr>
              <a:t>Action:</a:t>
            </a:r>
            <a:r>
              <a:rPr lang="en" sz="1000">
                <a:solidFill>
                  <a:schemeClr val="lt1"/>
                </a:solidFill>
              </a:rPr>
              <a:t> The </a:t>
            </a:r>
            <a:r>
              <a:rPr lang="en" sz="1000"/>
              <a:t>application_data</a:t>
            </a:r>
            <a:r>
              <a:rPr lang="en" sz="1000">
                <a:solidFill>
                  <a:schemeClr val="lt1"/>
                </a:solidFill>
              </a:rPr>
              <a:t> and </a:t>
            </a:r>
            <a:r>
              <a:rPr lang="en" sz="1000"/>
              <a:t>previous_application</a:t>
            </a:r>
            <a:r>
              <a:rPr lang="en" sz="1000">
                <a:solidFill>
                  <a:schemeClr val="lt1"/>
                </a:solidFill>
              </a:rPr>
              <a:t> datasets were merged on the common identifier </a:t>
            </a:r>
            <a:r>
              <a:rPr lang="en" sz="1000">
                <a:solidFill>
                  <a:srgbClr val="0000FF"/>
                </a:solidFill>
              </a:rPr>
              <a:t>SK_ID_CURR</a:t>
            </a:r>
            <a:r>
              <a:rPr lang="en" sz="1000">
                <a:solidFill>
                  <a:schemeClr val="lt1"/>
                </a:solidFill>
              </a:rPr>
              <a:t>.</a:t>
            </a:r>
            <a:endParaRPr sz="1000">
              <a:solidFill>
                <a:schemeClr val="lt1"/>
              </a:solidFill>
            </a:endParaRPr>
          </a:p>
          <a:p>
            <a:pPr indent="-292100" lvl="0" marL="457200" rtl="0" algn="l">
              <a:lnSpc>
                <a:spcPct val="115000"/>
              </a:lnSpc>
              <a:spcBef>
                <a:spcPts val="0"/>
              </a:spcBef>
              <a:spcAft>
                <a:spcPts val="0"/>
              </a:spcAft>
              <a:buClr>
                <a:schemeClr val="lt1"/>
              </a:buClr>
              <a:buSzPts val="1000"/>
              <a:buFont typeface="Arial"/>
              <a:buChar char="●"/>
            </a:pPr>
            <a:r>
              <a:rPr b="1" lang="en" sz="1000">
                <a:solidFill>
                  <a:schemeClr val="lt1"/>
                </a:solidFill>
              </a:rPr>
              <a:t>Reason:</a:t>
            </a:r>
            <a:r>
              <a:rPr lang="en" sz="1000">
                <a:solidFill>
                  <a:schemeClr val="lt1"/>
                </a:solidFill>
              </a:rPr>
              <a:t> Merging the datasets ensures a comprehensive view of each client's profile and loan history, which is crucial for accurately analyzing factors influencing loan defaults.</a:t>
            </a:r>
            <a:endParaRPr sz="1000">
              <a:solidFill>
                <a:schemeClr val="lt1"/>
              </a:solidFill>
            </a:endParaRPr>
          </a:p>
          <a:p>
            <a:pPr indent="0" lvl="0" marL="0" rtl="0" algn="l">
              <a:lnSpc>
                <a:spcPct val="115000"/>
              </a:lnSpc>
              <a:spcBef>
                <a:spcPts val="1200"/>
              </a:spcBef>
              <a:spcAft>
                <a:spcPts val="0"/>
              </a:spcAft>
              <a:buNone/>
            </a:pPr>
            <a:r>
              <a:rPr b="1" lang="en" sz="1000">
                <a:solidFill>
                  <a:schemeClr val="lt1"/>
                </a:solidFill>
              </a:rPr>
              <a:t>Handling Missing Values:</a:t>
            </a:r>
            <a:endParaRPr b="1" sz="1000">
              <a:solidFill>
                <a:schemeClr val="lt1"/>
              </a:solidFill>
            </a:endParaRPr>
          </a:p>
          <a:p>
            <a:pPr indent="-292100" lvl="0" marL="457200" rtl="0" algn="l">
              <a:lnSpc>
                <a:spcPct val="115000"/>
              </a:lnSpc>
              <a:spcBef>
                <a:spcPts val="1200"/>
              </a:spcBef>
              <a:spcAft>
                <a:spcPts val="0"/>
              </a:spcAft>
              <a:buClr>
                <a:schemeClr val="lt1"/>
              </a:buClr>
              <a:buSzPts val="1000"/>
              <a:buFont typeface="Arial"/>
              <a:buChar char="●"/>
            </a:pPr>
            <a:r>
              <a:rPr b="1" lang="en" sz="1000">
                <a:solidFill>
                  <a:schemeClr val="lt1"/>
                </a:solidFill>
              </a:rPr>
              <a:t>Identification:</a:t>
            </a:r>
            <a:r>
              <a:rPr lang="en" sz="1000">
                <a:solidFill>
                  <a:schemeClr val="lt1"/>
                </a:solidFill>
              </a:rPr>
              <a:t> Rows with more than 50% missing data were identified.</a:t>
            </a:r>
            <a:endParaRPr sz="1000">
              <a:solidFill>
                <a:schemeClr val="lt1"/>
              </a:solidFill>
            </a:endParaRPr>
          </a:p>
          <a:p>
            <a:pPr indent="-292100" lvl="0" marL="457200" rtl="0" algn="l">
              <a:lnSpc>
                <a:spcPct val="115000"/>
              </a:lnSpc>
              <a:spcBef>
                <a:spcPts val="0"/>
              </a:spcBef>
              <a:spcAft>
                <a:spcPts val="0"/>
              </a:spcAft>
              <a:buClr>
                <a:schemeClr val="lt1"/>
              </a:buClr>
              <a:buSzPts val="1000"/>
              <a:buFont typeface="Arial"/>
              <a:buChar char="●"/>
            </a:pPr>
            <a:r>
              <a:rPr b="1" lang="en" sz="1000">
                <a:solidFill>
                  <a:schemeClr val="lt1"/>
                </a:solidFill>
              </a:rPr>
              <a:t>Action:</a:t>
            </a:r>
            <a:r>
              <a:rPr lang="en" sz="1000">
                <a:solidFill>
                  <a:schemeClr val="lt1"/>
                </a:solidFill>
              </a:rPr>
              <a:t> These rows were dropped to maintain data quality.</a:t>
            </a:r>
            <a:endParaRPr sz="1000">
              <a:solidFill>
                <a:schemeClr val="lt1"/>
              </a:solidFill>
            </a:endParaRPr>
          </a:p>
          <a:p>
            <a:pPr indent="-292100" lvl="0" marL="457200" rtl="0" algn="l">
              <a:lnSpc>
                <a:spcPct val="115000"/>
              </a:lnSpc>
              <a:spcBef>
                <a:spcPts val="0"/>
              </a:spcBef>
              <a:spcAft>
                <a:spcPts val="0"/>
              </a:spcAft>
              <a:buClr>
                <a:schemeClr val="lt1"/>
              </a:buClr>
              <a:buSzPts val="1000"/>
              <a:buFont typeface="Arial"/>
              <a:buChar char="●"/>
            </a:pPr>
            <a:r>
              <a:rPr b="1" lang="en" sz="1000">
                <a:solidFill>
                  <a:schemeClr val="lt1"/>
                </a:solidFill>
              </a:rPr>
              <a:t>Reason:</a:t>
            </a:r>
            <a:r>
              <a:rPr lang="en" sz="1000">
                <a:solidFill>
                  <a:schemeClr val="lt1"/>
                </a:solidFill>
              </a:rPr>
              <a:t> Removing rows with excessive missing values reduces noise and enhances the reliability of the analysis, ensuring that only robust data is considered in the EDA.</a:t>
            </a:r>
            <a:endParaRPr sz="1000">
              <a:solidFill>
                <a:schemeClr val="lt1"/>
              </a:solidFill>
            </a:endParaRPr>
          </a:p>
          <a:p>
            <a:pPr indent="0" lvl="0" marL="0" rtl="0" algn="l">
              <a:spcBef>
                <a:spcPts val="1200"/>
              </a:spcBef>
              <a:spcAft>
                <a:spcPts val="0"/>
              </a:spcAft>
              <a:buNone/>
            </a:pPr>
            <a:r>
              <a:t/>
            </a:r>
            <a:endParaRPr/>
          </a:p>
        </p:txBody>
      </p:sp>
      <p:pic>
        <p:nvPicPr>
          <p:cNvPr id="262" name="Google Shape;262;p32"/>
          <p:cNvPicPr preferRelativeResize="0"/>
          <p:nvPr/>
        </p:nvPicPr>
        <p:blipFill>
          <a:blip r:embed="rId3">
            <a:alphaModFix/>
          </a:blip>
          <a:stretch>
            <a:fillRect/>
          </a:stretch>
        </p:blipFill>
        <p:spPr>
          <a:xfrm>
            <a:off x="642700" y="844825"/>
            <a:ext cx="3665351" cy="370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720000" y="297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 of Data Cleansing &amp; Merging </a:t>
            </a:r>
            <a:endParaRPr/>
          </a:p>
        </p:txBody>
      </p:sp>
      <p:sp>
        <p:nvSpPr>
          <p:cNvPr id="268" name="Google Shape;268;p33"/>
          <p:cNvSpPr txBox="1"/>
          <p:nvPr>
            <p:ph idx="1" type="body"/>
          </p:nvPr>
        </p:nvSpPr>
        <p:spPr>
          <a:xfrm>
            <a:off x="479475" y="2932525"/>
            <a:ext cx="7504200" cy="1637400"/>
          </a:xfrm>
          <a:prstGeom prst="rect">
            <a:avLst/>
          </a:prstGeom>
          <a:solidFill>
            <a:srgbClr val="5EB4C6"/>
          </a:solidFill>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a:solidFill>
                  <a:srgbClr val="000000"/>
                </a:solidFill>
              </a:rPr>
              <a:t>Data is ready for analysis!</a:t>
            </a:r>
            <a:endParaRPr b="1">
              <a:solidFill>
                <a:srgbClr val="000000"/>
              </a:solidFill>
            </a:endParaRPr>
          </a:p>
          <a:p>
            <a:pPr indent="-292100" lvl="0" marL="457200" rtl="0" algn="l">
              <a:lnSpc>
                <a:spcPct val="100000"/>
              </a:lnSpc>
              <a:spcBef>
                <a:spcPts val="1200"/>
              </a:spcBef>
              <a:spcAft>
                <a:spcPts val="0"/>
              </a:spcAft>
              <a:buClr>
                <a:srgbClr val="000000"/>
              </a:buClr>
              <a:buSzPts val="1000"/>
              <a:buFont typeface="Arial"/>
              <a:buChar char="●"/>
            </a:pPr>
            <a:r>
              <a:rPr b="1" lang="en" sz="1000">
                <a:solidFill>
                  <a:srgbClr val="000000"/>
                </a:solidFill>
              </a:rPr>
              <a:t>Data Integrity:</a:t>
            </a:r>
            <a:r>
              <a:rPr lang="en" sz="1000">
                <a:solidFill>
                  <a:srgbClr val="000000"/>
                </a:solidFill>
              </a:rPr>
              <a:t> The final dataset is now more reliable, with irrelevant and incomplete data removed, ensuring that the analysis will be based on high-quality information.</a:t>
            </a:r>
            <a:endParaRPr sz="1000">
              <a:solidFill>
                <a:srgbClr val="000000"/>
              </a:solidFill>
            </a:endParaRPr>
          </a:p>
          <a:p>
            <a:pPr indent="-292100" lvl="0" marL="457200" rtl="0" algn="l">
              <a:lnSpc>
                <a:spcPct val="100000"/>
              </a:lnSpc>
              <a:spcBef>
                <a:spcPts val="0"/>
              </a:spcBef>
              <a:spcAft>
                <a:spcPts val="0"/>
              </a:spcAft>
              <a:buClr>
                <a:srgbClr val="000000"/>
              </a:buClr>
              <a:buSzPts val="1000"/>
              <a:buFont typeface="Arial"/>
              <a:buChar char="●"/>
            </a:pPr>
            <a:r>
              <a:rPr b="1" lang="en" sz="1000">
                <a:solidFill>
                  <a:srgbClr val="000000"/>
                </a:solidFill>
              </a:rPr>
              <a:t>Enhanced Focus:</a:t>
            </a:r>
            <a:r>
              <a:rPr lang="en" sz="1000">
                <a:solidFill>
                  <a:srgbClr val="000000"/>
                </a:solidFill>
              </a:rPr>
              <a:t> By reducing the dataset to its most meaningful features, the analysis will be more focused on identifying key factors influencing loan default, leading to more accurate and actionable insights.</a:t>
            </a:r>
            <a:endParaRPr sz="1000">
              <a:solidFill>
                <a:srgbClr val="000000"/>
              </a:solidFill>
            </a:endParaRPr>
          </a:p>
          <a:p>
            <a:pPr indent="-292100" lvl="0" marL="457200" rtl="0" algn="l">
              <a:lnSpc>
                <a:spcPct val="100000"/>
              </a:lnSpc>
              <a:spcBef>
                <a:spcPts val="0"/>
              </a:spcBef>
              <a:spcAft>
                <a:spcPts val="0"/>
              </a:spcAft>
              <a:buClr>
                <a:srgbClr val="000000"/>
              </a:buClr>
              <a:buSzPts val="1000"/>
              <a:buFont typeface="Arial"/>
              <a:buChar char="●"/>
            </a:pPr>
            <a:r>
              <a:rPr b="1" lang="en" sz="1000">
                <a:solidFill>
                  <a:srgbClr val="000000"/>
                </a:solidFill>
              </a:rPr>
              <a:t>Efficiency:</a:t>
            </a:r>
            <a:r>
              <a:rPr lang="en" sz="1000">
                <a:solidFill>
                  <a:srgbClr val="000000"/>
                </a:solidFill>
              </a:rPr>
              <a:t> Streamlining the dataset not only improves computational efficiency but also simplifies the analysis process, allowing for clearer interpretation of the results.</a:t>
            </a:r>
            <a:endParaRPr sz="1000">
              <a:solidFill>
                <a:srgbClr val="000000"/>
              </a:solidFill>
            </a:endParaRPr>
          </a:p>
          <a:p>
            <a:pPr indent="0" lvl="0" marL="457200" rtl="0" algn="l">
              <a:lnSpc>
                <a:spcPct val="100000"/>
              </a:lnSpc>
              <a:spcBef>
                <a:spcPts val="1200"/>
              </a:spcBef>
              <a:spcAft>
                <a:spcPts val="0"/>
              </a:spcAft>
              <a:buNone/>
            </a:pPr>
            <a:r>
              <a:t/>
            </a:r>
            <a:endParaRPr sz="1000">
              <a:solidFill>
                <a:srgbClr val="000000"/>
              </a:solidFill>
            </a:endParaRPr>
          </a:p>
          <a:p>
            <a:pPr indent="0" lvl="0" marL="0" rtl="0" algn="l">
              <a:spcBef>
                <a:spcPts val="1200"/>
              </a:spcBef>
              <a:spcAft>
                <a:spcPts val="0"/>
              </a:spcAft>
              <a:buNone/>
            </a:pPr>
            <a:r>
              <a:t/>
            </a:r>
            <a:endParaRPr/>
          </a:p>
        </p:txBody>
      </p:sp>
      <p:pic>
        <p:nvPicPr>
          <p:cNvPr id="269" name="Google Shape;269;p33"/>
          <p:cNvPicPr preferRelativeResize="0"/>
          <p:nvPr/>
        </p:nvPicPr>
        <p:blipFill>
          <a:blip r:embed="rId3">
            <a:alphaModFix/>
          </a:blip>
          <a:stretch>
            <a:fillRect/>
          </a:stretch>
        </p:blipFill>
        <p:spPr>
          <a:xfrm>
            <a:off x="720000" y="1017725"/>
            <a:ext cx="6919736" cy="208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