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f6df515dd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f6df515dd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6df515dd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6df515dd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6df515dd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f6df515dd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f6df515dd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f6df515dd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f6df515dd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6df515dd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f6df515dd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f6df515dd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f6df515dda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f6df515dd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f6df515dda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f6df515dda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6df515dd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6df515dd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mailto:shaililikhar@gmail.com" TargetMode="External"/><Relationship Id="rId4" Type="http://schemas.openxmlformats.org/officeDocument/2006/relationships/hyperlink" Target="https://www.linkedin.com/in/shaili-likha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mmunity.tableau.com/s/question/0D54T00000CWeX8SAL/sample-superstore-sales-excelxls"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Regional Sales and Customer Insights Dashboard</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Shaili Likhar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Thank You!</a:t>
            </a:r>
            <a:endParaRPr/>
          </a:p>
        </p:txBody>
      </p:sp>
      <p:sp>
        <p:nvSpPr>
          <p:cNvPr id="338" name="Google Shape;338;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Contact Information:</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Email:</a:t>
            </a:r>
            <a:r>
              <a:rPr lang="en" sz="1400">
                <a:solidFill>
                  <a:srgbClr val="000000"/>
                </a:solidFill>
                <a:latin typeface="Arial"/>
                <a:ea typeface="Arial"/>
                <a:cs typeface="Arial"/>
                <a:sym typeface="Arial"/>
              </a:rPr>
              <a:t> </a:t>
            </a:r>
            <a:r>
              <a:rPr lang="en" sz="1400" u="sng">
                <a:solidFill>
                  <a:schemeClr val="hlink"/>
                </a:solidFill>
                <a:latin typeface="Arial"/>
                <a:ea typeface="Arial"/>
                <a:cs typeface="Arial"/>
                <a:sym typeface="Arial"/>
                <a:hlinkClick r:id="rId3"/>
              </a:rPr>
              <a:t>shaililikhar@gmail.com</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LinkedIn:</a:t>
            </a:r>
            <a:r>
              <a:rPr lang="en" sz="1400">
                <a:solidFill>
                  <a:srgbClr val="000000"/>
                </a:solidFill>
                <a:latin typeface="Arial"/>
                <a:ea typeface="Arial"/>
                <a:cs typeface="Arial"/>
                <a:sym typeface="Arial"/>
              </a:rPr>
              <a:t> </a:t>
            </a:r>
            <a:r>
              <a:rPr lang="en" sz="1400" u="sng">
                <a:solidFill>
                  <a:schemeClr val="hlink"/>
                </a:solidFill>
                <a:latin typeface="Arial"/>
                <a:ea typeface="Arial"/>
                <a:cs typeface="Arial"/>
                <a:sym typeface="Arial"/>
                <a:hlinkClick r:id="rId4"/>
              </a:rPr>
              <a:t>https://www.linkedin.com/in/shaili-likhar/</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I appreciate your time and attention.</a:t>
            </a:r>
            <a:endParaRPr b="1" sz="1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Project Overview:</a:t>
            </a:r>
            <a:r>
              <a:rPr lang="en" sz="1400">
                <a:solidFill>
                  <a:srgbClr val="000000"/>
                </a:solidFill>
                <a:latin typeface="Arial"/>
                <a:ea typeface="Arial"/>
                <a:cs typeface="Arial"/>
                <a:sym typeface="Arial"/>
              </a:rPr>
              <a:t> This project aims to provide insights into regional sales performance and customer profitability, enabling strategic decision-making to increase business across regions.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Objective:</a:t>
            </a:r>
            <a:r>
              <a:rPr lang="en" sz="1400">
                <a:solidFill>
                  <a:srgbClr val="000000"/>
                </a:solidFill>
                <a:latin typeface="Arial"/>
                <a:ea typeface="Arial"/>
                <a:cs typeface="Arial"/>
                <a:sym typeface="Arial"/>
              </a:rPr>
              <a:t> Analyze customer statistics, sales, and profit to identify key trends and opportunities across different regions.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Overview</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Dataset Used:</a:t>
            </a:r>
            <a:r>
              <a:rPr lang="en" sz="1400">
                <a:solidFill>
                  <a:srgbClr val="000000"/>
                </a:solidFill>
                <a:latin typeface="Arial"/>
                <a:ea typeface="Arial"/>
                <a:cs typeface="Arial"/>
                <a:sym typeface="Arial"/>
              </a:rPr>
              <a:t> The dashboard is built using the </a:t>
            </a:r>
            <a:r>
              <a:rPr lang="en" sz="1400" u="sng">
                <a:solidFill>
                  <a:schemeClr val="hlink"/>
                </a:solidFill>
                <a:latin typeface="Arial"/>
                <a:ea typeface="Arial"/>
                <a:cs typeface="Arial"/>
                <a:sym typeface="Arial"/>
                <a:hlinkClick r:id="rId3"/>
              </a:rPr>
              <a:t>Sample Superstore dataset</a:t>
            </a:r>
            <a:r>
              <a:rPr lang="en" sz="1400">
                <a:solidFill>
                  <a:srgbClr val="000000"/>
                </a:solidFill>
                <a:latin typeface="Arial"/>
                <a:ea typeface="Arial"/>
                <a:cs typeface="Arial"/>
                <a:sym typeface="Arial"/>
              </a:rPr>
              <a:t>, which includes data on customer purchases, sales, quantities, and profits.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Key Metrics:</a:t>
            </a:r>
            <a:r>
              <a:rPr lang="en" sz="1400">
                <a:solidFill>
                  <a:srgbClr val="000000"/>
                </a:solidFill>
                <a:latin typeface="Arial"/>
                <a:ea typeface="Arial"/>
                <a:cs typeface="Arial"/>
                <a:sym typeface="Arial"/>
              </a:rPr>
              <a:t> Number of customers, total sales, quantity sold, sales per customer, profit, and profit per customer.</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91" name="Google Shape;291;p15"/>
          <p:cNvPicPr preferRelativeResize="0"/>
          <p:nvPr/>
        </p:nvPicPr>
        <p:blipFill rotWithShape="1">
          <a:blip r:embed="rId4">
            <a:alphaModFix/>
          </a:blip>
          <a:srcRect b="7840" l="-32130" r="32130" t="-7840"/>
          <a:stretch/>
        </p:blipFill>
        <p:spPr>
          <a:xfrm>
            <a:off x="6766525" y="3124275"/>
            <a:ext cx="1180525" cy="118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Statistics</a:t>
            </a:r>
            <a:endParaRPr/>
          </a:p>
        </p:txBody>
      </p:sp>
      <p:sp>
        <p:nvSpPr>
          <p:cNvPr id="297" name="Google Shape;297;p16"/>
          <p:cNvSpPr txBox="1"/>
          <p:nvPr>
            <p:ph idx="1" type="body"/>
          </p:nvPr>
        </p:nvSpPr>
        <p:spPr>
          <a:xfrm>
            <a:off x="1056750" y="31279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Explanation:</a:t>
            </a:r>
            <a:r>
              <a:rPr lang="en" sz="1100">
                <a:solidFill>
                  <a:srgbClr val="000000"/>
                </a:solidFill>
                <a:latin typeface="Arial"/>
                <a:ea typeface="Arial"/>
                <a:cs typeface="Arial"/>
                <a:sym typeface="Arial"/>
              </a:rPr>
              <a:t> This section breaks down customer statistics by region, providing insights into the number of customers, total sales, quantities sold, sales per customer, profit, and profits per customer. It allows quick comparison across different regions to identify strong and weak areas.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98" name="Google Shape;298;p16"/>
          <p:cNvPicPr preferRelativeResize="0"/>
          <p:nvPr/>
        </p:nvPicPr>
        <p:blipFill>
          <a:blip r:embed="rId3">
            <a:alphaModFix/>
          </a:blip>
          <a:stretch>
            <a:fillRect/>
          </a:stretch>
        </p:blipFill>
        <p:spPr>
          <a:xfrm>
            <a:off x="453300" y="1476600"/>
            <a:ext cx="8237399" cy="1858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Sales and Profit by Customer</a:t>
            </a:r>
            <a:endParaRPr/>
          </a:p>
        </p:txBody>
      </p:sp>
      <p:sp>
        <p:nvSpPr>
          <p:cNvPr id="304" name="Google Shape;304;p17"/>
          <p:cNvSpPr txBox="1"/>
          <p:nvPr>
            <p:ph idx="1" type="body"/>
          </p:nvPr>
        </p:nvSpPr>
        <p:spPr>
          <a:xfrm>
            <a:off x="5496450" y="1597875"/>
            <a:ext cx="30057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solidFill>
                  <a:srgbClr val="000000"/>
                </a:solidFill>
                <a:latin typeface="Arial"/>
                <a:ea typeface="Arial"/>
                <a:cs typeface="Arial"/>
                <a:sym typeface="Arial"/>
              </a:rPr>
              <a:t>Explanation:</a:t>
            </a:r>
            <a:r>
              <a:rPr lang="en" sz="1100">
                <a:solidFill>
                  <a:srgbClr val="000000"/>
                </a:solidFill>
                <a:latin typeface="Arial"/>
                <a:ea typeface="Arial"/>
                <a:cs typeface="Arial"/>
                <a:sym typeface="Arial"/>
              </a:rPr>
              <a:t> The scatter plot visualizes the relationship between sales and profit for individual customers, color-coded by profit ratio. This helps identify which customers are contributing most to the profits and which might be generating sales but with lower profitability.</a:t>
            </a:r>
            <a:endParaRPr/>
          </a:p>
        </p:txBody>
      </p:sp>
      <p:pic>
        <p:nvPicPr>
          <p:cNvPr id="305" name="Google Shape;305;p17"/>
          <p:cNvPicPr preferRelativeResize="0"/>
          <p:nvPr/>
        </p:nvPicPr>
        <p:blipFill>
          <a:blip r:embed="rId3">
            <a:alphaModFix/>
          </a:blip>
          <a:stretch>
            <a:fillRect/>
          </a:stretch>
        </p:blipFill>
        <p:spPr>
          <a:xfrm>
            <a:off x="1303801" y="1263975"/>
            <a:ext cx="4192649" cy="38795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Sales Rank</a:t>
            </a:r>
            <a:endParaRPr/>
          </a:p>
        </p:txBody>
      </p:sp>
      <p:sp>
        <p:nvSpPr>
          <p:cNvPr id="311" name="Google Shape;311;p18"/>
          <p:cNvSpPr txBox="1"/>
          <p:nvPr>
            <p:ph idx="1" type="body"/>
          </p:nvPr>
        </p:nvSpPr>
        <p:spPr>
          <a:xfrm>
            <a:off x="6059400" y="1597875"/>
            <a:ext cx="22749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Explanation:</a:t>
            </a:r>
            <a:r>
              <a:rPr lang="en" sz="1100">
                <a:solidFill>
                  <a:srgbClr val="000000"/>
                </a:solidFill>
                <a:latin typeface="Arial"/>
                <a:ea typeface="Arial"/>
                <a:cs typeface="Arial"/>
                <a:sym typeface="Arial"/>
              </a:rPr>
              <a:t> This chart ranks customers by their total sales, helping to identify the top-performing customers and focusing efforts on maintaining and growing these relationships.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12" name="Google Shape;312;p18"/>
          <p:cNvPicPr preferRelativeResize="0"/>
          <p:nvPr/>
        </p:nvPicPr>
        <p:blipFill>
          <a:blip r:embed="rId3">
            <a:alphaModFix/>
          </a:blip>
          <a:stretch>
            <a:fillRect/>
          </a:stretch>
        </p:blipFill>
        <p:spPr>
          <a:xfrm>
            <a:off x="648900" y="1461650"/>
            <a:ext cx="5217172" cy="358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Overview</a:t>
            </a:r>
            <a:endParaRPr/>
          </a:p>
        </p:txBody>
      </p:sp>
      <p:pic>
        <p:nvPicPr>
          <p:cNvPr id="318" name="Google Shape;318;p19"/>
          <p:cNvPicPr preferRelativeResize="0"/>
          <p:nvPr/>
        </p:nvPicPr>
        <p:blipFill>
          <a:blip r:embed="rId3">
            <a:alphaModFix/>
          </a:blip>
          <a:stretch>
            <a:fillRect/>
          </a:stretch>
        </p:blipFill>
        <p:spPr>
          <a:xfrm>
            <a:off x="265987" y="1350650"/>
            <a:ext cx="6299274" cy="3644850"/>
          </a:xfrm>
          <a:prstGeom prst="rect">
            <a:avLst/>
          </a:prstGeom>
          <a:noFill/>
          <a:ln>
            <a:noFill/>
          </a:ln>
        </p:spPr>
      </p:pic>
      <p:sp>
        <p:nvSpPr>
          <p:cNvPr id="319" name="Google Shape;319;p19"/>
          <p:cNvSpPr txBox="1"/>
          <p:nvPr/>
        </p:nvSpPr>
        <p:spPr>
          <a:xfrm>
            <a:off x="6655500" y="1276625"/>
            <a:ext cx="24885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Explanation:</a:t>
            </a:r>
            <a:r>
              <a:rPr lang="en" sz="1100"/>
              <a:t> The dashboard integrates customer statistics, customer sales rank, and sales and profit analysis by region. It allows for a comprehensive view of performance metrics that can be easily compared across regions.</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Insights &amp; Recommendations</a:t>
            </a:r>
            <a:endParaRPr/>
          </a:p>
        </p:txBody>
      </p:sp>
      <p:sp>
        <p:nvSpPr>
          <p:cNvPr id="325" name="Google Shape;325;p20"/>
          <p:cNvSpPr txBox="1"/>
          <p:nvPr>
            <p:ph idx="1" type="body"/>
          </p:nvPr>
        </p:nvSpPr>
        <p:spPr>
          <a:xfrm>
            <a:off x="1083900" y="1490500"/>
            <a:ext cx="34881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400">
                <a:solidFill>
                  <a:srgbClr val="000000"/>
                </a:solidFill>
                <a:latin typeface="Arial"/>
                <a:ea typeface="Arial"/>
                <a:cs typeface="Arial"/>
                <a:sym typeface="Arial"/>
              </a:rPr>
              <a:t>Key Insights:</a:t>
            </a:r>
            <a:endParaRPr b="1" sz="1400">
              <a:solidFill>
                <a:srgbClr val="000000"/>
              </a:solidFill>
              <a:latin typeface="Arial"/>
              <a:ea typeface="Arial"/>
              <a:cs typeface="Arial"/>
              <a:sym typeface="Arial"/>
            </a:endParaRPr>
          </a:p>
          <a:p>
            <a:pPr indent="-311150" lvl="0" marL="457200" rtl="0" algn="l">
              <a:lnSpc>
                <a:spcPct val="95000"/>
              </a:lnSpc>
              <a:spcBef>
                <a:spcPts val="1200"/>
              </a:spcBef>
              <a:spcAft>
                <a:spcPts val="0"/>
              </a:spcAft>
              <a:buClr>
                <a:srgbClr val="000000"/>
              </a:buClr>
              <a:buSzPts val="1300"/>
              <a:buFont typeface="Arial"/>
              <a:buChar char="●"/>
            </a:pPr>
            <a:r>
              <a:rPr b="1" lang="en">
                <a:solidFill>
                  <a:srgbClr val="000000"/>
                </a:solidFill>
                <a:latin typeface="Arial"/>
                <a:ea typeface="Arial"/>
                <a:cs typeface="Arial"/>
                <a:sym typeface="Arial"/>
              </a:rPr>
              <a:t>Regional Performance:</a:t>
            </a:r>
            <a:r>
              <a:rPr lang="en">
                <a:solidFill>
                  <a:srgbClr val="000000"/>
                </a:solidFill>
                <a:latin typeface="Arial"/>
                <a:ea typeface="Arial"/>
                <a:cs typeface="Arial"/>
                <a:sym typeface="Arial"/>
              </a:rPr>
              <a:t> The West region has the highest number of customers and sales, while the South region is lagging behind</a:t>
            </a:r>
            <a:endParaRPr>
              <a:solidFill>
                <a:srgbClr val="000000"/>
              </a:solidFill>
              <a:latin typeface="Arial"/>
              <a:ea typeface="Arial"/>
              <a:cs typeface="Arial"/>
              <a:sym typeface="Arial"/>
            </a:endParaRPr>
          </a:p>
          <a:p>
            <a:pPr indent="-311150" lvl="0" marL="457200" rtl="0" algn="l">
              <a:lnSpc>
                <a:spcPct val="95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Profitability:</a:t>
            </a:r>
            <a:r>
              <a:rPr lang="en">
                <a:solidFill>
                  <a:srgbClr val="000000"/>
                </a:solidFill>
                <a:latin typeface="Arial"/>
                <a:ea typeface="Arial"/>
                <a:cs typeface="Arial"/>
                <a:sym typeface="Arial"/>
              </a:rPr>
              <a:t> There are </a:t>
            </a:r>
            <a:r>
              <a:rPr lang="en">
                <a:solidFill>
                  <a:srgbClr val="000000"/>
                </a:solidFill>
                <a:latin typeface="Arial"/>
                <a:ea typeface="Arial"/>
                <a:cs typeface="Arial"/>
                <a:sym typeface="Arial"/>
              </a:rPr>
              <a:t>c</a:t>
            </a:r>
            <a:r>
              <a:rPr lang="en">
                <a:solidFill>
                  <a:srgbClr val="000000"/>
                </a:solidFill>
                <a:latin typeface="Arial"/>
                <a:ea typeface="Arial"/>
                <a:cs typeface="Arial"/>
                <a:sym typeface="Arial"/>
              </a:rPr>
              <a:t>ustomers with high sales but low profitability, which may need a different sales strategy</a:t>
            </a:r>
            <a:endParaRPr>
              <a:solidFill>
                <a:srgbClr val="000000"/>
              </a:solidFill>
              <a:latin typeface="Arial"/>
              <a:ea typeface="Arial"/>
              <a:cs typeface="Arial"/>
              <a:sym typeface="Arial"/>
            </a:endParaRPr>
          </a:p>
          <a:p>
            <a:pPr indent="-311150" lvl="0" marL="457200" rtl="0" algn="l">
              <a:lnSpc>
                <a:spcPct val="95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Customer Focus:</a:t>
            </a:r>
            <a:r>
              <a:rPr lang="en">
                <a:solidFill>
                  <a:srgbClr val="000000"/>
                </a:solidFill>
                <a:latin typeface="Arial"/>
                <a:ea typeface="Arial"/>
                <a:cs typeface="Arial"/>
                <a:sym typeface="Arial"/>
              </a:rPr>
              <a:t> The top customers, like Sean Miller and Tamara Chand, should be prioritized for retention and upselling</a:t>
            </a:r>
            <a:endParaRPr>
              <a:solidFill>
                <a:srgbClr val="000000"/>
              </a:solidFill>
              <a:latin typeface="Arial"/>
              <a:ea typeface="Arial"/>
              <a:cs typeface="Arial"/>
              <a:sym typeface="Arial"/>
            </a:endParaRPr>
          </a:p>
          <a:p>
            <a:pPr indent="0" lvl="0" marL="0" rtl="0" algn="l">
              <a:lnSpc>
                <a:spcPct val="95000"/>
              </a:lnSpc>
              <a:spcBef>
                <a:spcPts val="1200"/>
              </a:spcBef>
              <a:spcAft>
                <a:spcPts val="1200"/>
              </a:spcAft>
              <a:buSzPts val="852"/>
              <a:buNone/>
            </a:pPr>
            <a:r>
              <a:t/>
            </a:r>
            <a:endParaRPr sz="1098"/>
          </a:p>
        </p:txBody>
      </p:sp>
      <p:sp>
        <p:nvSpPr>
          <p:cNvPr id="326" name="Google Shape;326;p20"/>
          <p:cNvSpPr txBox="1"/>
          <p:nvPr/>
        </p:nvSpPr>
        <p:spPr>
          <a:xfrm>
            <a:off x="4875225" y="1490500"/>
            <a:ext cx="3700200" cy="3223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852"/>
              <a:buFont typeface="Arial"/>
              <a:buNone/>
            </a:pPr>
            <a:r>
              <a:rPr b="1" lang="en"/>
              <a:t>Recommendations:</a:t>
            </a:r>
            <a:endParaRPr b="1"/>
          </a:p>
          <a:p>
            <a:pPr indent="-311150" lvl="0" marL="457200" rtl="0" algn="l">
              <a:lnSpc>
                <a:spcPct val="95000"/>
              </a:lnSpc>
              <a:spcBef>
                <a:spcPts val="1200"/>
              </a:spcBef>
              <a:spcAft>
                <a:spcPts val="0"/>
              </a:spcAft>
              <a:buSzPts val="1300"/>
              <a:buChar char="●"/>
            </a:pPr>
            <a:r>
              <a:rPr b="1" lang="en" sz="1300"/>
              <a:t>Focus on Underperforming Regions:</a:t>
            </a:r>
            <a:r>
              <a:rPr lang="en" sz="1300"/>
              <a:t> Develop targeted strategies to boost sales and profitability in weaker regions like the South</a:t>
            </a:r>
            <a:endParaRPr sz="1300"/>
          </a:p>
          <a:p>
            <a:pPr indent="-311150" lvl="0" marL="457200" rtl="0" algn="l">
              <a:lnSpc>
                <a:spcPct val="95000"/>
              </a:lnSpc>
              <a:spcBef>
                <a:spcPts val="0"/>
              </a:spcBef>
              <a:spcAft>
                <a:spcPts val="0"/>
              </a:spcAft>
              <a:buSzPts val="1300"/>
              <a:buChar char="●"/>
            </a:pPr>
            <a:r>
              <a:rPr b="1" lang="en" sz="1300"/>
              <a:t>Profit Optimization:</a:t>
            </a:r>
            <a:r>
              <a:rPr lang="en" sz="1300"/>
              <a:t> Review pricing or cost structures for customers with low profit margins despite high sales</a:t>
            </a:r>
            <a:endParaRPr sz="1300"/>
          </a:p>
          <a:p>
            <a:pPr indent="-311150" lvl="0" marL="457200" rtl="0" algn="l">
              <a:lnSpc>
                <a:spcPct val="95000"/>
              </a:lnSpc>
              <a:spcBef>
                <a:spcPts val="0"/>
              </a:spcBef>
              <a:spcAft>
                <a:spcPts val="0"/>
              </a:spcAft>
              <a:buSzPts val="1300"/>
              <a:buChar char="●"/>
            </a:pPr>
            <a:r>
              <a:rPr b="1" lang="en" sz="1300"/>
              <a:t>Customer Relationship Management:</a:t>
            </a:r>
            <a:r>
              <a:rPr lang="en" sz="1300"/>
              <a:t> Enhance relationships with top-ranking customers to ensure continued business</a:t>
            </a:r>
            <a:endParaRPr sz="1300"/>
          </a:p>
          <a:p>
            <a:pPr indent="0" lvl="0" marL="0" rtl="0" algn="l">
              <a:lnSpc>
                <a:spcPct val="95000"/>
              </a:lnSpc>
              <a:spcBef>
                <a:spcPts val="1200"/>
              </a:spcBef>
              <a:spcAft>
                <a:spcPts val="0"/>
              </a:spcAft>
              <a:buClr>
                <a:srgbClr val="000000"/>
              </a:buClr>
              <a:buSzPts val="852"/>
              <a:buFont typeface="Arial"/>
              <a:buNone/>
            </a:pPr>
            <a:r>
              <a:t/>
            </a:r>
            <a:endParaRPr sz="1098">
              <a:solidFill>
                <a:schemeClr val="dk2"/>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Conclusion</a:t>
            </a:r>
            <a:endParaRPr>
              <a:solidFill>
                <a:srgbClr val="000000"/>
              </a:solidFill>
            </a:endParaRPr>
          </a:p>
        </p:txBody>
      </p:sp>
      <p:sp>
        <p:nvSpPr>
          <p:cNvPr id="332" name="Google Shape;332;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Recap:</a:t>
            </a:r>
            <a:r>
              <a:rPr lang="en" sz="1400">
                <a:solidFill>
                  <a:srgbClr val="000000"/>
                </a:solidFill>
                <a:latin typeface="Arial"/>
                <a:ea typeface="Arial"/>
                <a:cs typeface="Arial"/>
                <a:sym typeface="Arial"/>
              </a:rPr>
              <a:t> The dashboard provides a clear view of customer statistics and sales performance by region, helping to inform data-driven decisions to improve business outcomes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Next Steps:</a:t>
            </a:r>
            <a:r>
              <a:rPr lang="en" sz="1400">
                <a:solidFill>
                  <a:srgbClr val="000000"/>
                </a:solidFill>
                <a:latin typeface="Arial"/>
                <a:ea typeface="Arial"/>
                <a:cs typeface="Arial"/>
                <a:sym typeface="Arial"/>
              </a:rPr>
              <a:t> Consider further analysis, such as customer segmentation or predictive modeling, to refine strategies and actions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