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58" r:id="rId4"/>
    <p:sldId id="263" r:id="rId5"/>
    <p:sldId id="264" r:id="rId6"/>
    <p:sldId id="259" r:id="rId7"/>
    <p:sldId id="262" r:id="rId8"/>
    <p:sldId id="265" r:id="rId9"/>
    <p:sldId id="257" r:id="rId10"/>
    <p:sldId id="260" r:id="rId11"/>
    <p:sldId id="271" r:id="rId12"/>
    <p:sldId id="270" r:id="rId13"/>
    <p:sldId id="261" r:id="rId14"/>
    <p:sldId id="272"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DE774-2D82-4653-9E53-F9BD4FE915BE}" type="datetimeFigureOut">
              <a:rPr lang="en-IN" smtClean="0"/>
              <a:t>04-07-2023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6F03F-77A8-4CCA-92B5-50236FE65439}" type="slidenum">
              <a:rPr lang="en-IN" smtClean="0"/>
              <a:t>‹#›</a:t>
            </a:fld>
            <a:endParaRPr lang="en-IN"/>
          </a:p>
        </p:txBody>
      </p:sp>
    </p:spTree>
    <p:extLst>
      <p:ext uri="{BB962C8B-B14F-4D97-AF65-F5344CB8AC3E}">
        <p14:creationId xmlns:p14="http://schemas.microsoft.com/office/powerpoint/2010/main" val="384265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0269-9B92-4CF0-B426-BAEE9191D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D0E158-BF2E-40D9-BF6A-FC764C4F44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F1D633-37C8-4858-90A4-97657520B1D4}"/>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5" name="Footer Placeholder 4">
            <a:extLst>
              <a:ext uri="{FF2B5EF4-FFF2-40B4-BE49-F238E27FC236}">
                <a16:creationId xmlns:a16="http://schemas.microsoft.com/office/drawing/2014/main" id="{60237918-20BC-48EB-A67E-3B8B0D6C1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6A5CF-DE52-4116-BD98-0D26E4DD06F0}"/>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406771640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E95A-DEB6-4544-83B9-F82FD5E567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73788E-5FEA-46B2-939E-BBA464C63D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0543-700D-4B4B-AD59-29D933C2C526}"/>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5" name="Footer Placeholder 4">
            <a:extLst>
              <a:ext uri="{FF2B5EF4-FFF2-40B4-BE49-F238E27FC236}">
                <a16:creationId xmlns:a16="http://schemas.microsoft.com/office/drawing/2014/main" id="{FC2D59AC-A1D0-4181-8CAA-7866DAFD1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2AC8A-2FB0-40D6-9246-E0A282511C39}"/>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325233528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1FF7FF-1E08-480F-9AE5-205067DD65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1AFFD9-64A7-467F-89DC-B9C246900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1AB10-AA95-473A-8392-5E3E31E5C2EF}"/>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5" name="Footer Placeholder 4">
            <a:extLst>
              <a:ext uri="{FF2B5EF4-FFF2-40B4-BE49-F238E27FC236}">
                <a16:creationId xmlns:a16="http://schemas.microsoft.com/office/drawing/2014/main" id="{4AD99BC6-31D7-41F7-844E-120EB89E5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710F1-FE0A-4C5D-A6AD-13B9A728853C}"/>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290904654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8EBF-5F67-4896-B8C0-1FE12E8009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D45B4A-EEE8-47B8-AF72-C81C1C874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1B5B52-2A33-4B65-9BFB-1F766AA64D1C}"/>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5" name="Footer Placeholder 4">
            <a:extLst>
              <a:ext uri="{FF2B5EF4-FFF2-40B4-BE49-F238E27FC236}">
                <a16:creationId xmlns:a16="http://schemas.microsoft.com/office/drawing/2014/main" id="{E83D7B72-6231-4A96-B4CF-99A67927D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283A58-F4A0-4B9B-86CA-7D953C2710C1}"/>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264844236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CB2C-96D8-4A2C-8AC6-EC37158827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8B2A96-13D2-40A9-B0F3-2B881CF2C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AA1E8C-D729-4150-B113-7B4C83BFDB74}"/>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5" name="Footer Placeholder 4">
            <a:extLst>
              <a:ext uri="{FF2B5EF4-FFF2-40B4-BE49-F238E27FC236}">
                <a16:creationId xmlns:a16="http://schemas.microsoft.com/office/drawing/2014/main" id="{B778658A-AEDC-49B2-8EE9-BD59E3DF6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C358C-73E7-4758-A920-165AA89E09CB}"/>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125945393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050B-C327-4855-A12B-8397EDCA6A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488A93-3380-4AC6-864A-9D835993B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4E8173-EA71-4C14-A248-6EBCF6224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54F989-1CE4-4801-9C90-38563077FD79}"/>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6" name="Footer Placeholder 5">
            <a:extLst>
              <a:ext uri="{FF2B5EF4-FFF2-40B4-BE49-F238E27FC236}">
                <a16:creationId xmlns:a16="http://schemas.microsoft.com/office/drawing/2014/main" id="{4663349A-7114-4FDB-9A98-48CE4E363C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3B8C1-94E8-40A9-8F96-FC7FD85F23B4}"/>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65917860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735C-79EA-48A1-A81F-BB998E93E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4FCAE5-04E6-4B98-B84B-B7FEDA22B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66AD94-FFF1-4703-88A7-D781762973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AE0084-BE49-4D98-BE24-A534F2010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CC5147-2BE4-4ED9-A504-71E0A6BA8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FD2213-9A59-47D5-8D07-7728805B3E26}"/>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8" name="Footer Placeholder 7">
            <a:extLst>
              <a:ext uri="{FF2B5EF4-FFF2-40B4-BE49-F238E27FC236}">
                <a16:creationId xmlns:a16="http://schemas.microsoft.com/office/drawing/2014/main" id="{404A12E9-88BF-4642-A7E1-A613A0374B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03FACB-A1AC-4190-9D35-3A07DC5A11EB}"/>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125624120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9E9A-F693-44BD-931D-46F3E46D4B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32951A-D20B-421D-93FF-695A40D39BE7}"/>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4" name="Footer Placeholder 3">
            <a:extLst>
              <a:ext uri="{FF2B5EF4-FFF2-40B4-BE49-F238E27FC236}">
                <a16:creationId xmlns:a16="http://schemas.microsoft.com/office/drawing/2014/main" id="{315B5874-298D-4208-9516-4920047B6F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A0ADA3-FB3C-4CA5-B97D-19A508F62F14}"/>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399403511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8FE9D-2CA4-45F1-AB5B-E66C820842AD}"/>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3" name="Footer Placeholder 2">
            <a:extLst>
              <a:ext uri="{FF2B5EF4-FFF2-40B4-BE49-F238E27FC236}">
                <a16:creationId xmlns:a16="http://schemas.microsoft.com/office/drawing/2014/main" id="{5689DA3A-A35B-417B-987B-1ECE55B707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761B35-DC1E-4217-9053-7FAB5A5F7BB5}"/>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123633005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B665-7658-4592-AC7B-AC45E2EB1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3F3826-54E8-4F3C-B02B-3ABB00C09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F38A98-9B17-41BE-BEA8-D75209E9C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57F9C-65D7-427D-9BB6-8F6CA64D9B85}"/>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6" name="Footer Placeholder 5">
            <a:extLst>
              <a:ext uri="{FF2B5EF4-FFF2-40B4-BE49-F238E27FC236}">
                <a16:creationId xmlns:a16="http://schemas.microsoft.com/office/drawing/2014/main" id="{4735FC92-FD41-42A7-ADB4-813332466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E571DF-71AB-43DA-9432-B225F54A0BC8}"/>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346602015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501F-36C3-4383-8F55-1119A9DDF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A87519-9AB4-4E0D-8781-DFC766CAB1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A547BB-B55E-469A-8EFB-289AC1E02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EF797-A344-4501-857D-EEFB739FBF29}"/>
              </a:ext>
            </a:extLst>
          </p:cNvPr>
          <p:cNvSpPr>
            <a:spLocks noGrp="1"/>
          </p:cNvSpPr>
          <p:nvPr>
            <p:ph type="dt" sz="half" idx="10"/>
          </p:nvPr>
        </p:nvSpPr>
        <p:spPr/>
        <p:txBody>
          <a:bodyPr/>
          <a:lstStyle/>
          <a:p>
            <a:fld id="{A081BA22-13F6-4B7B-87C9-C521298BDCE3}" type="datetimeFigureOut">
              <a:rPr lang="en-IN" smtClean="0"/>
              <a:t>04-07-2023</a:t>
            </a:fld>
            <a:endParaRPr lang="en-IN"/>
          </a:p>
        </p:txBody>
      </p:sp>
      <p:sp>
        <p:nvSpPr>
          <p:cNvPr id="6" name="Footer Placeholder 5">
            <a:extLst>
              <a:ext uri="{FF2B5EF4-FFF2-40B4-BE49-F238E27FC236}">
                <a16:creationId xmlns:a16="http://schemas.microsoft.com/office/drawing/2014/main" id="{CED44953-0285-4EC0-99D4-C12287882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990FEA-1F72-441F-8208-0CD038D46629}"/>
              </a:ext>
            </a:extLst>
          </p:cNvPr>
          <p:cNvSpPr>
            <a:spLocks noGrp="1"/>
          </p:cNvSpPr>
          <p:nvPr>
            <p:ph type="sldNum" sz="quarter" idx="12"/>
          </p:nvPr>
        </p:nvSpPr>
        <p:spPr/>
        <p:txBody>
          <a:bodyPr/>
          <a:lstStyle/>
          <a:p>
            <a:fld id="{D2B791BC-B212-4EA7-A9A7-FF11915ADC0F}" type="slidenum">
              <a:rPr lang="en-IN" smtClean="0"/>
              <a:t>‹#›</a:t>
            </a:fld>
            <a:endParaRPr lang="en-IN"/>
          </a:p>
        </p:txBody>
      </p:sp>
    </p:spTree>
    <p:extLst>
      <p:ext uri="{BB962C8B-B14F-4D97-AF65-F5344CB8AC3E}">
        <p14:creationId xmlns:p14="http://schemas.microsoft.com/office/powerpoint/2010/main" val="155655274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04D67E-19BD-43A1-8075-340323824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184232-0657-40A2-9FB8-CF9C24D66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03A94-18F2-47B0-A3BC-5B86F5A41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1BA22-13F6-4B7B-87C9-C521298BDCE3}" type="datetimeFigureOut">
              <a:rPr lang="en-IN" smtClean="0"/>
              <a:t>04-07-2023</a:t>
            </a:fld>
            <a:endParaRPr lang="en-IN"/>
          </a:p>
        </p:txBody>
      </p:sp>
      <p:sp>
        <p:nvSpPr>
          <p:cNvPr id="5" name="Footer Placeholder 4">
            <a:extLst>
              <a:ext uri="{FF2B5EF4-FFF2-40B4-BE49-F238E27FC236}">
                <a16:creationId xmlns:a16="http://schemas.microsoft.com/office/drawing/2014/main" id="{A53352F4-29C1-4556-A496-86960D26F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1C55B1-452B-4ADE-8E89-4D3CCF775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791BC-B212-4EA7-A9A7-FF11915ADC0F}" type="slidenum">
              <a:rPr lang="en-IN" smtClean="0"/>
              <a:t>‹#›</a:t>
            </a:fld>
            <a:endParaRPr lang="en-IN"/>
          </a:p>
        </p:txBody>
      </p:sp>
    </p:spTree>
    <p:extLst>
      <p:ext uri="{BB962C8B-B14F-4D97-AF65-F5344CB8AC3E}">
        <p14:creationId xmlns:p14="http://schemas.microsoft.com/office/powerpoint/2010/main" val="1525348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919F8C-C151-4643-AEBF-83E86C66CEC9}"/>
              </a:ext>
            </a:extLst>
          </p:cNvPr>
          <p:cNvPicPr>
            <a:picLocks noChangeAspect="1"/>
          </p:cNvPicPr>
          <p:nvPr/>
        </p:nvPicPr>
        <p:blipFill>
          <a:blip r:embed="rId2"/>
          <a:stretch>
            <a:fillRect/>
          </a:stretch>
        </p:blipFill>
        <p:spPr>
          <a:xfrm>
            <a:off x="0" y="0"/>
            <a:ext cx="12254144" cy="6858000"/>
          </a:xfrm>
          <a:prstGeom prst="rect">
            <a:avLst/>
          </a:prstGeom>
        </p:spPr>
      </p:pic>
      <p:sp>
        <p:nvSpPr>
          <p:cNvPr id="6" name="Rectangle 5">
            <a:extLst>
              <a:ext uri="{FF2B5EF4-FFF2-40B4-BE49-F238E27FC236}">
                <a16:creationId xmlns:a16="http://schemas.microsoft.com/office/drawing/2014/main" id="{A0B83631-64BF-4437-8248-93F66E664E52}"/>
              </a:ext>
            </a:extLst>
          </p:cNvPr>
          <p:cNvSpPr/>
          <p:nvPr/>
        </p:nvSpPr>
        <p:spPr>
          <a:xfrm>
            <a:off x="1310885" y="2967335"/>
            <a:ext cx="9570249" cy="923330"/>
          </a:xfrm>
          <a:prstGeom prst="rect">
            <a:avLst/>
          </a:prstGeom>
          <a:noFill/>
        </p:spPr>
        <p:txBody>
          <a:bodyPr wrap="none" lIns="91440" tIns="45720" rIns="91440" bIns="45720">
            <a:spAutoFit/>
          </a:bodyPr>
          <a:lstStyle/>
          <a:p>
            <a:pPr algn="ctr"/>
            <a:r>
              <a:rPr lang="en-US" sz="5400" b="0" cap="none" spc="0" dirty="0">
                <a:ln w="0"/>
                <a:solidFill>
                  <a:schemeClr val="accent4">
                    <a:lumMod val="40000"/>
                    <a:lumOff val="60000"/>
                  </a:schemeClr>
                </a:solidFill>
                <a:effectLst>
                  <a:reflection blurRad="6350" stA="53000" endA="300" endPos="35500" dir="5400000" sy="-90000" algn="bl" rotWithShape="0"/>
                </a:effectLst>
              </a:rPr>
              <a:t>FIRE SENSOR AND EXTINGUISHER</a:t>
            </a:r>
          </a:p>
        </p:txBody>
      </p:sp>
      <p:sp>
        <p:nvSpPr>
          <p:cNvPr id="7" name="TextBox 6">
            <a:extLst>
              <a:ext uri="{FF2B5EF4-FFF2-40B4-BE49-F238E27FC236}">
                <a16:creationId xmlns:a16="http://schemas.microsoft.com/office/drawing/2014/main" id="{31D0E381-A829-4615-92CD-398AF1FB9A81}"/>
              </a:ext>
            </a:extLst>
          </p:cNvPr>
          <p:cNvSpPr txBox="1"/>
          <p:nvPr/>
        </p:nvSpPr>
        <p:spPr>
          <a:xfrm>
            <a:off x="9786151" y="5548544"/>
            <a:ext cx="1722268" cy="1200329"/>
          </a:xfrm>
          <a:prstGeom prst="rect">
            <a:avLst/>
          </a:prstGeom>
          <a:noFill/>
        </p:spPr>
        <p:txBody>
          <a:bodyPr wrap="square" rtlCol="0">
            <a:spAutoFit/>
          </a:bodyPr>
          <a:lstStyle/>
          <a:p>
            <a:r>
              <a:rPr lang="en-US" dirty="0">
                <a:solidFill>
                  <a:schemeClr val="bg1"/>
                </a:solidFill>
                <a:latin typeface="Colonna MT" panose="04020805060202030203" pitchFamily="82" charset="0"/>
              </a:rPr>
              <a:t>Made by-</a:t>
            </a:r>
            <a:br>
              <a:rPr lang="en-US" dirty="0">
                <a:solidFill>
                  <a:schemeClr val="bg1"/>
                </a:solidFill>
              </a:rPr>
            </a:br>
            <a:r>
              <a:rPr lang="en-US" dirty="0" err="1">
                <a:solidFill>
                  <a:schemeClr val="bg1"/>
                </a:solidFill>
                <a:latin typeface="CommercialScript BT" panose="03030803040807090C04" pitchFamily="66" charset="0"/>
              </a:rPr>
              <a:t>Shaili</a:t>
            </a:r>
            <a:r>
              <a:rPr lang="en-US" dirty="0">
                <a:solidFill>
                  <a:schemeClr val="bg1"/>
                </a:solidFill>
                <a:latin typeface="CommercialScript BT" panose="03030803040807090C04" pitchFamily="66" charset="0"/>
              </a:rPr>
              <a:t> </a:t>
            </a:r>
            <a:r>
              <a:rPr lang="en-US" dirty="0" err="1">
                <a:solidFill>
                  <a:schemeClr val="bg1"/>
                </a:solidFill>
                <a:latin typeface="CommercialScript BT" panose="03030803040807090C04" pitchFamily="66" charset="0"/>
              </a:rPr>
              <a:t>Sahu</a:t>
            </a:r>
            <a:endParaRPr lang="en-US" dirty="0">
              <a:solidFill>
                <a:schemeClr val="bg1"/>
              </a:solidFill>
              <a:latin typeface="CommercialScript BT" panose="03030803040807090C04" pitchFamily="66" charset="0"/>
            </a:endParaRPr>
          </a:p>
          <a:p>
            <a:r>
              <a:rPr lang="en-US" dirty="0" err="1">
                <a:solidFill>
                  <a:schemeClr val="bg1"/>
                </a:solidFill>
                <a:latin typeface="CommercialScript BT" panose="03030803040807090C04" pitchFamily="66" charset="0"/>
              </a:rPr>
              <a:t>Shivansh</a:t>
            </a:r>
            <a:r>
              <a:rPr lang="en-US" dirty="0">
                <a:solidFill>
                  <a:schemeClr val="bg1"/>
                </a:solidFill>
                <a:latin typeface="CommercialScript BT" panose="03030803040807090C04" pitchFamily="66" charset="0"/>
              </a:rPr>
              <a:t> S.</a:t>
            </a:r>
          </a:p>
          <a:p>
            <a:r>
              <a:rPr lang="en-US" dirty="0" err="1">
                <a:solidFill>
                  <a:schemeClr val="bg1"/>
                </a:solidFill>
                <a:latin typeface="CommercialScript BT" panose="03030803040807090C04" pitchFamily="66" charset="0"/>
              </a:rPr>
              <a:t>Sharanya</a:t>
            </a:r>
            <a:r>
              <a:rPr lang="en-US" dirty="0">
                <a:solidFill>
                  <a:schemeClr val="bg1"/>
                </a:solidFill>
                <a:latin typeface="CommercialScript BT" panose="03030803040807090C04" pitchFamily="66" charset="0"/>
              </a:rPr>
              <a:t> G</a:t>
            </a:r>
            <a:r>
              <a:rPr lang="en-US" dirty="0">
                <a:solidFill>
                  <a:schemeClr val="bg1"/>
                </a:solidFill>
                <a:latin typeface="Blackadder ITC" panose="04020505051007020D02" pitchFamily="82" charset="0"/>
              </a:rPr>
              <a:t>.</a:t>
            </a:r>
            <a:endParaRPr lang="en-IN" dirty="0">
              <a:solidFill>
                <a:schemeClr val="bg1"/>
              </a:solidFill>
              <a:latin typeface="Blackadder ITC" panose="04020505051007020D02" pitchFamily="82" charset="0"/>
            </a:endParaRPr>
          </a:p>
        </p:txBody>
      </p:sp>
    </p:spTree>
    <p:extLst>
      <p:ext uri="{BB962C8B-B14F-4D97-AF65-F5344CB8AC3E}">
        <p14:creationId xmlns:p14="http://schemas.microsoft.com/office/powerpoint/2010/main" val="276269464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121,163 Blue Wood Texture Background Stock Photos, Pictures &amp;amp; Royalty-Free  Images - iStock">
            <a:extLst>
              <a:ext uri="{FF2B5EF4-FFF2-40B4-BE49-F238E27FC236}">
                <a16:creationId xmlns:a16="http://schemas.microsoft.com/office/drawing/2014/main" id="{C611483E-5F5A-472D-AD32-003AC1FE8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36E70A-75C0-4A03-9765-9609037AA4C3}"/>
              </a:ext>
            </a:extLst>
          </p:cNvPr>
          <p:cNvSpPr txBox="1"/>
          <p:nvPr/>
        </p:nvSpPr>
        <p:spPr>
          <a:xfrm flipH="1">
            <a:off x="1750894" y="1576721"/>
            <a:ext cx="7756393" cy="369332"/>
          </a:xfrm>
          <a:prstGeom prst="rect">
            <a:avLst/>
          </a:prstGeom>
          <a:noFill/>
        </p:spPr>
        <p:txBody>
          <a:bodyPr wrap="square" rtlCol="0">
            <a:spAutoFit/>
          </a:bodyPr>
          <a:lstStyle/>
          <a:p>
            <a:pPr algn="ctr"/>
            <a:r>
              <a:rPr lang="en-US" dirty="0">
                <a:solidFill>
                  <a:schemeClr val="bg1"/>
                </a:solidFill>
              </a:rPr>
              <a:t>SAFE CONDITION </a:t>
            </a:r>
            <a:endParaRPr lang="en-IN" dirty="0">
              <a:solidFill>
                <a:schemeClr val="bg1"/>
              </a:solidFill>
            </a:endParaRPr>
          </a:p>
        </p:txBody>
      </p:sp>
      <p:pic>
        <p:nvPicPr>
          <p:cNvPr id="11" name="Picture 10">
            <a:extLst>
              <a:ext uri="{FF2B5EF4-FFF2-40B4-BE49-F238E27FC236}">
                <a16:creationId xmlns:a16="http://schemas.microsoft.com/office/drawing/2014/main" id="{1CA94E93-33AB-4F98-9A69-9CD46576C4EC}"/>
              </a:ext>
            </a:extLst>
          </p:cNvPr>
          <p:cNvPicPr>
            <a:picLocks noChangeAspect="1"/>
          </p:cNvPicPr>
          <p:nvPr/>
        </p:nvPicPr>
        <p:blipFill>
          <a:blip r:embed="rId3"/>
          <a:stretch>
            <a:fillRect/>
          </a:stretch>
        </p:blipFill>
        <p:spPr>
          <a:xfrm>
            <a:off x="1520891" y="2174847"/>
            <a:ext cx="8216400" cy="4532775"/>
          </a:xfrm>
          <a:prstGeom prst="rect">
            <a:avLst/>
          </a:prstGeom>
        </p:spPr>
      </p:pic>
      <p:sp>
        <p:nvSpPr>
          <p:cNvPr id="6" name="Rectangle 5">
            <a:extLst>
              <a:ext uri="{FF2B5EF4-FFF2-40B4-BE49-F238E27FC236}">
                <a16:creationId xmlns:a16="http://schemas.microsoft.com/office/drawing/2014/main" id="{39821DDE-380D-4335-B76E-A23512D1BBAD}"/>
              </a:ext>
            </a:extLst>
          </p:cNvPr>
          <p:cNvSpPr/>
          <p:nvPr/>
        </p:nvSpPr>
        <p:spPr>
          <a:xfrm>
            <a:off x="-60855" y="150378"/>
            <a:ext cx="576867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SIMULATION RESULTS</a:t>
            </a:r>
          </a:p>
        </p:txBody>
      </p:sp>
    </p:spTree>
    <p:extLst>
      <p:ext uri="{BB962C8B-B14F-4D97-AF65-F5344CB8AC3E}">
        <p14:creationId xmlns:p14="http://schemas.microsoft.com/office/powerpoint/2010/main" val="401376212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121,163 Blue Wood Texture Background Stock Photos, Pictures &amp;amp; Royalty-Free  Images - iStock">
            <a:extLst>
              <a:ext uri="{FF2B5EF4-FFF2-40B4-BE49-F238E27FC236}">
                <a16:creationId xmlns:a16="http://schemas.microsoft.com/office/drawing/2014/main" id="{C611483E-5F5A-472D-AD32-003AC1FE8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36E70A-75C0-4A03-9765-9609037AA4C3}"/>
              </a:ext>
            </a:extLst>
          </p:cNvPr>
          <p:cNvSpPr txBox="1"/>
          <p:nvPr/>
        </p:nvSpPr>
        <p:spPr>
          <a:xfrm flipH="1">
            <a:off x="1818839" y="714866"/>
            <a:ext cx="7756393" cy="369332"/>
          </a:xfrm>
          <a:prstGeom prst="rect">
            <a:avLst/>
          </a:prstGeom>
          <a:noFill/>
        </p:spPr>
        <p:txBody>
          <a:bodyPr wrap="square" rtlCol="0">
            <a:spAutoFit/>
          </a:bodyPr>
          <a:lstStyle/>
          <a:p>
            <a:pPr algn="ctr"/>
            <a:r>
              <a:rPr lang="en-US" dirty="0">
                <a:solidFill>
                  <a:schemeClr val="bg1"/>
                </a:solidFill>
              </a:rPr>
              <a:t>CONDITION 1: (intensity&gt;70 and light&gt;5)</a:t>
            </a:r>
            <a:endParaRPr lang="en-IN" dirty="0">
              <a:solidFill>
                <a:schemeClr val="bg1"/>
              </a:solidFill>
            </a:endParaRPr>
          </a:p>
        </p:txBody>
      </p:sp>
      <p:pic>
        <p:nvPicPr>
          <p:cNvPr id="3" name="Picture 2">
            <a:extLst>
              <a:ext uri="{FF2B5EF4-FFF2-40B4-BE49-F238E27FC236}">
                <a16:creationId xmlns:a16="http://schemas.microsoft.com/office/drawing/2014/main" id="{C52A1217-614F-465A-A2A6-3665779553D1}"/>
              </a:ext>
            </a:extLst>
          </p:cNvPr>
          <p:cNvPicPr>
            <a:picLocks noChangeAspect="1"/>
          </p:cNvPicPr>
          <p:nvPr/>
        </p:nvPicPr>
        <p:blipFill>
          <a:blip r:embed="rId3"/>
          <a:stretch>
            <a:fillRect/>
          </a:stretch>
        </p:blipFill>
        <p:spPr>
          <a:xfrm>
            <a:off x="239626" y="1804886"/>
            <a:ext cx="6566871" cy="3806892"/>
          </a:xfrm>
          <a:prstGeom prst="rect">
            <a:avLst/>
          </a:prstGeom>
        </p:spPr>
      </p:pic>
      <p:pic>
        <p:nvPicPr>
          <p:cNvPr id="9" name="Picture 8">
            <a:extLst>
              <a:ext uri="{FF2B5EF4-FFF2-40B4-BE49-F238E27FC236}">
                <a16:creationId xmlns:a16="http://schemas.microsoft.com/office/drawing/2014/main" id="{8FB35547-C082-4D41-BDB5-8194A620DE88}"/>
              </a:ext>
            </a:extLst>
          </p:cNvPr>
          <p:cNvPicPr>
            <a:picLocks noChangeAspect="1"/>
          </p:cNvPicPr>
          <p:nvPr/>
        </p:nvPicPr>
        <p:blipFill>
          <a:blip r:embed="rId4"/>
          <a:stretch>
            <a:fillRect/>
          </a:stretch>
        </p:blipFill>
        <p:spPr>
          <a:xfrm>
            <a:off x="7046123" y="3220273"/>
            <a:ext cx="4797873" cy="976119"/>
          </a:xfrm>
          <a:prstGeom prst="rect">
            <a:avLst/>
          </a:prstGeom>
        </p:spPr>
      </p:pic>
    </p:spTree>
    <p:extLst>
      <p:ext uri="{BB962C8B-B14F-4D97-AF65-F5344CB8AC3E}">
        <p14:creationId xmlns:p14="http://schemas.microsoft.com/office/powerpoint/2010/main" val="302224015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121,163 Blue Wood Texture Background Stock Photos, Pictures &amp;amp; Royalty-Free  Images - iStock">
            <a:extLst>
              <a:ext uri="{FF2B5EF4-FFF2-40B4-BE49-F238E27FC236}">
                <a16:creationId xmlns:a16="http://schemas.microsoft.com/office/drawing/2014/main" id="{C611483E-5F5A-472D-AD32-003AC1FE8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36E70A-75C0-4A03-9765-9609037AA4C3}"/>
              </a:ext>
            </a:extLst>
          </p:cNvPr>
          <p:cNvSpPr txBox="1"/>
          <p:nvPr/>
        </p:nvSpPr>
        <p:spPr>
          <a:xfrm flipH="1">
            <a:off x="2033443" y="1175464"/>
            <a:ext cx="7756393" cy="369332"/>
          </a:xfrm>
          <a:prstGeom prst="rect">
            <a:avLst/>
          </a:prstGeom>
          <a:noFill/>
        </p:spPr>
        <p:txBody>
          <a:bodyPr wrap="square" rtlCol="0">
            <a:spAutoFit/>
          </a:bodyPr>
          <a:lstStyle/>
          <a:p>
            <a:pPr algn="ctr"/>
            <a:r>
              <a:rPr lang="en-US" dirty="0">
                <a:solidFill>
                  <a:schemeClr val="bg1"/>
                </a:solidFill>
              </a:rPr>
              <a:t>CONDITION </a:t>
            </a:r>
            <a:r>
              <a:rPr lang="en-IN" dirty="0">
                <a:solidFill>
                  <a:schemeClr val="bg1"/>
                </a:solidFill>
              </a:rPr>
              <a:t>2:</a:t>
            </a:r>
            <a:r>
              <a:rPr lang="en-IN" sz="1800" dirty="0">
                <a:solidFill>
                  <a:schemeClr val="bg1"/>
                </a:solidFill>
              </a:rPr>
              <a:t> (temp&gt;80 &amp;&amp; light&gt;5) </a:t>
            </a:r>
            <a:endParaRPr lang="en-IN" dirty="0">
              <a:solidFill>
                <a:schemeClr val="bg1"/>
              </a:solidFill>
            </a:endParaRPr>
          </a:p>
        </p:txBody>
      </p:sp>
      <p:pic>
        <p:nvPicPr>
          <p:cNvPr id="3" name="Picture 2">
            <a:extLst>
              <a:ext uri="{FF2B5EF4-FFF2-40B4-BE49-F238E27FC236}">
                <a16:creationId xmlns:a16="http://schemas.microsoft.com/office/drawing/2014/main" id="{C52A1217-614F-465A-A2A6-3665779553D1}"/>
              </a:ext>
            </a:extLst>
          </p:cNvPr>
          <p:cNvPicPr>
            <a:picLocks noChangeAspect="1"/>
          </p:cNvPicPr>
          <p:nvPr/>
        </p:nvPicPr>
        <p:blipFill>
          <a:blip r:embed="rId3"/>
          <a:stretch>
            <a:fillRect/>
          </a:stretch>
        </p:blipFill>
        <p:spPr>
          <a:xfrm>
            <a:off x="491553" y="1700988"/>
            <a:ext cx="6368866" cy="4326588"/>
          </a:xfrm>
          <a:prstGeom prst="rect">
            <a:avLst/>
          </a:prstGeom>
        </p:spPr>
      </p:pic>
      <p:pic>
        <p:nvPicPr>
          <p:cNvPr id="7" name="Picture 6">
            <a:extLst>
              <a:ext uri="{FF2B5EF4-FFF2-40B4-BE49-F238E27FC236}">
                <a16:creationId xmlns:a16="http://schemas.microsoft.com/office/drawing/2014/main" id="{8F95499A-BDA9-4517-A750-2B760858E59A}"/>
              </a:ext>
            </a:extLst>
          </p:cNvPr>
          <p:cNvPicPr>
            <a:picLocks noChangeAspect="1"/>
          </p:cNvPicPr>
          <p:nvPr/>
        </p:nvPicPr>
        <p:blipFill>
          <a:blip r:embed="rId4"/>
          <a:stretch>
            <a:fillRect/>
          </a:stretch>
        </p:blipFill>
        <p:spPr>
          <a:xfrm>
            <a:off x="7159380" y="3160939"/>
            <a:ext cx="5066959" cy="1140473"/>
          </a:xfrm>
          <a:prstGeom prst="rect">
            <a:avLst/>
          </a:prstGeom>
        </p:spPr>
      </p:pic>
    </p:spTree>
    <p:extLst>
      <p:ext uri="{BB962C8B-B14F-4D97-AF65-F5344CB8AC3E}">
        <p14:creationId xmlns:p14="http://schemas.microsoft.com/office/powerpoint/2010/main" val="296019725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121,163 Blue Wood Texture Background Stock Photos, Pictures &amp;amp; Royalty-Free  Images - iStock">
            <a:extLst>
              <a:ext uri="{FF2B5EF4-FFF2-40B4-BE49-F238E27FC236}">
                <a16:creationId xmlns:a16="http://schemas.microsoft.com/office/drawing/2014/main" id="{946068F4-4F1E-44C0-8588-B451E408B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707A8C-A11A-4737-BD8E-47D8DB7F2B84}"/>
              </a:ext>
            </a:extLst>
          </p:cNvPr>
          <p:cNvSpPr txBox="1"/>
          <p:nvPr/>
        </p:nvSpPr>
        <p:spPr>
          <a:xfrm>
            <a:off x="1632857" y="765110"/>
            <a:ext cx="8192278" cy="369332"/>
          </a:xfrm>
          <a:prstGeom prst="rect">
            <a:avLst/>
          </a:prstGeom>
          <a:noFill/>
        </p:spPr>
        <p:txBody>
          <a:bodyPr wrap="square" rtlCol="0">
            <a:spAutoFit/>
          </a:bodyPr>
          <a:lstStyle/>
          <a:p>
            <a:pPr algn="ctr"/>
            <a:r>
              <a:rPr lang="en-US" dirty="0">
                <a:solidFill>
                  <a:schemeClr val="bg1"/>
                </a:solidFill>
              </a:rPr>
              <a:t>CONDITION 3: </a:t>
            </a:r>
            <a:r>
              <a:rPr lang="en-IN" sz="1800" dirty="0">
                <a:solidFill>
                  <a:schemeClr val="bg1"/>
                </a:solidFill>
              </a:rPr>
              <a:t>(b&gt;70 &amp;&amp; temp&gt;80</a:t>
            </a:r>
            <a:endParaRPr lang="en-IN" dirty="0">
              <a:solidFill>
                <a:schemeClr val="bg1"/>
              </a:solidFill>
            </a:endParaRPr>
          </a:p>
        </p:txBody>
      </p:sp>
      <p:pic>
        <p:nvPicPr>
          <p:cNvPr id="9" name="Picture 8">
            <a:extLst>
              <a:ext uri="{FF2B5EF4-FFF2-40B4-BE49-F238E27FC236}">
                <a16:creationId xmlns:a16="http://schemas.microsoft.com/office/drawing/2014/main" id="{73E5608A-25BD-423E-AF16-D303EF7114D3}"/>
              </a:ext>
            </a:extLst>
          </p:cNvPr>
          <p:cNvPicPr>
            <a:picLocks noChangeAspect="1"/>
          </p:cNvPicPr>
          <p:nvPr/>
        </p:nvPicPr>
        <p:blipFill>
          <a:blip r:embed="rId3"/>
          <a:stretch>
            <a:fillRect/>
          </a:stretch>
        </p:blipFill>
        <p:spPr>
          <a:xfrm>
            <a:off x="665139" y="1248109"/>
            <a:ext cx="6258175" cy="5032034"/>
          </a:xfrm>
          <a:prstGeom prst="rect">
            <a:avLst/>
          </a:prstGeom>
        </p:spPr>
      </p:pic>
      <p:pic>
        <p:nvPicPr>
          <p:cNvPr id="11" name="Picture 10">
            <a:extLst>
              <a:ext uri="{FF2B5EF4-FFF2-40B4-BE49-F238E27FC236}">
                <a16:creationId xmlns:a16="http://schemas.microsoft.com/office/drawing/2014/main" id="{25218054-2615-467D-879A-38C084FDAA3C}"/>
              </a:ext>
            </a:extLst>
          </p:cNvPr>
          <p:cNvPicPr>
            <a:picLocks noChangeAspect="1"/>
          </p:cNvPicPr>
          <p:nvPr/>
        </p:nvPicPr>
        <p:blipFill>
          <a:blip r:embed="rId4"/>
          <a:stretch>
            <a:fillRect/>
          </a:stretch>
        </p:blipFill>
        <p:spPr>
          <a:xfrm>
            <a:off x="7161050" y="2984047"/>
            <a:ext cx="4959415" cy="1194604"/>
          </a:xfrm>
          <a:prstGeom prst="rect">
            <a:avLst/>
          </a:prstGeom>
        </p:spPr>
      </p:pic>
    </p:spTree>
    <p:extLst>
      <p:ext uri="{BB962C8B-B14F-4D97-AF65-F5344CB8AC3E}">
        <p14:creationId xmlns:p14="http://schemas.microsoft.com/office/powerpoint/2010/main" val="163357724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121,163 Blue Wood Texture Background Stock Photos, Pictures &amp;amp; Royalty-Free  Images - iStock">
            <a:extLst>
              <a:ext uri="{FF2B5EF4-FFF2-40B4-BE49-F238E27FC236}">
                <a16:creationId xmlns:a16="http://schemas.microsoft.com/office/drawing/2014/main" id="{946068F4-4F1E-44C0-8588-B451E408B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FE7D05-7413-470A-B1E3-D62676150EBA}"/>
              </a:ext>
            </a:extLst>
          </p:cNvPr>
          <p:cNvSpPr txBox="1"/>
          <p:nvPr/>
        </p:nvSpPr>
        <p:spPr>
          <a:xfrm>
            <a:off x="438538" y="1028343"/>
            <a:ext cx="8698463" cy="4801314"/>
          </a:xfrm>
          <a:prstGeom prst="rect">
            <a:avLst/>
          </a:prstGeom>
          <a:noFill/>
        </p:spPr>
        <p:txBody>
          <a:bodyPr wrap="square">
            <a:spAutoFit/>
          </a:bodyPr>
          <a:lstStyle/>
          <a:p>
            <a:r>
              <a:rPr lang="en-US" dirty="0">
                <a:solidFill>
                  <a:schemeClr val="bg1"/>
                </a:solidFill>
              </a:rPr>
              <a:t>Fire Sensor and Extinguisher </a:t>
            </a:r>
          </a:p>
          <a:p>
            <a:endParaRPr lang="en-US" dirty="0">
              <a:solidFill>
                <a:schemeClr val="bg1"/>
              </a:solidFill>
            </a:endParaRPr>
          </a:p>
          <a:p>
            <a:r>
              <a:rPr lang="en-US" dirty="0">
                <a:solidFill>
                  <a:schemeClr val="bg1"/>
                </a:solidFill>
              </a:rPr>
              <a:t>A Fire Sensor and Extinguisher is a critical safety element in environments where there is a hazard due to fire.  It not only senses the danger but it also provides protection by extinguishing the fire. </a:t>
            </a:r>
          </a:p>
          <a:p>
            <a:endParaRPr lang="en-US" dirty="0">
              <a:solidFill>
                <a:schemeClr val="bg1"/>
              </a:solidFill>
            </a:endParaRPr>
          </a:p>
          <a:p>
            <a:r>
              <a:rPr lang="en-US" b="1" dirty="0">
                <a:solidFill>
                  <a:schemeClr val="bg1"/>
                </a:solidFill>
              </a:rPr>
              <a:t>Our fire sensor sense fire on the basis of 3 conditions-</a:t>
            </a:r>
          </a:p>
          <a:p>
            <a:endParaRPr lang="en-US" b="1" dirty="0">
              <a:solidFill>
                <a:schemeClr val="bg1"/>
              </a:solidFill>
            </a:endParaRPr>
          </a:p>
          <a:p>
            <a:r>
              <a:rPr lang="en-US" dirty="0">
                <a:solidFill>
                  <a:schemeClr val="bg1"/>
                </a:solidFill>
              </a:rPr>
              <a:t>•Temperature increases above 80 units</a:t>
            </a:r>
          </a:p>
          <a:p>
            <a:r>
              <a:rPr lang="en-US" dirty="0">
                <a:solidFill>
                  <a:schemeClr val="bg1"/>
                </a:solidFill>
              </a:rPr>
              <a:t>•Intensity of light reaches above 5 units</a:t>
            </a:r>
          </a:p>
          <a:p>
            <a:r>
              <a:rPr lang="en-US" dirty="0">
                <a:solidFill>
                  <a:schemeClr val="bg1"/>
                </a:solidFill>
              </a:rPr>
              <a:t>•Intensity of smoke reaches above 70 units</a:t>
            </a:r>
          </a:p>
          <a:p>
            <a:endParaRPr lang="en-US" dirty="0">
              <a:solidFill>
                <a:schemeClr val="bg1"/>
              </a:solidFill>
            </a:endParaRPr>
          </a:p>
          <a:p>
            <a:r>
              <a:rPr lang="en-US" dirty="0">
                <a:solidFill>
                  <a:schemeClr val="bg1"/>
                </a:solidFill>
              </a:rPr>
              <a:t>The alarm in the Flame sensor rings when either of the above conditions is met. Simultaneously, the pump gets activated. </a:t>
            </a:r>
          </a:p>
          <a:p>
            <a:endParaRPr lang="en-US" dirty="0">
              <a:solidFill>
                <a:schemeClr val="bg1"/>
              </a:solidFill>
            </a:endParaRPr>
          </a:p>
          <a:p>
            <a:r>
              <a:rPr lang="en-US" dirty="0">
                <a:solidFill>
                  <a:schemeClr val="bg1"/>
                </a:solidFill>
              </a:rPr>
              <a:t>Also, the LCD that showed safe before the conditions were met now shows alert and evacuate followed by neo pixel jewel changing </a:t>
            </a:r>
            <a:r>
              <a:rPr lang="en-US" dirty="0" err="1">
                <a:solidFill>
                  <a:schemeClr val="bg1"/>
                </a:solidFill>
              </a:rPr>
              <a:t>colours</a:t>
            </a:r>
            <a:r>
              <a:rPr lang="en-US" dirty="0">
                <a:solidFill>
                  <a:schemeClr val="bg1"/>
                </a:solidFill>
              </a:rPr>
              <a:t> from Green to Red.</a:t>
            </a:r>
            <a:endParaRPr lang="en-IN" dirty="0">
              <a:solidFill>
                <a:schemeClr val="bg1"/>
              </a:solidFill>
            </a:endParaRPr>
          </a:p>
        </p:txBody>
      </p:sp>
      <p:sp>
        <p:nvSpPr>
          <p:cNvPr id="8" name="Rectangle 7">
            <a:extLst>
              <a:ext uri="{FF2B5EF4-FFF2-40B4-BE49-F238E27FC236}">
                <a16:creationId xmlns:a16="http://schemas.microsoft.com/office/drawing/2014/main" id="{28B98B1B-75DA-4283-9260-3786703D6995}"/>
              </a:ext>
            </a:extLst>
          </p:cNvPr>
          <p:cNvSpPr/>
          <p:nvPr/>
        </p:nvSpPr>
        <p:spPr>
          <a:xfrm>
            <a:off x="2119427" y="194639"/>
            <a:ext cx="6906828"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Explanation:</a:t>
            </a:r>
          </a:p>
        </p:txBody>
      </p:sp>
    </p:spTree>
    <p:extLst>
      <p:ext uri="{BB962C8B-B14F-4D97-AF65-F5344CB8AC3E}">
        <p14:creationId xmlns:p14="http://schemas.microsoft.com/office/powerpoint/2010/main" val="418777743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21,163 Blue Wood Texture Background Stock Photos, Pictures &amp;amp; Royalty-Free  Images - iStock">
            <a:extLst>
              <a:ext uri="{FF2B5EF4-FFF2-40B4-BE49-F238E27FC236}">
                <a16:creationId xmlns:a16="http://schemas.microsoft.com/office/drawing/2014/main" id="{FC6E93F8-735F-4387-A260-B74D34380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7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023FAE-7C57-436F-A841-8988144A6F20}"/>
              </a:ext>
            </a:extLst>
          </p:cNvPr>
          <p:cNvSpPr txBox="1"/>
          <p:nvPr/>
        </p:nvSpPr>
        <p:spPr>
          <a:xfrm>
            <a:off x="2157984" y="2441093"/>
            <a:ext cx="7708392" cy="1971374"/>
          </a:xfrm>
          <a:prstGeom prst="rect">
            <a:avLst/>
          </a:prstGeom>
          <a:noFill/>
        </p:spPr>
        <p:txBody>
          <a:bodyPr wrap="square" rtlCol="0">
            <a:spAutoFit/>
          </a:bodyPr>
          <a:lstStyle/>
          <a:p>
            <a:pPr algn="ctr">
              <a:lnSpc>
                <a:spcPct val="107000"/>
              </a:lnSpc>
              <a:spcAft>
                <a:spcPts val="800"/>
              </a:spcAft>
            </a:pPr>
            <a:r>
              <a:rPr lang="en-US" sz="1800"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Link to our project:</a:t>
            </a:r>
          </a:p>
          <a:p>
            <a:pPr algn="ct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https://www.tinkercad.com/things/eC7Pw3g0wMn-iot-proj-adv-final-final-</a:t>
            </a:r>
          </a:p>
          <a:p>
            <a:pPr algn="ctr">
              <a:lnSpc>
                <a:spcPct val="107000"/>
              </a:lnSpc>
              <a:spcAft>
                <a:spcPts val="800"/>
              </a:spcAft>
            </a:pPr>
            <a:r>
              <a:rPr lang="en-US" sz="1800"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Reference:</a:t>
            </a:r>
          </a:p>
          <a:p>
            <a:pPr algn="ctr">
              <a:lnSpc>
                <a:spcPct val="107000"/>
              </a:lnSpc>
              <a:spcAft>
                <a:spcPts val="800"/>
              </a:spcAft>
            </a:pPr>
            <a:r>
              <a:rPr lang="en-IN" dirty="0">
                <a:solidFill>
                  <a:schemeClr val="bg1"/>
                </a:solidFill>
              </a:rPr>
              <a:t>https://www.tinkercad.com/things/7qNLnFgH23h-fire-detection-mechanism</a:t>
            </a:r>
          </a:p>
          <a:p>
            <a:pPr algn="ctr">
              <a:lnSpc>
                <a:spcPct val="107000"/>
              </a:lnSpc>
              <a:spcAft>
                <a:spcPts val="800"/>
              </a:spcAft>
            </a:pPr>
            <a:r>
              <a:rPr lang="en-IN" dirty="0">
                <a:solidFill>
                  <a:schemeClr val="bg1"/>
                </a:solidFill>
              </a:rPr>
              <a:t>https://www.tinkercad.com/things/bazel5GB75k-temp-and-photo-resistor</a:t>
            </a:r>
          </a:p>
        </p:txBody>
      </p:sp>
    </p:spTree>
    <p:extLst>
      <p:ext uri="{BB962C8B-B14F-4D97-AF65-F5344CB8AC3E}">
        <p14:creationId xmlns:p14="http://schemas.microsoft.com/office/powerpoint/2010/main" val="251809422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ology Images | Free Vectors, Stock Photos &amp;amp; PSD">
            <a:extLst>
              <a:ext uri="{FF2B5EF4-FFF2-40B4-BE49-F238E27FC236}">
                <a16:creationId xmlns:a16="http://schemas.microsoft.com/office/drawing/2014/main" id="{D1831182-09F1-4FE6-B250-F40263E94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21BF858-8D81-4812-955F-72C3AABD14F3}"/>
              </a:ext>
            </a:extLst>
          </p:cNvPr>
          <p:cNvSpPr/>
          <p:nvPr/>
        </p:nvSpPr>
        <p:spPr>
          <a:xfrm rot="18974956">
            <a:off x="4327664" y="2967335"/>
            <a:ext cx="3536674" cy="923330"/>
          </a:xfrm>
          <a:prstGeom prst="rect">
            <a:avLst/>
          </a:prstGeom>
          <a:noFill/>
        </p:spPr>
        <p:txBody>
          <a:bodyPr wrap="none" lIns="91440" tIns="45720" rIns="91440" bIns="45720">
            <a:spAutoFit/>
          </a:bodyPr>
          <a:lstStyle/>
          <a:p>
            <a:pPr algn="ctr"/>
            <a:r>
              <a:rPr lang="en-US" sz="5400" b="0" cap="none" spc="0" dirty="0">
                <a:ln w="0"/>
                <a:solidFill>
                  <a:schemeClr val="accent4">
                    <a:lumMod val="40000"/>
                    <a:lumOff val="60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26648778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21,163 Blue Wood Texture Background Stock Photos, Pictures &amp;amp; Royalty-Free  Images - iStock">
            <a:extLst>
              <a:ext uri="{FF2B5EF4-FFF2-40B4-BE49-F238E27FC236}">
                <a16:creationId xmlns:a16="http://schemas.microsoft.com/office/drawing/2014/main" id="{333E284F-65E0-4AE0-99DD-0B4CD2A9E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3D1D1F-B6BE-4BFC-9772-AD4458397D77}"/>
              </a:ext>
            </a:extLst>
          </p:cNvPr>
          <p:cNvSpPr txBox="1"/>
          <p:nvPr/>
        </p:nvSpPr>
        <p:spPr>
          <a:xfrm>
            <a:off x="1098680" y="2686311"/>
            <a:ext cx="8736128" cy="2031325"/>
          </a:xfrm>
          <a:prstGeom prst="rect">
            <a:avLst/>
          </a:prstGeom>
          <a:noFill/>
        </p:spPr>
        <p:txBody>
          <a:bodyPr wrap="square" rtlCol="0">
            <a:spAutoFit/>
          </a:bodyPr>
          <a:lstStyle/>
          <a:p>
            <a:r>
              <a:rPr lang="en-US" dirty="0">
                <a:solidFill>
                  <a:schemeClr val="bg1"/>
                </a:solidFill>
              </a:rPr>
              <a:t>A flame-sensor is one kind of detector which is mainly designed for detecting as well as responding to the occurrence of a fire or flame. The flame detection response can depend on its fitting. It includes an alarm system, a natural gas line, propane &amp; a fire suppression system. This sensor is used in industrial boilers. The main function of this is to give authentication whether the boiler is properly working or not. The response of these sensors is faster as well as more accurate compare with a heat/smoke detector because of its mechanism while detecting the flame.</a:t>
            </a:r>
            <a:endParaRPr lang="en-IN" dirty="0">
              <a:solidFill>
                <a:schemeClr val="bg1"/>
              </a:solidFill>
            </a:endParaRPr>
          </a:p>
        </p:txBody>
      </p:sp>
      <p:sp>
        <p:nvSpPr>
          <p:cNvPr id="3" name="TextBox 2">
            <a:extLst>
              <a:ext uri="{FF2B5EF4-FFF2-40B4-BE49-F238E27FC236}">
                <a16:creationId xmlns:a16="http://schemas.microsoft.com/office/drawing/2014/main" id="{4484569C-6776-45E7-83C7-CBC17824E61A}"/>
              </a:ext>
            </a:extLst>
          </p:cNvPr>
          <p:cNvSpPr txBox="1"/>
          <p:nvPr/>
        </p:nvSpPr>
        <p:spPr>
          <a:xfrm>
            <a:off x="4457031" y="4888229"/>
            <a:ext cx="7040524" cy="923330"/>
          </a:xfrm>
          <a:prstGeom prst="rect">
            <a:avLst/>
          </a:prstGeom>
          <a:noFill/>
        </p:spPr>
        <p:txBody>
          <a:bodyPr wrap="square" rtlCol="0">
            <a:spAutoFit/>
          </a:bodyPr>
          <a:lstStyle/>
          <a:p>
            <a:r>
              <a:rPr lang="en-US" dirty="0">
                <a:solidFill>
                  <a:schemeClr val="bg1"/>
                </a:solidFill>
              </a:rPr>
              <a:t>In our project we rely on temperature sensor, gas sensor and light sensor to sense the fire, we also have used a motor as a pump to extinguish the fire.</a:t>
            </a:r>
            <a:endParaRPr lang="en-IN" dirty="0">
              <a:solidFill>
                <a:schemeClr val="bg1"/>
              </a:solidFill>
            </a:endParaRPr>
          </a:p>
        </p:txBody>
      </p:sp>
      <p:sp>
        <p:nvSpPr>
          <p:cNvPr id="7" name="TextBox 6">
            <a:extLst>
              <a:ext uri="{FF2B5EF4-FFF2-40B4-BE49-F238E27FC236}">
                <a16:creationId xmlns:a16="http://schemas.microsoft.com/office/drawing/2014/main" id="{337360AB-6B40-454A-88AA-456D576FF763}"/>
              </a:ext>
            </a:extLst>
          </p:cNvPr>
          <p:cNvSpPr txBox="1"/>
          <p:nvPr/>
        </p:nvSpPr>
        <p:spPr>
          <a:xfrm>
            <a:off x="1098680" y="1223056"/>
            <a:ext cx="6172200" cy="369332"/>
          </a:xfrm>
          <a:prstGeom prst="rect">
            <a:avLst/>
          </a:prstGeom>
          <a:noFill/>
        </p:spPr>
        <p:txBody>
          <a:bodyPr wrap="square">
            <a:spAutoFit/>
          </a:bodyPr>
          <a:lstStyle/>
          <a:p>
            <a:r>
              <a:rPr lang="en-US" dirty="0">
                <a:solidFill>
                  <a:schemeClr val="bg1"/>
                </a:solidFill>
              </a:rPr>
              <a:t>TO DETECT FIRE AND TO GIVE EMERGENCY ALARM</a:t>
            </a:r>
          </a:p>
        </p:txBody>
      </p:sp>
      <p:sp>
        <p:nvSpPr>
          <p:cNvPr id="8" name="Rectangle 7">
            <a:extLst>
              <a:ext uri="{FF2B5EF4-FFF2-40B4-BE49-F238E27FC236}">
                <a16:creationId xmlns:a16="http://schemas.microsoft.com/office/drawing/2014/main" id="{CC1D13CC-68C3-411F-8675-868F4DEA6E7B}"/>
              </a:ext>
            </a:extLst>
          </p:cNvPr>
          <p:cNvSpPr/>
          <p:nvPr/>
        </p:nvSpPr>
        <p:spPr>
          <a:xfrm>
            <a:off x="305153" y="1930942"/>
            <a:ext cx="2603405"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OBJECTIVE-</a:t>
            </a:r>
          </a:p>
        </p:txBody>
      </p:sp>
      <p:sp>
        <p:nvSpPr>
          <p:cNvPr id="9" name="Rectangle 8">
            <a:extLst>
              <a:ext uri="{FF2B5EF4-FFF2-40B4-BE49-F238E27FC236}">
                <a16:creationId xmlns:a16="http://schemas.microsoft.com/office/drawing/2014/main" id="{0CDF2EC1-99BD-4040-9061-9E4CFD0EA9AC}"/>
              </a:ext>
            </a:extLst>
          </p:cNvPr>
          <p:cNvSpPr/>
          <p:nvPr/>
        </p:nvSpPr>
        <p:spPr>
          <a:xfrm>
            <a:off x="389211" y="544600"/>
            <a:ext cx="2435290"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a:ln/>
                <a:solidFill>
                  <a:schemeClr val="accent3"/>
                </a:solidFill>
              </a:rPr>
              <a:t>AIM</a:t>
            </a:r>
            <a:r>
              <a:rPr lang="en-US" sz="4000" b="1" cap="none" spc="0" dirty="0">
                <a:ln/>
                <a:solidFill>
                  <a:schemeClr val="accent3"/>
                </a:solidFill>
                <a:effectLst/>
              </a:rPr>
              <a:t>-</a:t>
            </a:r>
          </a:p>
        </p:txBody>
      </p:sp>
    </p:spTree>
    <p:extLst>
      <p:ext uri="{BB962C8B-B14F-4D97-AF65-F5344CB8AC3E}">
        <p14:creationId xmlns:p14="http://schemas.microsoft.com/office/powerpoint/2010/main" val="253214401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21,163 Blue Wood Texture Background Stock Photos, Pictures &amp;amp; Royalty-Free  Images - iStock">
            <a:extLst>
              <a:ext uri="{FF2B5EF4-FFF2-40B4-BE49-F238E27FC236}">
                <a16:creationId xmlns:a16="http://schemas.microsoft.com/office/drawing/2014/main" id="{E77C8793-6135-4A4D-86B8-5DDE8A517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96BD15-0C0C-4B0E-8226-33A83A7F6D7E}"/>
              </a:ext>
            </a:extLst>
          </p:cNvPr>
          <p:cNvSpPr txBox="1"/>
          <p:nvPr/>
        </p:nvSpPr>
        <p:spPr>
          <a:xfrm>
            <a:off x="294321" y="1544873"/>
            <a:ext cx="4175177" cy="3970318"/>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ARDUINO UNO R3</a:t>
            </a:r>
          </a:p>
          <a:p>
            <a:pPr marL="285750" indent="-285750">
              <a:buFont typeface="Arial" panose="020B0604020202020204" pitchFamily="34" charset="0"/>
              <a:buChar char="•"/>
            </a:pPr>
            <a:r>
              <a:rPr lang="en-US" dirty="0">
                <a:solidFill>
                  <a:schemeClr val="bg1"/>
                </a:solidFill>
              </a:rPr>
              <a:t>BREADBOARD </a:t>
            </a:r>
          </a:p>
          <a:p>
            <a:pPr marL="285750" indent="-285750">
              <a:buFont typeface="Arial" panose="020B0604020202020204" pitchFamily="34" charset="0"/>
              <a:buChar char="•"/>
            </a:pPr>
            <a:r>
              <a:rPr lang="en-US" dirty="0">
                <a:solidFill>
                  <a:schemeClr val="bg1"/>
                </a:solidFill>
              </a:rPr>
              <a:t>RESISTORS	</a:t>
            </a:r>
          </a:p>
          <a:p>
            <a:pPr marL="285750" indent="-285750">
              <a:buFont typeface="Arial" panose="020B0604020202020204" pitchFamily="34" charset="0"/>
              <a:buChar char="•"/>
            </a:pPr>
            <a:r>
              <a:rPr lang="en-US" dirty="0">
                <a:solidFill>
                  <a:schemeClr val="bg1"/>
                </a:solidFill>
              </a:rPr>
              <a:t>PIEZO</a:t>
            </a:r>
          </a:p>
          <a:p>
            <a:pPr marL="285750" indent="-285750">
              <a:buFont typeface="Arial" panose="020B0604020202020204" pitchFamily="34" charset="0"/>
              <a:buChar char="•"/>
            </a:pPr>
            <a:r>
              <a:rPr lang="en-US" dirty="0">
                <a:solidFill>
                  <a:schemeClr val="bg1"/>
                </a:solidFill>
              </a:rPr>
              <a:t>LCD (liquid crystal display)</a:t>
            </a:r>
          </a:p>
          <a:p>
            <a:pPr marL="285750" indent="-285750">
              <a:buFont typeface="Arial" panose="020B0604020202020204" pitchFamily="34" charset="0"/>
              <a:buChar char="•"/>
            </a:pPr>
            <a:r>
              <a:rPr lang="en-US" dirty="0">
                <a:solidFill>
                  <a:schemeClr val="bg1"/>
                </a:solidFill>
              </a:rPr>
              <a:t>SMOKE SENSOR</a:t>
            </a:r>
          </a:p>
          <a:p>
            <a:pPr marL="285750" indent="-285750">
              <a:buFont typeface="Arial" panose="020B0604020202020204" pitchFamily="34" charset="0"/>
              <a:buChar char="•"/>
            </a:pPr>
            <a:r>
              <a:rPr lang="en-US" dirty="0">
                <a:solidFill>
                  <a:schemeClr val="bg1"/>
                </a:solidFill>
              </a:rPr>
              <a:t>TEMERATURE SENSOR</a:t>
            </a:r>
          </a:p>
          <a:p>
            <a:pPr marL="285750" indent="-285750">
              <a:buFont typeface="Arial" panose="020B0604020202020204" pitchFamily="34" charset="0"/>
              <a:buChar char="•"/>
            </a:pPr>
            <a:r>
              <a:rPr lang="en-US" dirty="0">
                <a:solidFill>
                  <a:schemeClr val="bg1"/>
                </a:solidFill>
              </a:rPr>
              <a:t>PHOTOTRANSISTOR (Light sensor)</a:t>
            </a:r>
          </a:p>
          <a:p>
            <a:pPr marL="285750" indent="-285750">
              <a:buFont typeface="Arial" panose="020B0604020202020204" pitchFamily="34" charset="0"/>
              <a:buChar char="•"/>
            </a:pPr>
            <a:r>
              <a:rPr lang="en-US" dirty="0">
                <a:solidFill>
                  <a:schemeClr val="bg1"/>
                </a:solidFill>
              </a:rPr>
              <a:t>POTENTIOMETER</a:t>
            </a:r>
          </a:p>
          <a:p>
            <a:pPr marL="285750" indent="-285750">
              <a:buFont typeface="Arial" panose="020B0604020202020204" pitchFamily="34" charset="0"/>
              <a:buChar char="•"/>
            </a:pPr>
            <a:r>
              <a:rPr lang="en-US" dirty="0">
                <a:solidFill>
                  <a:schemeClr val="bg1"/>
                </a:solidFill>
              </a:rPr>
              <a:t>NEO-PIXEL JEWEL</a:t>
            </a:r>
          </a:p>
          <a:p>
            <a:pPr marL="285750" indent="-285750">
              <a:buFont typeface="Arial" panose="020B0604020202020204" pitchFamily="34" charset="0"/>
              <a:buChar char="•"/>
            </a:pPr>
            <a:r>
              <a:rPr lang="en-US" dirty="0">
                <a:solidFill>
                  <a:schemeClr val="bg1"/>
                </a:solidFill>
              </a:rPr>
              <a:t>MOTOR (pump)</a:t>
            </a:r>
          </a:p>
          <a:p>
            <a:pPr marL="285750" indent="-285750">
              <a:buFont typeface="Arial" panose="020B0604020202020204" pitchFamily="34" charset="0"/>
              <a:buChar char="•"/>
            </a:pPr>
            <a:r>
              <a:rPr lang="en-US" dirty="0">
                <a:solidFill>
                  <a:schemeClr val="bg1"/>
                </a:solidFill>
              </a:rPr>
              <a:t>CONNECTING WIRES</a:t>
            </a:r>
            <a:br>
              <a:rPr lang="en-US" dirty="0">
                <a:solidFill>
                  <a:schemeClr val="bg1"/>
                </a:solidFill>
              </a:rPr>
            </a:br>
            <a:endParaRPr lang="en-IN" dirty="0">
              <a:solidFill>
                <a:schemeClr val="bg1"/>
              </a:solidFill>
            </a:endParaRPr>
          </a:p>
        </p:txBody>
      </p:sp>
      <p:pic>
        <p:nvPicPr>
          <p:cNvPr id="5" name="Picture 4">
            <a:extLst>
              <a:ext uri="{FF2B5EF4-FFF2-40B4-BE49-F238E27FC236}">
                <a16:creationId xmlns:a16="http://schemas.microsoft.com/office/drawing/2014/main" id="{245ADF1B-1277-455C-BA0B-C6FA4E62D42A}"/>
              </a:ext>
            </a:extLst>
          </p:cNvPr>
          <p:cNvPicPr>
            <a:picLocks noChangeAspect="1"/>
          </p:cNvPicPr>
          <p:nvPr/>
        </p:nvPicPr>
        <p:blipFill>
          <a:blip r:embed="rId3"/>
          <a:stretch>
            <a:fillRect/>
          </a:stretch>
        </p:blipFill>
        <p:spPr>
          <a:xfrm>
            <a:off x="4837412" y="1477438"/>
            <a:ext cx="2850651" cy="1281815"/>
          </a:xfrm>
          <a:prstGeom prst="rect">
            <a:avLst/>
          </a:prstGeom>
        </p:spPr>
      </p:pic>
      <p:pic>
        <p:nvPicPr>
          <p:cNvPr id="7" name="Picture 6">
            <a:extLst>
              <a:ext uri="{FF2B5EF4-FFF2-40B4-BE49-F238E27FC236}">
                <a16:creationId xmlns:a16="http://schemas.microsoft.com/office/drawing/2014/main" id="{A652C43B-455C-4B63-913D-DBC60A346029}"/>
              </a:ext>
            </a:extLst>
          </p:cNvPr>
          <p:cNvPicPr>
            <a:picLocks noChangeAspect="1"/>
          </p:cNvPicPr>
          <p:nvPr/>
        </p:nvPicPr>
        <p:blipFill>
          <a:blip r:embed="rId4"/>
          <a:stretch>
            <a:fillRect/>
          </a:stretch>
        </p:blipFill>
        <p:spPr>
          <a:xfrm>
            <a:off x="7662993" y="2292682"/>
            <a:ext cx="1365298" cy="1565098"/>
          </a:xfrm>
          <a:prstGeom prst="rect">
            <a:avLst/>
          </a:prstGeom>
        </p:spPr>
      </p:pic>
      <p:pic>
        <p:nvPicPr>
          <p:cNvPr id="11" name="Picture 10">
            <a:extLst>
              <a:ext uri="{FF2B5EF4-FFF2-40B4-BE49-F238E27FC236}">
                <a16:creationId xmlns:a16="http://schemas.microsoft.com/office/drawing/2014/main" id="{E7CFCBB5-B2A7-45C8-BD7E-C82EC9D8FECB}"/>
              </a:ext>
            </a:extLst>
          </p:cNvPr>
          <p:cNvPicPr>
            <a:picLocks noChangeAspect="1"/>
          </p:cNvPicPr>
          <p:nvPr/>
        </p:nvPicPr>
        <p:blipFill>
          <a:blip r:embed="rId5"/>
          <a:stretch>
            <a:fillRect/>
          </a:stretch>
        </p:blipFill>
        <p:spPr>
          <a:xfrm>
            <a:off x="7682348" y="846962"/>
            <a:ext cx="1230060" cy="1445720"/>
          </a:xfrm>
          <a:prstGeom prst="rect">
            <a:avLst/>
          </a:prstGeom>
        </p:spPr>
      </p:pic>
      <p:pic>
        <p:nvPicPr>
          <p:cNvPr id="13" name="Picture 12">
            <a:extLst>
              <a:ext uri="{FF2B5EF4-FFF2-40B4-BE49-F238E27FC236}">
                <a16:creationId xmlns:a16="http://schemas.microsoft.com/office/drawing/2014/main" id="{2F46C252-3057-40B8-A948-24FEE28E7E8E}"/>
              </a:ext>
            </a:extLst>
          </p:cNvPr>
          <p:cNvPicPr>
            <a:picLocks noChangeAspect="1"/>
          </p:cNvPicPr>
          <p:nvPr/>
        </p:nvPicPr>
        <p:blipFill>
          <a:blip r:embed="rId6"/>
          <a:stretch>
            <a:fillRect/>
          </a:stretch>
        </p:blipFill>
        <p:spPr>
          <a:xfrm>
            <a:off x="8454549" y="3857780"/>
            <a:ext cx="600075" cy="771525"/>
          </a:xfrm>
          <a:prstGeom prst="rect">
            <a:avLst/>
          </a:prstGeom>
        </p:spPr>
      </p:pic>
      <p:pic>
        <p:nvPicPr>
          <p:cNvPr id="19" name="Picture 18">
            <a:extLst>
              <a:ext uri="{FF2B5EF4-FFF2-40B4-BE49-F238E27FC236}">
                <a16:creationId xmlns:a16="http://schemas.microsoft.com/office/drawing/2014/main" id="{2D798EDE-8F05-4C72-B8F2-7C7797EB2242}"/>
              </a:ext>
            </a:extLst>
          </p:cNvPr>
          <p:cNvPicPr>
            <a:picLocks noChangeAspect="1"/>
          </p:cNvPicPr>
          <p:nvPr/>
        </p:nvPicPr>
        <p:blipFill>
          <a:blip r:embed="rId7"/>
          <a:stretch>
            <a:fillRect/>
          </a:stretch>
        </p:blipFill>
        <p:spPr>
          <a:xfrm rot="5400000">
            <a:off x="8151779" y="3169194"/>
            <a:ext cx="3229252" cy="1476229"/>
          </a:xfrm>
          <a:prstGeom prst="rect">
            <a:avLst/>
          </a:prstGeom>
        </p:spPr>
      </p:pic>
      <p:pic>
        <p:nvPicPr>
          <p:cNvPr id="21" name="Picture 20">
            <a:extLst>
              <a:ext uri="{FF2B5EF4-FFF2-40B4-BE49-F238E27FC236}">
                <a16:creationId xmlns:a16="http://schemas.microsoft.com/office/drawing/2014/main" id="{13E34524-5071-4E13-B798-F748D26509B7}"/>
              </a:ext>
            </a:extLst>
          </p:cNvPr>
          <p:cNvPicPr>
            <a:picLocks noChangeAspect="1"/>
          </p:cNvPicPr>
          <p:nvPr/>
        </p:nvPicPr>
        <p:blipFill>
          <a:blip r:embed="rId8"/>
          <a:stretch>
            <a:fillRect/>
          </a:stretch>
        </p:blipFill>
        <p:spPr>
          <a:xfrm>
            <a:off x="8440629" y="4620280"/>
            <a:ext cx="576906" cy="771525"/>
          </a:xfrm>
          <a:prstGeom prst="rect">
            <a:avLst/>
          </a:prstGeom>
        </p:spPr>
      </p:pic>
      <p:sp>
        <p:nvSpPr>
          <p:cNvPr id="18" name="Rectangle 17">
            <a:extLst>
              <a:ext uri="{FF2B5EF4-FFF2-40B4-BE49-F238E27FC236}">
                <a16:creationId xmlns:a16="http://schemas.microsoft.com/office/drawing/2014/main" id="{0B480F16-F4EA-45A7-B34A-0BBDD5E7C14A}"/>
              </a:ext>
            </a:extLst>
          </p:cNvPr>
          <p:cNvSpPr/>
          <p:nvPr/>
        </p:nvSpPr>
        <p:spPr>
          <a:xfrm>
            <a:off x="177282" y="149290"/>
            <a:ext cx="6718040"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2800" b="1" cap="none" spc="0" dirty="0">
                <a:ln/>
                <a:solidFill>
                  <a:schemeClr val="accent3"/>
                </a:solidFill>
                <a:effectLst/>
              </a:rPr>
              <a:t>COMPONENTE USED-</a:t>
            </a:r>
          </a:p>
        </p:txBody>
      </p:sp>
      <p:pic>
        <p:nvPicPr>
          <p:cNvPr id="20" name="Picture 19">
            <a:extLst>
              <a:ext uri="{FF2B5EF4-FFF2-40B4-BE49-F238E27FC236}">
                <a16:creationId xmlns:a16="http://schemas.microsoft.com/office/drawing/2014/main" id="{EAD70EA5-E34B-4E2D-8FFD-39F58A68AAAC}"/>
              </a:ext>
            </a:extLst>
          </p:cNvPr>
          <p:cNvPicPr>
            <a:picLocks noChangeAspect="1"/>
          </p:cNvPicPr>
          <p:nvPr/>
        </p:nvPicPr>
        <p:blipFill>
          <a:blip r:embed="rId9"/>
          <a:stretch>
            <a:fillRect/>
          </a:stretch>
        </p:blipFill>
        <p:spPr>
          <a:xfrm>
            <a:off x="4536696" y="3837331"/>
            <a:ext cx="3909876" cy="1428282"/>
          </a:xfrm>
          <a:prstGeom prst="rect">
            <a:avLst/>
          </a:prstGeom>
        </p:spPr>
      </p:pic>
      <p:pic>
        <p:nvPicPr>
          <p:cNvPr id="22" name="Picture 21">
            <a:extLst>
              <a:ext uri="{FF2B5EF4-FFF2-40B4-BE49-F238E27FC236}">
                <a16:creationId xmlns:a16="http://schemas.microsoft.com/office/drawing/2014/main" id="{B83BF129-4041-4265-817D-FFC38ADD1470}"/>
              </a:ext>
            </a:extLst>
          </p:cNvPr>
          <p:cNvPicPr>
            <a:picLocks noChangeAspect="1"/>
          </p:cNvPicPr>
          <p:nvPr/>
        </p:nvPicPr>
        <p:blipFill>
          <a:blip r:embed="rId10"/>
          <a:stretch>
            <a:fillRect/>
          </a:stretch>
        </p:blipFill>
        <p:spPr>
          <a:xfrm>
            <a:off x="8912408" y="1018730"/>
            <a:ext cx="1489371" cy="1300388"/>
          </a:xfrm>
          <a:prstGeom prst="rect">
            <a:avLst/>
          </a:prstGeom>
        </p:spPr>
      </p:pic>
      <p:pic>
        <p:nvPicPr>
          <p:cNvPr id="24" name="Picture 23">
            <a:extLst>
              <a:ext uri="{FF2B5EF4-FFF2-40B4-BE49-F238E27FC236}">
                <a16:creationId xmlns:a16="http://schemas.microsoft.com/office/drawing/2014/main" id="{7A21F1D8-1816-4DA2-A2A8-D3347B09E7E7}"/>
              </a:ext>
            </a:extLst>
          </p:cNvPr>
          <p:cNvPicPr>
            <a:picLocks noChangeAspect="1"/>
          </p:cNvPicPr>
          <p:nvPr/>
        </p:nvPicPr>
        <p:blipFill>
          <a:blip r:embed="rId11"/>
          <a:stretch>
            <a:fillRect/>
          </a:stretch>
        </p:blipFill>
        <p:spPr>
          <a:xfrm>
            <a:off x="5404300" y="2759253"/>
            <a:ext cx="2278048" cy="1158114"/>
          </a:xfrm>
          <a:prstGeom prst="rect">
            <a:avLst/>
          </a:prstGeom>
        </p:spPr>
      </p:pic>
      <p:pic>
        <p:nvPicPr>
          <p:cNvPr id="26" name="Picture 25">
            <a:extLst>
              <a:ext uri="{FF2B5EF4-FFF2-40B4-BE49-F238E27FC236}">
                <a16:creationId xmlns:a16="http://schemas.microsoft.com/office/drawing/2014/main" id="{C6EBCFB3-5015-4F88-A7E1-7647A78A664F}"/>
              </a:ext>
            </a:extLst>
          </p:cNvPr>
          <p:cNvPicPr>
            <a:picLocks noChangeAspect="1"/>
          </p:cNvPicPr>
          <p:nvPr/>
        </p:nvPicPr>
        <p:blipFill>
          <a:blip r:embed="rId12"/>
          <a:stretch>
            <a:fillRect/>
          </a:stretch>
        </p:blipFill>
        <p:spPr>
          <a:xfrm>
            <a:off x="4111001" y="2757278"/>
            <a:ext cx="1305635" cy="1160089"/>
          </a:xfrm>
          <a:prstGeom prst="rect">
            <a:avLst/>
          </a:prstGeom>
        </p:spPr>
      </p:pic>
      <p:pic>
        <p:nvPicPr>
          <p:cNvPr id="6" name="Picture 5">
            <a:extLst>
              <a:ext uri="{FF2B5EF4-FFF2-40B4-BE49-F238E27FC236}">
                <a16:creationId xmlns:a16="http://schemas.microsoft.com/office/drawing/2014/main" id="{E0F8065F-B9A7-4408-9C50-30A6FE2DB2F3}"/>
              </a:ext>
            </a:extLst>
          </p:cNvPr>
          <p:cNvPicPr>
            <a:picLocks noChangeAspect="1"/>
          </p:cNvPicPr>
          <p:nvPr/>
        </p:nvPicPr>
        <p:blipFill>
          <a:blip r:embed="rId13"/>
          <a:stretch>
            <a:fillRect/>
          </a:stretch>
        </p:blipFill>
        <p:spPr>
          <a:xfrm>
            <a:off x="6789161" y="514914"/>
            <a:ext cx="889944" cy="1004558"/>
          </a:xfrm>
          <a:prstGeom prst="rect">
            <a:avLst/>
          </a:prstGeom>
        </p:spPr>
      </p:pic>
    </p:spTree>
    <p:extLst>
      <p:ext uri="{BB962C8B-B14F-4D97-AF65-F5344CB8AC3E}">
        <p14:creationId xmlns:p14="http://schemas.microsoft.com/office/powerpoint/2010/main" val="62725187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21,163 Blue Wood Texture Background Stock Photos, Pictures &amp;amp; Royalty-Free  Images - iStock">
            <a:extLst>
              <a:ext uri="{FF2B5EF4-FFF2-40B4-BE49-F238E27FC236}">
                <a16:creationId xmlns:a16="http://schemas.microsoft.com/office/drawing/2014/main" id="{33EA3199-AB70-420E-BB30-2125C4779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4" y="35452"/>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4B30590-C163-4F7C-8560-9EFF6B5A49E6}"/>
              </a:ext>
            </a:extLst>
          </p:cNvPr>
          <p:cNvPicPr>
            <a:picLocks noChangeAspect="1"/>
          </p:cNvPicPr>
          <p:nvPr/>
        </p:nvPicPr>
        <p:blipFill>
          <a:blip r:embed="rId3"/>
          <a:stretch>
            <a:fillRect/>
          </a:stretch>
        </p:blipFill>
        <p:spPr>
          <a:xfrm>
            <a:off x="378398" y="1621642"/>
            <a:ext cx="3229252" cy="1476229"/>
          </a:xfrm>
          <a:prstGeom prst="rect">
            <a:avLst/>
          </a:prstGeom>
        </p:spPr>
      </p:pic>
      <p:sp>
        <p:nvSpPr>
          <p:cNvPr id="9" name="TextBox 8">
            <a:extLst>
              <a:ext uri="{FF2B5EF4-FFF2-40B4-BE49-F238E27FC236}">
                <a16:creationId xmlns:a16="http://schemas.microsoft.com/office/drawing/2014/main" id="{CBFBC2F6-BBD0-422B-BA19-4A0BDAE77FA4}"/>
              </a:ext>
            </a:extLst>
          </p:cNvPr>
          <p:cNvSpPr txBox="1"/>
          <p:nvPr/>
        </p:nvSpPr>
        <p:spPr>
          <a:xfrm>
            <a:off x="1129504" y="756631"/>
            <a:ext cx="7949617" cy="646331"/>
          </a:xfrm>
          <a:prstGeom prst="rect">
            <a:avLst/>
          </a:prstGeom>
          <a:noFill/>
        </p:spPr>
        <p:txBody>
          <a:bodyPr wrap="square" rtlCol="0">
            <a:spAutoFit/>
          </a:bodyPr>
          <a:lstStyle/>
          <a:p>
            <a:r>
              <a:rPr lang="en-US" b="0" i="0" dirty="0">
                <a:solidFill>
                  <a:schemeClr val="accent4">
                    <a:lumMod val="40000"/>
                    <a:lumOff val="60000"/>
                  </a:schemeClr>
                </a:solidFill>
                <a:effectLst/>
                <a:latin typeface="arial" panose="020B0604020202020204" pitchFamily="34" charset="0"/>
              </a:rPr>
              <a:t>Arduino refers to </a:t>
            </a:r>
            <a:r>
              <a:rPr lang="en-US" b="1" i="0" dirty="0">
                <a:solidFill>
                  <a:schemeClr val="accent4">
                    <a:lumMod val="40000"/>
                    <a:lumOff val="60000"/>
                  </a:schemeClr>
                </a:solidFill>
                <a:effectLst/>
                <a:latin typeface="arial" panose="020B0604020202020204" pitchFamily="34" charset="0"/>
              </a:rPr>
              <a:t>an open-source electronics platform or board and the software used to program it</a:t>
            </a:r>
            <a:r>
              <a:rPr lang="en-US" b="0" i="0" dirty="0">
                <a:solidFill>
                  <a:schemeClr val="accent4">
                    <a:lumMod val="40000"/>
                    <a:lumOff val="60000"/>
                  </a:schemeClr>
                </a:solidFill>
                <a:effectLst/>
                <a:latin typeface="arial" panose="020B0604020202020204" pitchFamily="34" charset="0"/>
              </a:rPr>
              <a:t>.</a:t>
            </a:r>
            <a:endParaRPr lang="en-IN" dirty="0">
              <a:solidFill>
                <a:schemeClr val="accent4">
                  <a:lumMod val="40000"/>
                  <a:lumOff val="60000"/>
                </a:schemeClr>
              </a:solidFill>
            </a:endParaRPr>
          </a:p>
        </p:txBody>
      </p:sp>
      <p:sp>
        <p:nvSpPr>
          <p:cNvPr id="10" name="TextBox 9">
            <a:extLst>
              <a:ext uri="{FF2B5EF4-FFF2-40B4-BE49-F238E27FC236}">
                <a16:creationId xmlns:a16="http://schemas.microsoft.com/office/drawing/2014/main" id="{9D6D5D57-EA85-450C-B4D3-57C6EE98124C}"/>
              </a:ext>
            </a:extLst>
          </p:cNvPr>
          <p:cNvSpPr txBox="1"/>
          <p:nvPr/>
        </p:nvSpPr>
        <p:spPr>
          <a:xfrm>
            <a:off x="3536302" y="1846021"/>
            <a:ext cx="8126357" cy="923330"/>
          </a:xfrm>
          <a:prstGeom prst="rect">
            <a:avLst/>
          </a:prstGeom>
          <a:noFill/>
        </p:spPr>
        <p:txBody>
          <a:bodyPr wrap="square" rtlCol="0">
            <a:spAutoFit/>
          </a:bodyPr>
          <a:lstStyle/>
          <a:p>
            <a:r>
              <a:rPr lang="en-US" b="0" i="0" dirty="0">
                <a:solidFill>
                  <a:schemeClr val="accent4">
                    <a:lumMod val="40000"/>
                    <a:lumOff val="60000"/>
                  </a:schemeClr>
                </a:solidFill>
                <a:effectLst/>
                <a:latin typeface="arial" panose="020B0604020202020204" pitchFamily="34" charset="0"/>
              </a:rPr>
              <a:t>A liquid-crystal display is a flat-panel display or other electronically modulated optical device that uses the light-modulating properties of liquid crystals combined with polarizers</a:t>
            </a:r>
            <a:endParaRPr lang="en-IN" dirty="0">
              <a:solidFill>
                <a:schemeClr val="accent4">
                  <a:lumMod val="40000"/>
                  <a:lumOff val="60000"/>
                </a:schemeClr>
              </a:solidFill>
            </a:endParaRPr>
          </a:p>
        </p:txBody>
      </p:sp>
      <p:sp>
        <p:nvSpPr>
          <p:cNvPr id="11" name="TextBox 10">
            <a:extLst>
              <a:ext uri="{FF2B5EF4-FFF2-40B4-BE49-F238E27FC236}">
                <a16:creationId xmlns:a16="http://schemas.microsoft.com/office/drawing/2014/main" id="{36D2E356-651D-4F9A-A38B-D586E4821185}"/>
              </a:ext>
            </a:extLst>
          </p:cNvPr>
          <p:cNvSpPr txBox="1"/>
          <p:nvPr/>
        </p:nvSpPr>
        <p:spPr>
          <a:xfrm>
            <a:off x="926405" y="3723837"/>
            <a:ext cx="5219794" cy="646331"/>
          </a:xfrm>
          <a:prstGeom prst="rect">
            <a:avLst/>
          </a:prstGeom>
          <a:noFill/>
        </p:spPr>
        <p:txBody>
          <a:bodyPr wrap="square" rtlCol="0">
            <a:spAutoFit/>
          </a:bodyPr>
          <a:lstStyle/>
          <a:p>
            <a:r>
              <a:rPr lang="en-US" b="1" i="0" dirty="0">
                <a:solidFill>
                  <a:schemeClr val="accent4">
                    <a:lumMod val="40000"/>
                    <a:lumOff val="60000"/>
                  </a:schemeClr>
                </a:solidFill>
                <a:effectLst/>
                <a:latin typeface="arial" panose="020B0604020202020204" pitchFamily="34" charset="0"/>
              </a:rPr>
              <a:t>A </a:t>
            </a:r>
            <a:r>
              <a:rPr lang="en-US" b="1" dirty="0">
                <a:solidFill>
                  <a:schemeClr val="accent4">
                    <a:lumMod val="40000"/>
                    <a:lumOff val="60000"/>
                  </a:schemeClr>
                </a:solidFill>
                <a:latin typeface="arial" panose="020B0604020202020204" pitchFamily="34" charset="0"/>
              </a:rPr>
              <a:t>plastic board used to </a:t>
            </a:r>
            <a:r>
              <a:rPr lang="en-US" b="1" i="0" dirty="0">
                <a:solidFill>
                  <a:schemeClr val="accent4">
                    <a:lumMod val="40000"/>
                    <a:lumOff val="60000"/>
                  </a:schemeClr>
                </a:solidFill>
                <a:effectLst/>
                <a:latin typeface="arial" panose="020B0604020202020204" pitchFamily="34" charset="0"/>
              </a:rPr>
              <a:t>make quick electrical connections between components</a:t>
            </a:r>
            <a:endParaRPr lang="en-IN" dirty="0">
              <a:solidFill>
                <a:schemeClr val="accent4">
                  <a:lumMod val="40000"/>
                  <a:lumOff val="60000"/>
                </a:schemeClr>
              </a:solidFill>
            </a:endParaRPr>
          </a:p>
        </p:txBody>
      </p:sp>
      <p:sp>
        <p:nvSpPr>
          <p:cNvPr id="13" name="TextBox 12">
            <a:extLst>
              <a:ext uri="{FF2B5EF4-FFF2-40B4-BE49-F238E27FC236}">
                <a16:creationId xmlns:a16="http://schemas.microsoft.com/office/drawing/2014/main" id="{A4676912-9E81-4402-B113-E4966067A3B3}"/>
              </a:ext>
            </a:extLst>
          </p:cNvPr>
          <p:cNvSpPr txBox="1"/>
          <p:nvPr/>
        </p:nvSpPr>
        <p:spPr>
          <a:xfrm>
            <a:off x="11072783" y="1409158"/>
            <a:ext cx="1119217" cy="369332"/>
          </a:xfrm>
          <a:prstGeom prst="rect">
            <a:avLst/>
          </a:prstGeom>
          <a:noFill/>
        </p:spPr>
        <p:txBody>
          <a:bodyPr wrap="none" rtlCol="0">
            <a:spAutoFit/>
          </a:bodyPr>
          <a:lstStyle/>
          <a:p>
            <a:r>
              <a:rPr lang="en-US" b="1" u="sng" dirty="0">
                <a:solidFill>
                  <a:schemeClr val="accent4">
                    <a:lumMod val="60000"/>
                    <a:lumOff val="40000"/>
                  </a:schemeClr>
                </a:solidFill>
              </a:rPr>
              <a:t>ARDUINO</a:t>
            </a:r>
            <a:endParaRPr lang="en-IN" b="1" u="sng" dirty="0">
              <a:solidFill>
                <a:schemeClr val="accent4">
                  <a:lumMod val="60000"/>
                  <a:lumOff val="40000"/>
                </a:schemeClr>
              </a:solidFill>
            </a:endParaRPr>
          </a:p>
        </p:txBody>
      </p:sp>
      <p:sp>
        <p:nvSpPr>
          <p:cNvPr id="14" name="TextBox 13">
            <a:extLst>
              <a:ext uri="{FF2B5EF4-FFF2-40B4-BE49-F238E27FC236}">
                <a16:creationId xmlns:a16="http://schemas.microsoft.com/office/drawing/2014/main" id="{B5622A90-749D-4F73-A30D-8C84C498F1A7}"/>
              </a:ext>
            </a:extLst>
          </p:cNvPr>
          <p:cNvSpPr txBox="1"/>
          <p:nvPr/>
        </p:nvSpPr>
        <p:spPr>
          <a:xfrm>
            <a:off x="378398" y="3095120"/>
            <a:ext cx="546047" cy="369332"/>
          </a:xfrm>
          <a:prstGeom prst="rect">
            <a:avLst/>
          </a:prstGeom>
          <a:noFill/>
        </p:spPr>
        <p:txBody>
          <a:bodyPr wrap="none" rtlCol="0">
            <a:spAutoFit/>
          </a:bodyPr>
          <a:lstStyle/>
          <a:p>
            <a:r>
              <a:rPr lang="en-US" b="1" u="sng" dirty="0">
                <a:solidFill>
                  <a:schemeClr val="accent4">
                    <a:lumMod val="60000"/>
                    <a:lumOff val="40000"/>
                  </a:schemeClr>
                </a:solidFill>
              </a:rPr>
              <a:t>LCD</a:t>
            </a:r>
            <a:endParaRPr lang="en-IN" b="1" u="sng" dirty="0">
              <a:solidFill>
                <a:schemeClr val="accent4">
                  <a:lumMod val="60000"/>
                  <a:lumOff val="40000"/>
                </a:schemeClr>
              </a:solidFill>
            </a:endParaRPr>
          </a:p>
        </p:txBody>
      </p:sp>
      <p:pic>
        <p:nvPicPr>
          <p:cNvPr id="19" name="Picture 18">
            <a:extLst>
              <a:ext uri="{FF2B5EF4-FFF2-40B4-BE49-F238E27FC236}">
                <a16:creationId xmlns:a16="http://schemas.microsoft.com/office/drawing/2014/main" id="{2D9AC4AB-8481-4F83-9F4B-0D2649906212}"/>
              </a:ext>
            </a:extLst>
          </p:cNvPr>
          <p:cNvPicPr>
            <a:picLocks noChangeAspect="1"/>
          </p:cNvPicPr>
          <p:nvPr/>
        </p:nvPicPr>
        <p:blipFill>
          <a:blip r:embed="rId4"/>
          <a:stretch>
            <a:fillRect/>
          </a:stretch>
        </p:blipFill>
        <p:spPr>
          <a:xfrm>
            <a:off x="6138693" y="2924603"/>
            <a:ext cx="5934075" cy="1990725"/>
          </a:xfrm>
          <a:prstGeom prst="rect">
            <a:avLst/>
          </a:prstGeom>
        </p:spPr>
      </p:pic>
      <p:pic>
        <p:nvPicPr>
          <p:cNvPr id="20" name="Picture 19">
            <a:extLst>
              <a:ext uri="{FF2B5EF4-FFF2-40B4-BE49-F238E27FC236}">
                <a16:creationId xmlns:a16="http://schemas.microsoft.com/office/drawing/2014/main" id="{DA2D0456-26E1-4957-9D93-DE727628FB42}"/>
              </a:ext>
            </a:extLst>
          </p:cNvPr>
          <p:cNvPicPr>
            <a:picLocks noChangeAspect="1"/>
          </p:cNvPicPr>
          <p:nvPr/>
        </p:nvPicPr>
        <p:blipFill>
          <a:blip r:embed="rId5"/>
          <a:stretch>
            <a:fillRect/>
          </a:stretch>
        </p:blipFill>
        <p:spPr>
          <a:xfrm>
            <a:off x="9222117" y="149290"/>
            <a:ext cx="2850651" cy="1281815"/>
          </a:xfrm>
          <a:prstGeom prst="rect">
            <a:avLst/>
          </a:prstGeom>
        </p:spPr>
      </p:pic>
      <p:sp>
        <p:nvSpPr>
          <p:cNvPr id="25" name="Rectangle 24">
            <a:extLst>
              <a:ext uri="{FF2B5EF4-FFF2-40B4-BE49-F238E27FC236}">
                <a16:creationId xmlns:a16="http://schemas.microsoft.com/office/drawing/2014/main" id="{2D7FE4B3-B380-428B-864E-CCEDE61F2C88}"/>
              </a:ext>
            </a:extLst>
          </p:cNvPr>
          <p:cNvSpPr/>
          <p:nvPr/>
        </p:nvSpPr>
        <p:spPr>
          <a:xfrm>
            <a:off x="177282" y="149290"/>
            <a:ext cx="6718040"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2800" b="1" cap="none" spc="0" dirty="0">
                <a:ln/>
                <a:solidFill>
                  <a:schemeClr val="accent3"/>
                </a:solidFill>
                <a:effectLst/>
              </a:rPr>
              <a:t>COMPONENTE AND ITS USES-</a:t>
            </a:r>
          </a:p>
        </p:txBody>
      </p:sp>
      <p:pic>
        <p:nvPicPr>
          <p:cNvPr id="5" name="Picture 4">
            <a:extLst>
              <a:ext uri="{FF2B5EF4-FFF2-40B4-BE49-F238E27FC236}">
                <a16:creationId xmlns:a16="http://schemas.microsoft.com/office/drawing/2014/main" id="{27ED369B-67A9-4A2C-B704-8608579A1F8E}"/>
              </a:ext>
            </a:extLst>
          </p:cNvPr>
          <p:cNvPicPr>
            <a:picLocks noChangeAspect="1"/>
          </p:cNvPicPr>
          <p:nvPr/>
        </p:nvPicPr>
        <p:blipFill>
          <a:blip r:embed="rId6"/>
          <a:stretch>
            <a:fillRect/>
          </a:stretch>
        </p:blipFill>
        <p:spPr>
          <a:xfrm>
            <a:off x="378398" y="4894307"/>
            <a:ext cx="1257300" cy="1419225"/>
          </a:xfrm>
          <a:prstGeom prst="rect">
            <a:avLst/>
          </a:prstGeom>
        </p:spPr>
      </p:pic>
      <p:sp>
        <p:nvSpPr>
          <p:cNvPr id="17" name="TextBox 16">
            <a:extLst>
              <a:ext uri="{FF2B5EF4-FFF2-40B4-BE49-F238E27FC236}">
                <a16:creationId xmlns:a16="http://schemas.microsoft.com/office/drawing/2014/main" id="{C7EDFC0B-3CF3-40E2-8C86-DC4A7CEA0DA0}"/>
              </a:ext>
            </a:extLst>
          </p:cNvPr>
          <p:cNvSpPr txBox="1"/>
          <p:nvPr/>
        </p:nvSpPr>
        <p:spPr>
          <a:xfrm>
            <a:off x="10590536" y="4885914"/>
            <a:ext cx="1601464" cy="369332"/>
          </a:xfrm>
          <a:prstGeom prst="rect">
            <a:avLst/>
          </a:prstGeom>
          <a:noFill/>
        </p:spPr>
        <p:txBody>
          <a:bodyPr wrap="none" rtlCol="0">
            <a:spAutoFit/>
          </a:bodyPr>
          <a:lstStyle/>
          <a:p>
            <a:r>
              <a:rPr lang="en-US" b="1" u="sng" dirty="0">
                <a:solidFill>
                  <a:schemeClr val="accent4">
                    <a:lumMod val="40000"/>
                    <a:lumOff val="60000"/>
                  </a:schemeClr>
                </a:solidFill>
              </a:rPr>
              <a:t>BREAD BOARD</a:t>
            </a:r>
            <a:endParaRPr lang="en-IN" b="1" u="sng" dirty="0">
              <a:solidFill>
                <a:schemeClr val="accent4">
                  <a:lumMod val="40000"/>
                  <a:lumOff val="60000"/>
                </a:schemeClr>
              </a:solidFill>
            </a:endParaRPr>
          </a:p>
        </p:txBody>
      </p:sp>
      <p:sp>
        <p:nvSpPr>
          <p:cNvPr id="18" name="TextBox 17">
            <a:extLst>
              <a:ext uri="{FF2B5EF4-FFF2-40B4-BE49-F238E27FC236}">
                <a16:creationId xmlns:a16="http://schemas.microsoft.com/office/drawing/2014/main" id="{3AC8E3A9-0FEB-4D45-B68C-3270D4CF3828}"/>
              </a:ext>
            </a:extLst>
          </p:cNvPr>
          <p:cNvSpPr txBox="1"/>
          <p:nvPr/>
        </p:nvSpPr>
        <p:spPr>
          <a:xfrm>
            <a:off x="177282" y="6345183"/>
            <a:ext cx="3517640" cy="369332"/>
          </a:xfrm>
          <a:prstGeom prst="rect">
            <a:avLst/>
          </a:prstGeom>
          <a:noFill/>
        </p:spPr>
        <p:txBody>
          <a:bodyPr wrap="square">
            <a:spAutoFit/>
          </a:bodyPr>
          <a:lstStyle/>
          <a:p>
            <a:r>
              <a:rPr lang="en-US" dirty="0">
                <a:solidFill>
                  <a:schemeClr val="accent4">
                    <a:lumMod val="60000"/>
                    <a:lumOff val="40000"/>
                  </a:schemeClr>
                </a:solidFill>
              </a:rPr>
              <a:t>PHOTOTRANSISTOR (Light sensor)</a:t>
            </a:r>
            <a:endParaRPr lang="en-US" dirty="0">
              <a:solidFill>
                <a:schemeClr val="bg1"/>
              </a:solidFill>
            </a:endParaRPr>
          </a:p>
        </p:txBody>
      </p:sp>
      <p:sp>
        <p:nvSpPr>
          <p:cNvPr id="21" name="TextBox 20">
            <a:extLst>
              <a:ext uri="{FF2B5EF4-FFF2-40B4-BE49-F238E27FC236}">
                <a16:creationId xmlns:a16="http://schemas.microsoft.com/office/drawing/2014/main" id="{16E33BA6-3D8F-4C0D-8300-F60352C784E3}"/>
              </a:ext>
            </a:extLst>
          </p:cNvPr>
          <p:cNvSpPr txBox="1"/>
          <p:nvPr/>
        </p:nvSpPr>
        <p:spPr>
          <a:xfrm>
            <a:off x="1777481" y="5259653"/>
            <a:ext cx="7805057" cy="923330"/>
          </a:xfrm>
          <a:prstGeom prst="rect">
            <a:avLst/>
          </a:prstGeom>
          <a:noFill/>
        </p:spPr>
        <p:txBody>
          <a:bodyPr wrap="square">
            <a:spAutoFit/>
          </a:bodyPr>
          <a:lstStyle/>
          <a:p>
            <a:r>
              <a:rPr lang="en-IN" dirty="0">
                <a:solidFill>
                  <a:schemeClr val="accent4">
                    <a:lumMod val="40000"/>
                    <a:lumOff val="60000"/>
                  </a:schemeClr>
                </a:solidFill>
              </a:rPr>
              <a:t>The phototransistor is a semiconductor device that is able to sense light levels and alter the current flowing between emitter and collector according to the level of light it receives</a:t>
            </a:r>
            <a:r>
              <a:rPr lang="en-IN" dirty="0"/>
              <a:t>.</a:t>
            </a:r>
          </a:p>
        </p:txBody>
      </p:sp>
    </p:spTree>
    <p:extLst>
      <p:ext uri="{BB962C8B-B14F-4D97-AF65-F5344CB8AC3E}">
        <p14:creationId xmlns:p14="http://schemas.microsoft.com/office/powerpoint/2010/main" val="35402541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21,163 Blue Wood Texture Background Stock Photos, Pictures &amp;amp; Royalty-Free  Images - iStock">
            <a:extLst>
              <a:ext uri="{FF2B5EF4-FFF2-40B4-BE49-F238E27FC236}">
                <a16:creationId xmlns:a16="http://schemas.microsoft.com/office/drawing/2014/main" id="{E4127A8A-C19D-44B1-BDE9-19173852B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3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C49CB48-9299-4332-9B20-DB298A0DF52F}"/>
              </a:ext>
            </a:extLst>
          </p:cNvPr>
          <p:cNvPicPr>
            <a:picLocks noChangeAspect="1"/>
          </p:cNvPicPr>
          <p:nvPr/>
        </p:nvPicPr>
        <p:blipFill>
          <a:blip r:embed="rId3"/>
          <a:stretch>
            <a:fillRect/>
          </a:stretch>
        </p:blipFill>
        <p:spPr>
          <a:xfrm>
            <a:off x="287601" y="490046"/>
            <a:ext cx="1365298" cy="1565098"/>
          </a:xfrm>
          <a:prstGeom prst="rect">
            <a:avLst/>
          </a:prstGeom>
        </p:spPr>
      </p:pic>
      <p:pic>
        <p:nvPicPr>
          <p:cNvPr id="4" name="Picture 3">
            <a:extLst>
              <a:ext uri="{FF2B5EF4-FFF2-40B4-BE49-F238E27FC236}">
                <a16:creationId xmlns:a16="http://schemas.microsoft.com/office/drawing/2014/main" id="{7F4D352C-7924-4072-B5BC-FDC184934ED3}"/>
              </a:ext>
            </a:extLst>
          </p:cNvPr>
          <p:cNvPicPr>
            <a:picLocks noChangeAspect="1"/>
          </p:cNvPicPr>
          <p:nvPr/>
        </p:nvPicPr>
        <p:blipFill>
          <a:blip r:embed="rId4"/>
          <a:stretch>
            <a:fillRect/>
          </a:stretch>
        </p:blipFill>
        <p:spPr>
          <a:xfrm>
            <a:off x="282755" y="2802298"/>
            <a:ext cx="1020839" cy="1312507"/>
          </a:xfrm>
          <a:prstGeom prst="rect">
            <a:avLst/>
          </a:prstGeom>
        </p:spPr>
      </p:pic>
      <p:pic>
        <p:nvPicPr>
          <p:cNvPr id="5" name="Picture 4">
            <a:extLst>
              <a:ext uri="{FF2B5EF4-FFF2-40B4-BE49-F238E27FC236}">
                <a16:creationId xmlns:a16="http://schemas.microsoft.com/office/drawing/2014/main" id="{2FE991A1-E9B5-43B9-92E3-AE4AC82BCBBF}"/>
              </a:ext>
            </a:extLst>
          </p:cNvPr>
          <p:cNvPicPr>
            <a:picLocks noChangeAspect="1"/>
          </p:cNvPicPr>
          <p:nvPr/>
        </p:nvPicPr>
        <p:blipFill>
          <a:blip r:embed="rId5"/>
          <a:stretch>
            <a:fillRect/>
          </a:stretch>
        </p:blipFill>
        <p:spPr>
          <a:xfrm>
            <a:off x="282756" y="4829015"/>
            <a:ext cx="1020839" cy="1365219"/>
          </a:xfrm>
          <a:prstGeom prst="rect">
            <a:avLst/>
          </a:prstGeom>
        </p:spPr>
      </p:pic>
      <p:sp>
        <p:nvSpPr>
          <p:cNvPr id="7" name="TextBox 6">
            <a:extLst>
              <a:ext uri="{FF2B5EF4-FFF2-40B4-BE49-F238E27FC236}">
                <a16:creationId xmlns:a16="http://schemas.microsoft.com/office/drawing/2014/main" id="{951FC371-AE88-44E5-A9EE-C01ECB69AB39}"/>
              </a:ext>
            </a:extLst>
          </p:cNvPr>
          <p:cNvSpPr txBox="1"/>
          <p:nvPr/>
        </p:nvSpPr>
        <p:spPr>
          <a:xfrm>
            <a:off x="344574" y="6253331"/>
            <a:ext cx="1837106" cy="369332"/>
          </a:xfrm>
          <a:prstGeom prst="rect">
            <a:avLst/>
          </a:prstGeom>
          <a:noFill/>
        </p:spPr>
        <p:txBody>
          <a:bodyPr wrap="none" rtlCol="0">
            <a:spAutoFit/>
          </a:bodyPr>
          <a:lstStyle/>
          <a:p>
            <a:r>
              <a:rPr lang="en-US" b="1" u="sng" dirty="0">
                <a:solidFill>
                  <a:schemeClr val="accent4">
                    <a:lumMod val="60000"/>
                    <a:lumOff val="40000"/>
                  </a:schemeClr>
                </a:solidFill>
              </a:rPr>
              <a:t>POTENTIOMETER</a:t>
            </a:r>
            <a:endParaRPr lang="en-IN" b="1" u="sng" dirty="0">
              <a:solidFill>
                <a:schemeClr val="accent4">
                  <a:lumMod val="60000"/>
                  <a:lumOff val="40000"/>
                </a:schemeClr>
              </a:solidFill>
            </a:endParaRPr>
          </a:p>
        </p:txBody>
      </p:sp>
      <p:sp>
        <p:nvSpPr>
          <p:cNvPr id="8" name="TextBox 7">
            <a:extLst>
              <a:ext uri="{FF2B5EF4-FFF2-40B4-BE49-F238E27FC236}">
                <a16:creationId xmlns:a16="http://schemas.microsoft.com/office/drawing/2014/main" id="{0142EEF6-ADA8-4D21-810F-0FDF7CFCE95B}"/>
              </a:ext>
            </a:extLst>
          </p:cNvPr>
          <p:cNvSpPr txBox="1"/>
          <p:nvPr/>
        </p:nvSpPr>
        <p:spPr>
          <a:xfrm>
            <a:off x="194463" y="4252229"/>
            <a:ext cx="2426883" cy="369332"/>
          </a:xfrm>
          <a:prstGeom prst="rect">
            <a:avLst/>
          </a:prstGeom>
          <a:noFill/>
        </p:spPr>
        <p:txBody>
          <a:bodyPr wrap="none" rtlCol="0">
            <a:spAutoFit/>
          </a:bodyPr>
          <a:lstStyle/>
          <a:p>
            <a:r>
              <a:rPr lang="en-US" b="1" u="sng" dirty="0">
                <a:solidFill>
                  <a:schemeClr val="accent4">
                    <a:lumMod val="60000"/>
                    <a:lumOff val="40000"/>
                  </a:schemeClr>
                </a:solidFill>
              </a:rPr>
              <a:t>TEMPERATURE SENSOR</a:t>
            </a:r>
            <a:endParaRPr lang="en-IN" b="1" u="sng" dirty="0">
              <a:solidFill>
                <a:schemeClr val="accent4">
                  <a:lumMod val="60000"/>
                  <a:lumOff val="40000"/>
                </a:schemeClr>
              </a:solidFill>
            </a:endParaRPr>
          </a:p>
        </p:txBody>
      </p:sp>
      <p:sp>
        <p:nvSpPr>
          <p:cNvPr id="9" name="TextBox 8">
            <a:extLst>
              <a:ext uri="{FF2B5EF4-FFF2-40B4-BE49-F238E27FC236}">
                <a16:creationId xmlns:a16="http://schemas.microsoft.com/office/drawing/2014/main" id="{1A4BA38B-EB1A-41EC-88F6-C66E3124B728}"/>
              </a:ext>
            </a:extLst>
          </p:cNvPr>
          <p:cNvSpPr txBox="1"/>
          <p:nvPr/>
        </p:nvSpPr>
        <p:spPr>
          <a:xfrm>
            <a:off x="194463" y="2175858"/>
            <a:ext cx="1763364" cy="369332"/>
          </a:xfrm>
          <a:prstGeom prst="rect">
            <a:avLst/>
          </a:prstGeom>
          <a:noFill/>
        </p:spPr>
        <p:txBody>
          <a:bodyPr wrap="square" rtlCol="0">
            <a:spAutoFit/>
          </a:bodyPr>
          <a:lstStyle/>
          <a:p>
            <a:r>
              <a:rPr lang="en-US" b="1" u="sng" dirty="0">
                <a:solidFill>
                  <a:schemeClr val="accent4">
                    <a:lumMod val="60000"/>
                    <a:lumOff val="40000"/>
                  </a:schemeClr>
                </a:solidFill>
              </a:rPr>
              <a:t>GAS SENSOR</a:t>
            </a:r>
            <a:endParaRPr lang="en-IN" b="1" u="sng" dirty="0">
              <a:solidFill>
                <a:schemeClr val="accent4">
                  <a:lumMod val="60000"/>
                  <a:lumOff val="40000"/>
                </a:schemeClr>
              </a:solidFill>
            </a:endParaRPr>
          </a:p>
        </p:txBody>
      </p:sp>
      <p:sp>
        <p:nvSpPr>
          <p:cNvPr id="10" name="TextBox 9">
            <a:extLst>
              <a:ext uri="{FF2B5EF4-FFF2-40B4-BE49-F238E27FC236}">
                <a16:creationId xmlns:a16="http://schemas.microsoft.com/office/drawing/2014/main" id="{D44DEB27-7034-4B79-825A-03505AC844C3}"/>
              </a:ext>
            </a:extLst>
          </p:cNvPr>
          <p:cNvSpPr txBox="1"/>
          <p:nvPr/>
        </p:nvSpPr>
        <p:spPr>
          <a:xfrm>
            <a:off x="10179725" y="3932387"/>
            <a:ext cx="1094082" cy="369332"/>
          </a:xfrm>
          <a:prstGeom prst="rect">
            <a:avLst/>
          </a:prstGeom>
          <a:noFill/>
        </p:spPr>
        <p:txBody>
          <a:bodyPr wrap="none" rtlCol="0">
            <a:spAutoFit/>
          </a:bodyPr>
          <a:lstStyle/>
          <a:p>
            <a:r>
              <a:rPr lang="en-US" b="1" u="sng" dirty="0">
                <a:solidFill>
                  <a:schemeClr val="accent4">
                    <a:lumMod val="60000"/>
                    <a:lumOff val="40000"/>
                  </a:schemeClr>
                </a:solidFill>
              </a:rPr>
              <a:t>RESISTOR</a:t>
            </a:r>
            <a:endParaRPr lang="en-IN" b="1" u="sng" dirty="0">
              <a:solidFill>
                <a:schemeClr val="accent4">
                  <a:lumMod val="60000"/>
                  <a:lumOff val="40000"/>
                </a:schemeClr>
              </a:solidFill>
            </a:endParaRPr>
          </a:p>
        </p:txBody>
      </p:sp>
      <p:sp>
        <p:nvSpPr>
          <p:cNvPr id="11" name="TextBox 10">
            <a:extLst>
              <a:ext uri="{FF2B5EF4-FFF2-40B4-BE49-F238E27FC236}">
                <a16:creationId xmlns:a16="http://schemas.microsoft.com/office/drawing/2014/main" id="{1C23F26F-0E5D-44A2-814C-2F540D8071F9}"/>
              </a:ext>
            </a:extLst>
          </p:cNvPr>
          <p:cNvSpPr txBox="1"/>
          <p:nvPr/>
        </p:nvSpPr>
        <p:spPr>
          <a:xfrm>
            <a:off x="1761329" y="363629"/>
            <a:ext cx="3592494" cy="2031325"/>
          </a:xfrm>
          <a:prstGeom prst="rect">
            <a:avLst/>
          </a:prstGeom>
          <a:noFill/>
        </p:spPr>
        <p:txBody>
          <a:bodyPr wrap="square" rtlCol="0">
            <a:spAutoFit/>
          </a:bodyPr>
          <a:lstStyle/>
          <a:p>
            <a:r>
              <a:rPr lang="en-US" b="0" i="0" dirty="0">
                <a:solidFill>
                  <a:schemeClr val="accent4">
                    <a:lumMod val="40000"/>
                    <a:lumOff val="60000"/>
                  </a:schemeClr>
                </a:solidFill>
                <a:effectLst/>
                <a:latin typeface="arial" panose="020B0604020202020204" pitchFamily="34" charset="0"/>
              </a:rPr>
              <a:t>Gas sensors (also known as gas detectors) are </a:t>
            </a:r>
            <a:r>
              <a:rPr lang="en-US" b="1" i="0" dirty="0">
                <a:solidFill>
                  <a:schemeClr val="accent4">
                    <a:lumMod val="40000"/>
                    <a:lumOff val="60000"/>
                  </a:schemeClr>
                </a:solidFill>
                <a:effectLst/>
                <a:latin typeface="arial" panose="020B0604020202020204" pitchFamily="34" charset="0"/>
              </a:rPr>
              <a:t>electronic devices that detect and identify different types of gasses</a:t>
            </a:r>
            <a:r>
              <a:rPr lang="en-US" b="0" i="0" dirty="0">
                <a:solidFill>
                  <a:schemeClr val="accent4">
                    <a:lumMod val="40000"/>
                    <a:lumOff val="60000"/>
                  </a:schemeClr>
                </a:solidFill>
                <a:effectLst/>
                <a:latin typeface="arial" panose="020B0604020202020204" pitchFamily="34" charset="0"/>
              </a:rPr>
              <a:t>. They are commonly used to detect toxic or explosive gasses and measure gas concentration.</a:t>
            </a:r>
            <a:endParaRPr lang="en-IN" dirty="0">
              <a:solidFill>
                <a:schemeClr val="accent4">
                  <a:lumMod val="40000"/>
                  <a:lumOff val="60000"/>
                </a:schemeClr>
              </a:solidFill>
            </a:endParaRPr>
          </a:p>
        </p:txBody>
      </p:sp>
      <p:sp>
        <p:nvSpPr>
          <p:cNvPr id="12" name="TextBox 11">
            <a:extLst>
              <a:ext uri="{FF2B5EF4-FFF2-40B4-BE49-F238E27FC236}">
                <a16:creationId xmlns:a16="http://schemas.microsoft.com/office/drawing/2014/main" id="{EE192FC3-2E52-44D4-869A-D37A1B2E5765}"/>
              </a:ext>
            </a:extLst>
          </p:cNvPr>
          <p:cNvSpPr txBox="1"/>
          <p:nvPr/>
        </p:nvSpPr>
        <p:spPr>
          <a:xfrm>
            <a:off x="1367677" y="2897976"/>
            <a:ext cx="4493861" cy="923330"/>
          </a:xfrm>
          <a:prstGeom prst="rect">
            <a:avLst/>
          </a:prstGeom>
          <a:noFill/>
        </p:spPr>
        <p:txBody>
          <a:bodyPr wrap="square" rtlCol="0">
            <a:spAutoFit/>
          </a:bodyPr>
          <a:lstStyle/>
          <a:p>
            <a:r>
              <a:rPr lang="en-US" dirty="0">
                <a:solidFill>
                  <a:schemeClr val="accent4">
                    <a:lumMod val="40000"/>
                    <a:lumOff val="60000"/>
                  </a:schemeClr>
                </a:solidFill>
              </a:rPr>
              <a:t>A device used to measure temperature. This can be air temperature, liquid temperature or the temperature of solid matter.</a:t>
            </a:r>
            <a:endParaRPr lang="en-IN" dirty="0">
              <a:solidFill>
                <a:schemeClr val="accent4">
                  <a:lumMod val="40000"/>
                  <a:lumOff val="60000"/>
                </a:schemeClr>
              </a:solidFill>
            </a:endParaRPr>
          </a:p>
        </p:txBody>
      </p:sp>
      <p:sp>
        <p:nvSpPr>
          <p:cNvPr id="13" name="TextBox 12">
            <a:extLst>
              <a:ext uri="{FF2B5EF4-FFF2-40B4-BE49-F238E27FC236}">
                <a16:creationId xmlns:a16="http://schemas.microsoft.com/office/drawing/2014/main" id="{58E0D499-B6B3-4E83-BAAE-FECF984E5A12}"/>
              </a:ext>
            </a:extLst>
          </p:cNvPr>
          <p:cNvSpPr txBox="1"/>
          <p:nvPr/>
        </p:nvSpPr>
        <p:spPr>
          <a:xfrm>
            <a:off x="1602670" y="4745997"/>
            <a:ext cx="4493861" cy="1477328"/>
          </a:xfrm>
          <a:prstGeom prst="rect">
            <a:avLst/>
          </a:prstGeom>
          <a:noFill/>
        </p:spPr>
        <p:txBody>
          <a:bodyPr wrap="square" rtlCol="0">
            <a:spAutoFit/>
          </a:bodyPr>
          <a:lstStyle/>
          <a:p>
            <a:r>
              <a:rPr lang="en-US" dirty="0">
                <a:solidFill>
                  <a:schemeClr val="accent4">
                    <a:lumMod val="40000"/>
                    <a:lumOff val="60000"/>
                  </a:schemeClr>
                </a:solidFill>
                <a:latin typeface="arial" panose="020B0604020202020204" pitchFamily="34" charset="0"/>
              </a:rPr>
              <a:t>I</a:t>
            </a:r>
            <a:r>
              <a:rPr lang="en-US" b="0" i="0" dirty="0">
                <a:solidFill>
                  <a:schemeClr val="accent4">
                    <a:lumMod val="40000"/>
                    <a:lumOff val="60000"/>
                  </a:schemeClr>
                </a:solidFill>
                <a:effectLst/>
                <a:latin typeface="arial" panose="020B0604020202020204" pitchFamily="34" charset="0"/>
              </a:rPr>
              <a:t>nstrument for measuring an electromotive force by balancing it against the potential difference produced by passing a known current through a known variable resistance.</a:t>
            </a:r>
            <a:endParaRPr lang="en-IN" dirty="0">
              <a:solidFill>
                <a:schemeClr val="accent4">
                  <a:lumMod val="40000"/>
                  <a:lumOff val="60000"/>
                </a:schemeClr>
              </a:solidFill>
            </a:endParaRPr>
          </a:p>
        </p:txBody>
      </p:sp>
      <p:sp>
        <p:nvSpPr>
          <p:cNvPr id="14" name="TextBox 13">
            <a:extLst>
              <a:ext uri="{FF2B5EF4-FFF2-40B4-BE49-F238E27FC236}">
                <a16:creationId xmlns:a16="http://schemas.microsoft.com/office/drawing/2014/main" id="{91A4EB5F-9F0F-4651-972B-B9780375DB09}"/>
              </a:ext>
            </a:extLst>
          </p:cNvPr>
          <p:cNvSpPr txBox="1"/>
          <p:nvPr/>
        </p:nvSpPr>
        <p:spPr>
          <a:xfrm>
            <a:off x="6338395" y="2353717"/>
            <a:ext cx="2807208" cy="1477328"/>
          </a:xfrm>
          <a:prstGeom prst="rect">
            <a:avLst/>
          </a:prstGeom>
          <a:noFill/>
        </p:spPr>
        <p:txBody>
          <a:bodyPr wrap="square" rtlCol="0">
            <a:spAutoFit/>
          </a:bodyPr>
          <a:lstStyle/>
          <a:p>
            <a:pPr algn="r"/>
            <a:r>
              <a:rPr lang="en-US" dirty="0">
                <a:solidFill>
                  <a:schemeClr val="accent4">
                    <a:lumMod val="40000"/>
                    <a:lumOff val="60000"/>
                  </a:schemeClr>
                </a:solidFill>
              </a:rPr>
              <a:t>Device that has electrical resistance and that is used in an electric circuit for protection, operation, or current control.</a:t>
            </a:r>
            <a:endParaRPr lang="en-IN" dirty="0">
              <a:solidFill>
                <a:schemeClr val="accent4">
                  <a:lumMod val="40000"/>
                  <a:lumOff val="60000"/>
                </a:schemeClr>
              </a:solidFill>
            </a:endParaRPr>
          </a:p>
        </p:txBody>
      </p:sp>
      <p:pic>
        <p:nvPicPr>
          <p:cNvPr id="16" name="Picture 15">
            <a:extLst>
              <a:ext uri="{FF2B5EF4-FFF2-40B4-BE49-F238E27FC236}">
                <a16:creationId xmlns:a16="http://schemas.microsoft.com/office/drawing/2014/main" id="{3A118E51-6194-4652-A0B2-37C8B84B1525}"/>
              </a:ext>
            </a:extLst>
          </p:cNvPr>
          <p:cNvPicPr>
            <a:picLocks noChangeAspect="1"/>
          </p:cNvPicPr>
          <p:nvPr/>
        </p:nvPicPr>
        <p:blipFill>
          <a:blip r:embed="rId6"/>
          <a:stretch>
            <a:fillRect/>
          </a:stretch>
        </p:blipFill>
        <p:spPr>
          <a:xfrm>
            <a:off x="9917482" y="4317663"/>
            <a:ext cx="2021863" cy="1796475"/>
          </a:xfrm>
          <a:prstGeom prst="rect">
            <a:avLst/>
          </a:prstGeom>
        </p:spPr>
      </p:pic>
      <p:sp>
        <p:nvSpPr>
          <p:cNvPr id="17" name="TextBox 16">
            <a:extLst>
              <a:ext uri="{FF2B5EF4-FFF2-40B4-BE49-F238E27FC236}">
                <a16:creationId xmlns:a16="http://schemas.microsoft.com/office/drawing/2014/main" id="{92F6A951-567F-4A1A-A3B4-5A87C6BED01D}"/>
              </a:ext>
            </a:extLst>
          </p:cNvPr>
          <p:cNvSpPr txBox="1"/>
          <p:nvPr/>
        </p:nvSpPr>
        <p:spPr>
          <a:xfrm>
            <a:off x="6928195" y="4847677"/>
            <a:ext cx="2989287" cy="923330"/>
          </a:xfrm>
          <a:prstGeom prst="rect">
            <a:avLst/>
          </a:prstGeom>
          <a:noFill/>
        </p:spPr>
        <p:txBody>
          <a:bodyPr wrap="square" rtlCol="0">
            <a:spAutoFit/>
          </a:bodyPr>
          <a:lstStyle/>
          <a:p>
            <a:r>
              <a:rPr lang="en-US" dirty="0">
                <a:solidFill>
                  <a:schemeClr val="accent4">
                    <a:lumMod val="40000"/>
                    <a:lumOff val="60000"/>
                  </a:schemeClr>
                </a:solidFill>
              </a:rPr>
              <a:t>The </a:t>
            </a:r>
            <a:r>
              <a:rPr lang="en-US" dirty="0" err="1">
                <a:solidFill>
                  <a:schemeClr val="accent4">
                    <a:lumMod val="40000"/>
                    <a:lumOff val="60000"/>
                  </a:schemeClr>
                </a:solidFill>
              </a:rPr>
              <a:t>Neopixel</a:t>
            </a:r>
            <a:r>
              <a:rPr lang="en-US" dirty="0">
                <a:solidFill>
                  <a:schemeClr val="accent4">
                    <a:lumMod val="40000"/>
                    <a:lumOff val="60000"/>
                  </a:schemeClr>
                </a:solidFill>
              </a:rPr>
              <a:t> are RGB </a:t>
            </a:r>
            <a:r>
              <a:rPr lang="en-US" dirty="0" err="1">
                <a:solidFill>
                  <a:schemeClr val="accent4">
                    <a:lumMod val="40000"/>
                    <a:lumOff val="60000"/>
                  </a:schemeClr>
                </a:solidFill>
              </a:rPr>
              <a:t>leds</a:t>
            </a:r>
            <a:r>
              <a:rPr lang="en-US" dirty="0">
                <a:solidFill>
                  <a:schemeClr val="accent4">
                    <a:lumMod val="40000"/>
                    <a:lumOff val="60000"/>
                  </a:schemeClr>
                </a:solidFill>
              </a:rPr>
              <a:t> individually addressable and chained into bands and rings.</a:t>
            </a:r>
            <a:endParaRPr lang="en-IN" dirty="0">
              <a:solidFill>
                <a:schemeClr val="accent4">
                  <a:lumMod val="40000"/>
                  <a:lumOff val="60000"/>
                </a:schemeClr>
              </a:solidFill>
            </a:endParaRPr>
          </a:p>
        </p:txBody>
      </p:sp>
      <p:pic>
        <p:nvPicPr>
          <p:cNvPr id="19" name="Picture 18">
            <a:extLst>
              <a:ext uri="{FF2B5EF4-FFF2-40B4-BE49-F238E27FC236}">
                <a16:creationId xmlns:a16="http://schemas.microsoft.com/office/drawing/2014/main" id="{63116711-5437-47FF-8343-1C4B81363009}"/>
              </a:ext>
            </a:extLst>
          </p:cNvPr>
          <p:cNvPicPr>
            <a:picLocks noChangeAspect="1"/>
          </p:cNvPicPr>
          <p:nvPr/>
        </p:nvPicPr>
        <p:blipFill>
          <a:blip r:embed="rId7"/>
          <a:stretch>
            <a:fillRect/>
          </a:stretch>
        </p:blipFill>
        <p:spPr>
          <a:xfrm>
            <a:off x="10123538" y="82331"/>
            <a:ext cx="1847819" cy="1613353"/>
          </a:xfrm>
          <a:prstGeom prst="rect">
            <a:avLst/>
          </a:prstGeom>
        </p:spPr>
      </p:pic>
      <p:sp>
        <p:nvSpPr>
          <p:cNvPr id="21" name="TextBox 20">
            <a:extLst>
              <a:ext uri="{FF2B5EF4-FFF2-40B4-BE49-F238E27FC236}">
                <a16:creationId xmlns:a16="http://schemas.microsoft.com/office/drawing/2014/main" id="{CD4DFA52-2D37-48FD-880E-BAC33E8F7702}"/>
              </a:ext>
            </a:extLst>
          </p:cNvPr>
          <p:cNvSpPr txBox="1"/>
          <p:nvPr/>
        </p:nvSpPr>
        <p:spPr>
          <a:xfrm>
            <a:off x="10179725" y="1879314"/>
            <a:ext cx="929998" cy="369332"/>
          </a:xfrm>
          <a:prstGeom prst="rect">
            <a:avLst/>
          </a:prstGeom>
          <a:noFill/>
        </p:spPr>
        <p:txBody>
          <a:bodyPr wrap="none" rtlCol="0">
            <a:spAutoFit/>
          </a:bodyPr>
          <a:lstStyle/>
          <a:p>
            <a:r>
              <a:rPr lang="en-US" b="1" u="sng" dirty="0">
                <a:solidFill>
                  <a:schemeClr val="accent4">
                    <a:lumMod val="60000"/>
                    <a:lumOff val="40000"/>
                  </a:schemeClr>
                </a:solidFill>
              </a:rPr>
              <a:t>MOTOR</a:t>
            </a:r>
            <a:endParaRPr lang="en-IN" b="1" u="sng" dirty="0">
              <a:solidFill>
                <a:schemeClr val="accent4">
                  <a:lumMod val="60000"/>
                  <a:lumOff val="40000"/>
                </a:schemeClr>
              </a:solidFill>
            </a:endParaRPr>
          </a:p>
        </p:txBody>
      </p:sp>
      <p:sp>
        <p:nvSpPr>
          <p:cNvPr id="22" name="TextBox 21">
            <a:extLst>
              <a:ext uri="{FF2B5EF4-FFF2-40B4-BE49-F238E27FC236}">
                <a16:creationId xmlns:a16="http://schemas.microsoft.com/office/drawing/2014/main" id="{B9A088A1-12EC-4D26-8CD6-3D60F1B5AAD3}"/>
              </a:ext>
            </a:extLst>
          </p:cNvPr>
          <p:cNvSpPr txBox="1"/>
          <p:nvPr/>
        </p:nvSpPr>
        <p:spPr>
          <a:xfrm>
            <a:off x="7128320" y="205098"/>
            <a:ext cx="2807208" cy="1477328"/>
          </a:xfrm>
          <a:prstGeom prst="rect">
            <a:avLst/>
          </a:prstGeom>
          <a:noFill/>
        </p:spPr>
        <p:txBody>
          <a:bodyPr wrap="square" rtlCol="0">
            <a:spAutoFit/>
          </a:bodyPr>
          <a:lstStyle/>
          <a:p>
            <a:pPr algn="r"/>
            <a:r>
              <a:rPr lang="en-US">
                <a:solidFill>
                  <a:schemeClr val="accent4">
                    <a:lumMod val="40000"/>
                    <a:lumOff val="60000"/>
                  </a:schemeClr>
                </a:solidFill>
              </a:rPr>
              <a:t>The main function of motor is to change the energy from electrical to mechanical. A pump operates with a motor</a:t>
            </a:r>
            <a:endParaRPr lang="en-IN" dirty="0">
              <a:solidFill>
                <a:schemeClr val="accent4">
                  <a:lumMod val="40000"/>
                  <a:lumOff val="60000"/>
                </a:schemeClr>
              </a:solidFill>
            </a:endParaRPr>
          </a:p>
        </p:txBody>
      </p:sp>
      <p:pic>
        <p:nvPicPr>
          <p:cNvPr id="24" name="Picture 23">
            <a:extLst>
              <a:ext uri="{FF2B5EF4-FFF2-40B4-BE49-F238E27FC236}">
                <a16:creationId xmlns:a16="http://schemas.microsoft.com/office/drawing/2014/main" id="{14427CBB-8D4A-4A2C-9A23-607A7CCBE6B4}"/>
              </a:ext>
            </a:extLst>
          </p:cNvPr>
          <p:cNvPicPr>
            <a:picLocks noChangeAspect="1"/>
          </p:cNvPicPr>
          <p:nvPr/>
        </p:nvPicPr>
        <p:blipFill>
          <a:blip r:embed="rId8"/>
          <a:stretch>
            <a:fillRect/>
          </a:stretch>
        </p:blipFill>
        <p:spPr>
          <a:xfrm>
            <a:off x="9291911" y="2394954"/>
            <a:ext cx="2705626" cy="1375486"/>
          </a:xfrm>
          <a:prstGeom prst="rect">
            <a:avLst/>
          </a:prstGeom>
        </p:spPr>
      </p:pic>
      <p:sp>
        <p:nvSpPr>
          <p:cNvPr id="26" name="TextBox 25">
            <a:extLst>
              <a:ext uri="{FF2B5EF4-FFF2-40B4-BE49-F238E27FC236}">
                <a16:creationId xmlns:a16="http://schemas.microsoft.com/office/drawing/2014/main" id="{32583207-2673-4E1B-B2AF-646FCE3FCF4D}"/>
              </a:ext>
            </a:extLst>
          </p:cNvPr>
          <p:cNvSpPr txBox="1"/>
          <p:nvPr/>
        </p:nvSpPr>
        <p:spPr>
          <a:xfrm>
            <a:off x="9993200" y="6291172"/>
            <a:ext cx="1854226" cy="369332"/>
          </a:xfrm>
          <a:prstGeom prst="rect">
            <a:avLst/>
          </a:prstGeom>
          <a:noFill/>
        </p:spPr>
        <p:txBody>
          <a:bodyPr wrap="none" rtlCol="0">
            <a:spAutoFit/>
          </a:bodyPr>
          <a:lstStyle/>
          <a:p>
            <a:r>
              <a:rPr lang="en-US" b="1" u="sng" dirty="0">
                <a:solidFill>
                  <a:schemeClr val="accent4">
                    <a:lumMod val="60000"/>
                    <a:lumOff val="40000"/>
                  </a:schemeClr>
                </a:solidFill>
              </a:rPr>
              <a:t>NEO-PIXEL JEWEL</a:t>
            </a:r>
            <a:endParaRPr lang="en-IN" b="1" u="sng" dirty="0">
              <a:solidFill>
                <a:schemeClr val="accent4">
                  <a:lumMod val="60000"/>
                  <a:lumOff val="40000"/>
                </a:schemeClr>
              </a:solidFill>
            </a:endParaRPr>
          </a:p>
        </p:txBody>
      </p:sp>
    </p:spTree>
    <p:extLst>
      <p:ext uri="{BB962C8B-B14F-4D97-AF65-F5344CB8AC3E}">
        <p14:creationId xmlns:p14="http://schemas.microsoft.com/office/powerpoint/2010/main" val="7287457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121,163 Blue Wood Texture Background Stock Photos, Pictures &amp;amp; Royalty-Free  Images - iStock">
            <a:extLst>
              <a:ext uri="{FF2B5EF4-FFF2-40B4-BE49-F238E27FC236}">
                <a16:creationId xmlns:a16="http://schemas.microsoft.com/office/drawing/2014/main" id="{9C835E35-9D6B-49D1-968D-A86ACAFAB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7E993D-A748-4018-B135-B99B9C5AC232}"/>
              </a:ext>
            </a:extLst>
          </p:cNvPr>
          <p:cNvSpPr txBox="1"/>
          <p:nvPr/>
        </p:nvSpPr>
        <p:spPr>
          <a:xfrm>
            <a:off x="1944768" y="368513"/>
            <a:ext cx="7497811" cy="6340197"/>
          </a:xfrm>
          <a:prstGeom prst="rect">
            <a:avLst/>
          </a:prstGeom>
          <a:noFill/>
        </p:spPr>
        <p:txBody>
          <a:bodyPr wrap="square" rtlCol="0">
            <a:spAutoFit/>
          </a:bodyPr>
          <a:lstStyle/>
          <a:p>
            <a:r>
              <a:rPr lang="en-IN" sz="1400" dirty="0">
                <a:solidFill>
                  <a:schemeClr val="bg1"/>
                </a:solidFill>
              </a:rPr>
              <a:t>// C++code</a:t>
            </a:r>
          </a:p>
          <a:p>
            <a:r>
              <a:rPr lang="en-IN" sz="1400" dirty="0">
                <a:solidFill>
                  <a:schemeClr val="bg1"/>
                </a:solidFill>
              </a:rPr>
              <a:t>//</a:t>
            </a:r>
          </a:p>
          <a:p>
            <a:r>
              <a:rPr lang="en-IN" sz="1400" dirty="0">
                <a:solidFill>
                  <a:schemeClr val="bg1"/>
                </a:solidFill>
              </a:rPr>
              <a:t>#include &lt;</a:t>
            </a:r>
            <a:r>
              <a:rPr lang="en-IN" sz="1400" dirty="0" err="1">
                <a:solidFill>
                  <a:schemeClr val="bg1"/>
                </a:solidFill>
              </a:rPr>
              <a:t>LiquidCrystal.h</a:t>
            </a:r>
            <a:r>
              <a:rPr lang="en-IN" sz="1400" dirty="0">
                <a:solidFill>
                  <a:schemeClr val="bg1"/>
                </a:solidFill>
              </a:rPr>
              <a:t>&gt;</a:t>
            </a:r>
          </a:p>
          <a:p>
            <a:r>
              <a:rPr lang="en-IN" sz="1400" dirty="0">
                <a:solidFill>
                  <a:schemeClr val="bg1"/>
                </a:solidFill>
              </a:rPr>
              <a:t>#define D4 7</a:t>
            </a:r>
          </a:p>
          <a:p>
            <a:r>
              <a:rPr lang="en-IN" sz="1400" dirty="0">
                <a:solidFill>
                  <a:schemeClr val="bg1"/>
                </a:solidFill>
              </a:rPr>
              <a:t>#define D5 6</a:t>
            </a:r>
          </a:p>
          <a:p>
            <a:r>
              <a:rPr lang="en-IN" sz="1400" dirty="0">
                <a:solidFill>
                  <a:schemeClr val="bg1"/>
                </a:solidFill>
              </a:rPr>
              <a:t>#define D6 5</a:t>
            </a:r>
          </a:p>
          <a:p>
            <a:r>
              <a:rPr lang="en-IN" sz="1400" dirty="0">
                <a:solidFill>
                  <a:schemeClr val="bg1"/>
                </a:solidFill>
              </a:rPr>
              <a:t>#define D7 4</a:t>
            </a:r>
          </a:p>
          <a:p>
            <a:r>
              <a:rPr lang="en-IN" sz="1400" dirty="0">
                <a:solidFill>
                  <a:schemeClr val="bg1"/>
                </a:solidFill>
              </a:rPr>
              <a:t>#define E 8</a:t>
            </a:r>
          </a:p>
          <a:p>
            <a:r>
              <a:rPr lang="en-IN" sz="1400" dirty="0">
                <a:solidFill>
                  <a:schemeClr val="bg1"/>
                </a:solidFill>
              </a:rPr>
              <a:t>#define RS 9</a:t>
            </a:r>
          </a:p>
          <a:p>
            <a:r>
              <a:rPr lang="en-IN" sz="1400" dirty="0">
                <a:solidFill>
                  <a:schemeClr val="bg1"/>
                </a:solidFill>
              </a:rPr>
              <a:t>#include &lt;</a:t>
            </a:r>
            <a:r>
              <a:rPr lang="en-IN" sz="1400" dirty="0" err="1">
                <a:solidFill>
                  <a:schemeClr val="bg1"/>
                </a:solidFill>
              </a:rPr>
              <a:t>Adafruit_NeoPixel.h</a:t>
            </a:r>
            <a:r>
              <a:rPr lang="en-IN" sz="1400" dirty="0">
                <a:solidFill>
                  <a:schemeClr val="bg1"/>
                </a:solidFill>
              </a:rPr>
              <a:t>&gt;</a:t>
            </a:r>
          </a:p>
          <a:p>
            <a:r>
              <a:rPr lang="en-IN" sz="1400" dirty="0">
                <a:solidFill>
                  <a:schemeClr val="bg1"/>
                </a:solidFill>
              </a:rPr>
              <a:t>#define PIN 2</a:t>
            </a:r>
          </a:p>
          <a:p>
            <a:r>
              <a:rPr lang="en-IN" sz="1400" dirty="0">
                <a:solidFill>
                  <a:schemeClr val="bg1"/>
                </a:solidFill>
              </a:rPr>
              <a:t>#define N_LEDS 12</a:t>
            </a:r>
          </a:p>
          <a:p>
            <a:r>
              <a:rPr lang="en-IN" sz="1400" dirty="0" err="1">
                <a:solidFill>
                  <a:schemeClr val="bg1"/>
                </a:solidFill>
              </a:rPr>
              <a:t>LiquidCrystal</a:t>
            </a:r>
            <a:r>
              <a:rPr lang="en-IN" sz="1400" dirty="0">
                <a:solidFill>
                  <a:schemeClr val="bg1"/>
                </a:solidFill>
              </a:rPr>
              <a:t> LCD(9,8,7,6,5,4);</a:t>
            </a:r>
          </a:p>
          <a:p>
            <a:r>
              <a:rPr lang="en-IN" sz="1400" dirty="0">
                <a:solidFill>
                  <a:schemeClr val="bg1"/>
                </a:solidFill>
              </a:rPr>
              <a:t>int piezo =3;</a:t>
            </a:r>
          </a:p>
          <a:p>
            <a:r>
              <a:rPr lang="en-IN" sz="1400" dirty="0">
                <a:solidFill>
                  <a:schemeClr val="bg1"/>
                </a:solidFill>
              </a:rPr>
              <a:t>int pump = 10;</a:t>
            </a:r>
          </a:p>
          <a:p>
            <a:r>
              <a:rPr lang="en-IN" sz="1400" dirty="0">
                <a:solidFill>
                  <a:schemeClr val="bg1"/>
                </a:solidFill>
              </a:rPr>
              <a:t>int temp = 0;</a:t>
            </a:r>
          </a:p>
          <a:p>
            <a:r>
              <a:rPr lang="en-IN" sz="1400" dirty="0">
                <a:solidFill>
                  <a:schemeClr val="bg1"/>
                </a:solidFill>
              </a:rPr>
              <a:t>int light = 0;</a:t>
            </a:r>
          </a:p>
          <a:p>
            <a:r>
              <a:rPr lang="en-IN" sz="1400" dirty="0" err="1">
                <a:solidFill>
                  <a:schemeClr val="bg1"/>
                </a:solidFill>
              </a:rPr>
              <a:t>Adafruit_NeoPixel</a:t>
            </a:r>
            <a:r>
              <a:rPr lang="en-IN" sz="1400" dirty="0">
                <a:solidFill>
                  <a:schemeClr val="bg1"/>
                </a:solidFill>
              </a:rPr>
              <a:t> strip = </a:t>
            </a:r>
            <a:r>
              <a:rPr lang="en-IN" sz="1400" dirty="0" err="1">
                <a:solidFill>
                  <a:schemeClr val="bg1"/>
                </a:solidFill>
              </a:rPr>
              <a:t>Adafruit_NeoPixel</a:t>
            </a:r>
            <a:r>
              <a:rPr lang="en-IN" sz="1400" dirty="0">
                <a:solidFill>
                  <a:schemeClr val="bg1"/>
                </a:solidFill>
              </a:rPr>
              <a:t>(N_LEDS, PIN, NEO_GRB + NEO_KHZ800);</a:t>
            </a:r>
          </a:p>
          <a:p>
            <a:r>
              <a:rPr lang="en-IN" sz="1400" dirty="0">
                <a:solidFill>
                  <a:schemeClr val="bg1"/>
                </a:solidFill>
              </a:rPr>
              <a:t>void setup()</a:t>
            </a:r>
          </a:p>
          <a:p>
            <a:r>
              <a:rPr lang="en-IN" sz="1400" dirty="0">
                <a:solidFill>
                  <a:schemeClr val="bg1"/>
                </a:solidFill>
              </a:rPr>
              <a:t>{     </a:t>
            </a:r>
          </a:p>
          <a:p>
            <a:r>
              <a:rPr lang="en-IN" sz="1400" dirty="0" err="1">
                <a:solidFill>
                  <a:schemeClr val="bg1"/>
                </a:solidFill>
              </a:rPr>
              <a:t>Serial.begin</a:t>
            </a:r>
            <a:r>
              <a:rPr lang="en-IN" sz="1400" dirty="0">
                <a:solidFill>
                  <a:schemeClr val="bg1"/>
                </a:solidFill>
              </a:rPr>
              <a:t>(9600);     </a:t>
            </a:r>
          </a:p>
          <a:p>
            <a:r>
              <a:rPr lang="en-IN" sz="1400" dirty="0" err="1">
                <a:solidFill>
                  <a:schemeClr val="bg1"/>
                </a:solidFill>
              </a:rPr>
              <a:t>pinMode</a:t>
            </a:r>
            <a:r>
              <a:rPr lang="en-IN" sz="1400" dirty="0">
                <a:solidFill>
                  <a:schemeClr val="bg1"/>
                </a:solidFill>
              </a:rPr>
              <a:t>(A0, INPUT); // temp sensor     </a:t>
            </a:r>
          </a:p>
          <a:p>
            <a:r>
              <a:rPr lang="en-IN" sz="1400" dirty="0" err="1">
                <a:solidFill>
                  <a:schemeClr val="bg1"/>
                </a:solidFill>
              </a:rPr>
              <a:t>pinMode</a:t>
            </a:r>
            <a:r>
              <a:rPr lang="en-IN" sz="1400" dirty="0">
                <a:solidFill>
                  <a:schemeClr val="bg1"/>
                </a:solidFill>
              </a:rPr>
              <a:t>(A1,INPUT);// gas sensor     </a:t>
            </a:r>
          </a:p>
          <a:p>
            <a:r>
              <a:rPr lang="en-IN" sz="1400" dirty="0" err="1">
                <a:solidFill>
                  <a:schemeClr val="bg1"/>
                </a:solidFill>
              </a:rPr>
              <a:t>pinMode</a:t>
            </a:r>
            <a:r>
              <a:rPr lang="en-IN" sz="1400" dirty="0">
                <a:solidFill>
                  <a:schemeClr val="bg1"/>
                </a:solidFill>
              </a:rPr>
              <a:t>(A2,INPUT);// phototransistor     </a:t>
            </a:r>
          </a:p>
          <a:p>
            <a:r>
              <a:rPr lang="en-IN" sz="1400" dirty="0" err="1">
                <a:solidFill>
                  <a:schemeClr val="bg1"/>
                </a:solidFill>
              </a:rPr>
              <a:t>pinMode</a:t>
            </a:r>
            <a:r>
              <a:rPr lang="en-IN" sz="1400" dirty="0">
                <a:solidFill>
                  <a:schemeClr val="bg1"/>
                </a:solidFill>
              </a:rPr>
              <a:t>(</a:t>
            </a:r>
            <a:r>
              <a:rPr lang="en-IN" sz="1400" dirty="0" err="1">
                <a:solidFill>
                  <a:schemeClr val="bg1"/>
                </a:solidFill>
              </a:rPr>
              <a:t>piezo,OUTPUT</a:t>
            </a:r>
            <a:r>
              <a:rPr lang="en-IN" sz="1400" dirty="0">
                <a:solidFill>
                  <a:schemeClr val="bg1"/>
                </a:solidFill>
              </a:rPr>
              <a:t>);     </a:t>
            </a:r>
          </a:p>
          <a:p>
            <a:r>
              <a:rPr lang="en-IN" sz="1400" dirty="0" err="1">
                <a:solidFill>
                  <a:schemeClr val="bg1"/>
                </a:solidFill>
              </a:rPr>
              <a:t>pinMode</a:t>
            </a:r>
            <a:r>
              <a:rPr lang="en-IN" sz="1400" dirty="0">
                <a:solidFill>
                  <a:schemeClr val="bg1"/>
                </a:solidFill>
              </a:rPr>
              <a:t>(</a:t>
            </a:r>
            <a:r>
              <a:rPr lang="en-IN" sz="1400" dirty="0" err="1">
                <a:solidFill>
                  <a:schemeClr val="bg1"/>
                </a:solidFill>
              </a:rPr>
              <a:t>pump,OUTPUT</a:t>
            </a:r>
            <a:r>
              <a:rPr lang="en-IN" sz="1400" dirty="0">
                <a:solidFill>
                  <a:schemeClr val="bg1"/>
                </a:solidFill>
              </a:rPr>
              <a:t>);     </a:t>
            </a:r>
          </a:p>
          <a:p>
            <a:r>
              <a:rPr lang="en-IN" sz="1400" dirty="0" err="1">
                <a:solidFill>
                  <a:schemeClr val="bg1"/>
                </a:solidFill>
              </a:rPr>
              <a:t>LCD.begin</a:t>
            </a:r>
            <a:r>
              <a:rPr lang="en-IN" sz="1400" dirty="0">
                <a:solidFill>
                  <a:schemeClr val="bg1"/>
                </a:solidFill>
              </a:rPr>
              <a:t>(16,2);      </a:t>
            </a:r>
          </a:p>
          <a:p>
            <a:r>
              <a:rPr lang="en-IN" sz="1400" dirty="0" err="1">
                <a:solidFill>
                  <a:schemeClr val="bg1"/>
                </a:solidFill>
              </a:rPr>
              <a:t>strip.begin</a:t>
            </a:r>
            <a:r>
              <a:rPr lang="en-IN" sz="1400" dirty="0">
                <a:solidFill>
                  <a:schemeClr val="bg1"/>
                </a:solidFill>
              </a:rPr>
              <a:t>();</a:t>
            </a:r>
          </a:p>
          <a:p>
            <a:r>
              <a:rPr lang="en-IN" sz="1400" dirty="0">
                <a:solidFill>
                  <a:schemeClr val="bg1"/>
                </a:solidFill>
              </a:rPr>
              <a:t>}</a:t>
            </a:r>
          </a:p>
        </p:txBody>
      </p:sp>
      <p:sp>
        <p:nvSpPr>
          <p:cNvPr id="6" name="Rectangle 5">
            <a:extLst>
              <a:ext uri="{FF2B5EF4-FFF2-40B4-BE49-F238E27FC236}">
                <a16:creationId xmlns:a16="http://schemas.microsoft.com/office/drawing/2014/main" id="{DB3310C9-83EB-4BFF-B9E4-5336B3B871E5}"/>
              </a:ext>
            </a:extLst>
          </p:cNvPr>
          <p:cNvSpPr/>
          <p:nvPr/>
        </p:nvSpPr>
        <p:spPr>
          <a:xfrm>
            <a:off x="177282" y="149290"/>
            <a:ext cx="2060737"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cap="none" spc="0" dirty="0">
                <a:ln/>
                <a:solidFill>
                  <a:schemeClr val="accent3"/>
                </a:solidFill>
                <a:effectLst/>
              </a:rPr>
              <a:t>CODE-</a:t>
            </a:r>
          </a:p>
        </p:txBody>
      </p:sp>
    </p:spTree>
    <p:extLst>
      <p:ext uri="{BB962C8B-B14F-4D97-AF65-F5344CB8AC3E}">
        <p14:creationId xmlns:p14="http://schemas.microsoft.com/office/powerpoint/2010/main" val="330358156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121,163 Blue Wood Texture Background Stock Photos, Pictures &amp;amp; Royalty-Free  Images - iStock">
            <a:extLst>
              <a:ext uri="{FF2B5EF4-FFF2-40B4-BE49-F238E27FC236}">
                <a16:creationId xmlns:a16="http://schemas.microsoft.com/office/drawing/2014/main" id="{9C835E35-9D6B-49D1-968D-A86ACAFAB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7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B4429A-332D-4BAD-9079-8DEDFB419EFD}"/>
              </a:ext>
            </a:extLst>
          </p:cNvPr>
          <p:cNvSpPr txBox="1"/>
          <p:nvPr/>
        </p:nvSpPr>
        <p:spPr>
          <a:xfrm>
            <a:off x="1950098" y="80405"/>
            <a:ext cx="9554547" cy="6786473"/>
          </a:xfrm>
          <a:prstGeom prst="rect">
            <a:avLst/>
          </a:prstGeom>
          <a:noFill/>
        </p:spPr>
        <p:txBody>
          <a:bodyPr wrap="square" rtlCol="0">
            <a:spAutoFit/>
          </a:bodyPr>
          <a:lstStyle/>
          <a:p>
            <a:r>
              <a:rPr lang="en-IN" sz="1500" dirty="0">
                <a:solidFill>
                  <a:schemeClr val="bg1"/>
                </a:solidFill>
              </a:rPr>
              <a:t>void loop()</a:t>
            </a:r>
          </a:p>
          <a:p>
            <a:r>
              <a:rPr lang="en-IN" sz="1500" dirty="0">
                <a:solidFill>
                  <a:schemeClr val="bg1"/>
                </a:solidFill>
              </a:rPr>
              <a:t>{	     </a:t>
            </a:r>
          </a:p>
          <a:p>
            <a:r>
              <a:rPr lang="en-IN" sz="1500" dirty="0">
                <a:solidFill>
                  <a:schemeClr val="bg1"/>
                </a:solidFill>
              </a:rPr>
              <a:t>int temp=</a:t>
            </a:r>
            <a:r>
              <a:rPr lang="en-IN" sz="1500" dirty="0" err="1">
                <a:solidFill>
                  <a:schemeClr val="bg1"/>
                </a:solidFill>
              </a:rPr>
              <a:t>analogRead</a:t>
            </a:r>
            <a:r>
              <a:rPr lang="en-IN" sz="1500" dirty="0">
                <a:solidFill>
                  <a:schemeClr val="bg1"/>
                </a:solidFill>
              </a:rPr>
              <a:t>(A0);     </a:t>
            </a:r>
          </a:p>
          <a:p>
            <a:r>
              <a:rPr lang="en-IN" sz="1500" dirty="0" err="1">
                <a:solidFill>
                  <a:schemeClr val="bg1"/>
                </a:solidFill>
              </a:rPr>
              <a:t>Serial.print</a:t>
            </a:r>
            <a:r>
              <a:rPr lang="en-IN" sz="1500" dirty="0">
                <a:solidFill>
                  <a:schemeClr val="bg1"/>
                </a:solidFill>
              </a:rPr>
              <a:t>("The Temperature is : ");     </a:t>
            </a:r>
          </a:p>
          <a:p>
            <a:r>
              <a:rPr lang="en-IN" sz="1500" dirty="0" err="1">
                <a:solidFill>
                  <a:schemeClr val="bg1"/>
                </a:solidFill>
              </a:rPr>
              <a:t>Serial.println</a:t>
            </a:r>
            <a:r>
              <a:rPr lang="en-IN" sz="1500" dirty="0">
                <a:solidFill>
                  <a:schemeClr val="bg1"/>
                </a:solidFill>
              </a:rPr>
              <a:t>(temp);       </a:t>
            </a:r>
          </a:p>
          <a:p>
            <a:r>
              <a:rPr lang="en-IN" sz="1500" dirty="0">
                <a:solidFill>
                  <a:schemeClr val="bg1"/>
                </a:solidFill>
              </a:rPr>
              <a:t>int light= </a:t>
            </a:r>
            <a:r>
              <a:rPr lang="en-IN" sz="1500" dirty="0" err="1">
                <a:solidFill>
                  <a:schemeClr val="bg1"/>
                </a:solidFill>
              </a:rPr>
              <a:t>analogRead</a:t>
            </a:r>
            <a:r>
              <a:rPr lang="en-IN" sz="1500" dirty="0">
                <a:solidFill>
                  <a:schemeClr val="bg1"/>
                </a:solidFill>
              </a:rPr>
              <a:t>(A2);     </a:t>
            </a:r>
          </a:p>
          <a:p>
            <a:r>
              <a:rPr lang="en-IN" sz="1500" dirty="0" err="1">
                <a:solidFill>
                  <a:schemeClr val="bg1"/>
                </a:solidFill>
              </a:rPr>
              <a:t>Serial.print</a:t>
            </a:r>
            <a:r>
              <a:rPr lang="en-IN" sz="1500" dirty="0">
                <a:solidFill>
                  <a:schemeClr val="bg1"/>
                </a:solidFill>
              </a:rPr>
              <a:t>("The value of Phototransistor :");     </a:t>
            </a:r>
          </a:p>
          <a:p>
            <a:r>
              <a:rPr lang="en-IN" sz="1500" dirty="0" err="1">
                <a:solidFill>
                  <a:schemeClr val="bg1"/>
                </a:solidFill>
              </a:rPr>
              <a:t>Serial.println</a:t>
            </a:r>
            <a:r>
              <a:rPr lang="en-IN" sz="1500" dirty="0">
                <a:solidFill>
                  <a:schemeClr val="bg1"/>
                </a:solidFill>
              </a:rPr>
              <a:t>(light);       </a:t>
            </a:r>
          </a:p>
          <a:p>
            <a:r>
              <a:rPr lang="en-IN" sz="1500" dirty="0">
                <a:solidFill>
                  <a:schemeClr val="bg1"/>
                </a:solidFill>
              </a:rPr>
              <a:t>int a= </a:t>
            </a:r>
            <a:r>
              <a:rPr lang="en-IN" sz="1500" dirty="0" err="1">
                <a:solidFill>
                  <a:schemeClr val="bg1"/>
                </a:solidFill>
              </a:rPr>
              <a:t>analogRead</a:t>
            </a:r>
            <a:r>
              <a:rPr lang="en-IN" sz="1500" dirty="0">
                <a:solidFill>
                  <a:schemeClr val="bg1"/>
                </a:solidFill>
              </a:rPr>
              <a:t>(A1);     </a:t>
            </a:r>
          </a:p>
          <a:p>
            <a:r>
              <a:rPr lang="en-IN" sz="1500" dirty="0">
                <a:solidFill>
                  <a:schemeClr val="bg1"/>
                </a:solidFill>
              </a:rPr>
              <a:t>int b= map(a,0,1023,0,255);     </a:t>
            </a:r>
          </a:p>
          <a:p>
            <a:r>
              <a:rPr lang="en-IN" sz="1500" dirty="0" err="1">
                <a:solidFill>
                  <a:schemeClr val="bg1"/>
                </a:solidFill>
              </a:rPr>
              <a:t>Serial.print</a:t>
            </a:r>
            <a:r>
              <a:rPr lang="en-IN" sz="1500" dirty="0">
                <a:solidFill>
                  <a:schemeClr val="bg1"/>
                </a:solidFill>
              </a:rPr>
              <a:t>("The gas intensity is : ");     </a:t>
            </a:r>
          </a:p>
          <a:p>
            <a:r>
              <a:rPr lang="en-IN" sz="1500" dirty="0" err="1">
                <a:solidFill>
                  <a:schemeClr val="bg1"/>
                </a:solidFill>
              </a:rPr>
              <a:t>Serial.println</a:t>
            </a:r>
            <a:r>
              <a:rPr lang="en-IN" sz="1500" dirty="0">
                <a:solidFill>
                  <a:schemeClr val="bg1"/>
                </a:solidFill>
              </a:rPr>
              <a:t>(b);     </a:t>
            </a:r>
          </a:p>
          <a:p>
            <a:r>
              <a:rPr lang="en-IN" sz="1500" dirty="0">
                <a:solidFill>
                  <a:schemeClr val="bg1"/>
                </a:solidFill>
              </a:rPr>
              <a:t>delay(2000);    </a:t>
            </a:r>
          </a:p>
          <a:p>
            <a:r>
              <a:rPr lang="en-IN" sz="1500" dirty="0">
                <a:solidFill>
                  <a:schemeClr val="bg1"/>
                </a:solidFill>
              </a:rPr>
              <a:t>if ((b&gt;70 &amp;&amp; light&gt;5 ) || (temp&gt;80 &amp;&amp; light&gt;5) || (b&gt;70 &amp;&amp; temp&gt;80))</a:t>
            </a:r>
          </a:p>
          <a:p>
            <a:r>
              <a:rPr lang="en-IN" sz="1500" dirty="0">
                <a:solidFill>
                  <a:schemeClr val="bg1"/>
                </a:solidFill>
              </a:rPr>
              <a:t>{     </a:t>
            </a:r>
          </a:p>
          <a:p>
            <a:r>
              <a:rPr lang="en-IN" sz="1500" dirty="0" err="1">
                <a:solidFill>
                  <a:schemeClr val="bg1"/>
                </a:solidFill>
              </a:rPr>
              <a:t>digitalWrite</a:t>
            </a:r>
            <a:r>
              <a:rPr lang="en-IN" sz="1500" dirty="0">
                <a:solidFill>
                  <a:schemeClr val="bg1"/>
                </a:solidFill>
              </a:rPr>
              <a:t>(</a:t>
            </a:r>
            <a:r>
              <a:rPr lang="en-IN" sz="1500" dirty="0" err="1">
                <a:solidFill>
                  <a:schemeClr val="bg1"/>
                </a:solidFill>
              </a:rPr>
              <a:t>piezo,HIGH</a:t>
            </a:r>
            <a:r>
              <a:rPr lang="en-IN" sz="1500" dirty="0">
                <a:solidFill>
                  <a:schemeClr val="bg1"/>
                </a:solidFill>
              </a:rPr>
              <a:t>);    </a:t>
            </a:r>
          </a:p>
          <a:p>
            <a:r>
              <a:rPr lang="en-IN" sz="1500" dirty="0" err="1">
                <a:solidFill>
                  <a:schemeClr val="bg1"/>
                </a:solidFill>
              </a:rPr>
              <a:t>digitalWrite</a:t>
            </a:r>
            <a:r>
              <a:rPr lang="en-IN" sz="1500" dirty="0">
                <a:solidFill>
                  <a:schemeClr val="bg1"/>
                </a:solidFill>
              </a:rPr>
              <a:t>(</a:t>
            </a:r>
            <a:r>
              <a:rPr lang="en-IN" sz="1500" dirty="0" err="1">
                <a:solidFill>
                  <a:schemeClr val="bg1"/>
                </a:solidFill>
              </a:rPr>
              <a:t>pump,HIGH</a:t>
            </a:r>
            <a:r>
              <a:rPr lang="en-IN" sz="1500" dirty="0">
                <a:solidFill>
                  <a:schemeClr val="bg1"/>
                </a:solidFill>
              </a:rPr>
              <a:t>);    </a:t>
            </a:r>
          </a:p>
          <a:p>
            <a:r>
              <a:rPr lang="en-IN" sz="1500" dirty="0" err="1">
                <a:solidFill>
                  <a:schemeClr val="bg1"/>
                </a:solidFill>
              </a:rPr>
              <a:t>LCD.clear</a:t>
            </a:r>
            <a:r>
              <a:rPr lang="en-IN" sz="1500" dirty="0">
                <a:solidFill>
                  <a:schemeClr val="bg1"/>
                </a:solidFill>
              </a:rPr>
              <a:t>();                    </a:t>
            </a:r>
          </a:p>
          <a:p>
            <a:r>
              <a:rPr lang="en-IN" sz="1500" dirty="0" err="1">
                <a:solidFill>
                  <a:schemeClr val="bg1"/>
                </a:solidFill>
              </a:rPr>
              <a:t>LCD.setCursor</a:t>
            </a:r>
            <a:r>
              <a:rPr lang="en-IN" sz="1500" dirty="0">
                <a:solidFill>
                  <a:schemeClr val="bg1"/>
                </a:solidFill>
              </a:rPr>
              <a:t>(0,0);    </a:t>
            </a:r>
          </a:p>
          <a:p>
            <a:r>
              <a:rPr lang="en-IN" sz="1500" dirty="0" err="1">
                <a:solidFill>
                  <a:schemeClr val="bg1"/>
                </a:solidFill>
              </a:rPr>
              <a:t>LCD.print</a:t>
            </a:r>
            <a:r>
              <a:rPr lang="en-IN" sz="1500" dirty="0">
                <a:solidFill>
                  <a:schemeClr val="bg1"/>
                </a:solidFill>
              </a:rPr>
              <a:t>("ALERT");         </a:t>
            </a:r>
          </a:p>
          <a:p>
            <a:r>
              <a:rPr lang="en-IN" sz="1500" dirty="0">
                <a:solidFill>
                  <a:schemeClr val="bg1"/>
                </a:solidFill>
              </a:rPr>
              <a:t>delay(1000);                  </a:t>
            </a:r>
          </a:p>
          <a:p>
            <a:r>
              <a:rPr lang="en-IN" sz="1500" dirty="0" err="1">
                <a:solidFill>
                  <a:schemeClr val="bg1"/>
                </a:solidFill>
              </a:rPr>
              <a:t>LCD.clear</a:t>
            </a:r>
            <a:r>
              <a:rPr lang="en-IN" sz="1500" dirty="0">
                <a:solidFill>
                  <a:schemeClr val="bg1"/>
                </a:solidFill>
              </a:rPr>
              <a:t>();                 </a:t>
            </a:r>
          </a:p>
          <a:p>
            <a:r>
              <a:rPr lang="en-IN" sz="1500" dirty="0" err="1">
                <a:solidFill>
                  <a:schemeClr val="bg1"/>
                </a:solidFill>
              </a:rPr>
              <a:t>LCD.setCursor</a:t>
            </a:r>
            <a:r>
              <a:rPr lang="en-IN" sz="1500" dirty="0">
                <a:solidFill>
                  <a:schemeClr val="bg1"/>
                </a:solidFill>
              </a:rPr>
              <a:t>(0,1);     </a:t>
            </a:r>
          </a:p>
          <a:p>
            <a:r>
              <a:rPr lang="en-IN" sz="1500" dirty="0" err="1">
                <a:solidFill>
                  <a:schemeClr val="bg1"/>
                </a:solidFill>
              </a:rPr>
              <a:t>LCD.print</a:t>
            </a:r>
            <a:r>
              <a:rPr lang="en-IN" sz="1500" dirty="0">
                <a:solidFill>
                  <a:schemeClr val="bg1"/>
                </a:solidFill>
              </a:rPr>
              <a:t>("EVACUATE");      </a:t>
            </a:r>
          </a:p>
          <a:p>
            <a:r>
              <a:rPr lang="en-IN" sz="1500" dirty="0">
                <a:solidFill>
                  <a:schemeClr val="bg1"/>
                </a:solidFill>
              </a:rPr>
              <a:t>delay(1000);    </a:t>
            </a:r>
          </a:p>
          <a:p>
            <a:r>
              <a:rPr lang="en-IN" sz="1500" dirty="0">
                <a:solidFill>
                  <a:schemeClr val="bg1"/>
                </a:solidFill>
              </a:rPr>
              <a:t>chase(</a:t>
            </a:r>
            <a:r>
              <a:rPr lang="en-IN" sz="1500" dirty="0" err="1">
                <a:solidFill>
                  <a:schemeClr val="bg1"/>
                </a:solidFill>
              </a:rPr>
              <a:t>strip.Color</a:t>
            </a:r>
            <a:r>
              <a:rPr lang="en-IN" sz="1500" dirty="0">
                <a:solidFill>
                  <a:schemeClr val="bg1"/>
                </a:solidFill>
              </a:rPr>
              <a:t>(255, 0, 0)); //Red    </a:t>
            </a:r>
          </a:p>
          <a:p>
            <a:r>
              <a:rPr lang="en-IN" sz="1500" dirty="0">
                <a:solidFill>
                  <a:schemeClr val="bg1"/>
                </a:solidFill>
              </a:rPr>
              <a:t>delay(100);</a:t>
            </a:r>
          </a:p>
          <a:p>
            <a:r>
              <a:rPr lang="en-IN" sz="1500" dirty="0">
                <a:solidFill>
                  <a:schemeClr val="bg1"/>
                </a:solidFill>
              </a:rPr>
              <a:t>}</a:t>
            </a:r>
          </a:p>
          <a:p>
            <a:r>
              <a:rPr lang="en-IN" sz="1500" dirty="0">
                <a:solidFill>
                  <a:schemeClr val="bg1"/>
                </a:solidFill>
              </a:rPr>
              <a:t>    </a:t>
            </a:r>
          </a:p>
        </p:txBody>
      </p:sp>
    </p:spTree>
    <p:extLst>
      <p:ext uri="{BB962C8B-B14F-4D97-AF65-F5344CB8AC3E}">
        <p14:creationId xmlns:p14="http://schemas.microsoft.com/office/powerpoint/2010/main" val="29973314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121,163 Blue Wood Texture Background Stock Photos, Pictures &amp;amp; Royalty-Free  Images - iStock">
            <a:extLst>
              <a:ext uri="{FF2B5EF4-FFF2-40B4-BE49-F238E27FC236}">
                <a16:creationId xmlns:a16="http://schemas.microsoft.com/office/drawing/2014/main" id="{9C835E35-9D6B-49D1-968D-A86ACAFAB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7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B4429A-332D-4BAD-9079-8DEDFB419EFD}"/>
              </a:ext>
            </a:extLst>
          </p:cNvPr>
          <p:cNvSpPr txBox="1"/>
          <p:nvPr/>
        </p:nvSpPr>
        <p:spPr>
          <a:xfrm>
            <a:off x="1983790" y="266596"/>
            <a:ext cx="5396336" cy="6324808"/>
          </a:xfrm>
          <a:prstGeom prst="rect">
            <a:avLst/>
          </a:prstGeom>
          <a:noFill/>
        </p:spPr>
        <p:txBody>
          <a:bodyPr wrap="square" rtlCol="0">
            <a:spAutoFit/>
          </a:bodyPr>
          <a:lstStyle/>
          <a:p>
            <a:r>
              <a:rPr lang="en-IN" sz="1500" dirty="0">
                <a:solidFill>
                  <a:schemeClr val="bg1"/>
                </a:solidFill>
              </a:rPr>
              <a:t>else</a:t>
            </a:r>
          </a:p>
          <a:p>
            <a:r>
              <a:rPr lang="en-IN" sz="1500" dirty="0">
                <a:solidFill>
                  <a:schemeClr val="bg1"/>
                </a:solidFill>
              </a:rPr>
              <a:t>{    </a:t>
            </a:r>
          </a:p>
          <a:p>
            <a:r>
              <a:rPr lang="en-IN" sz="1500" dirty="0" err="1">
                <a:solidFill>
                  <a:schemeClr val="bg1"/>
                </a:solidFill>
              </a:rPr>
              <a:t>digitalWrite</a:t>
            </a:r>
            <a:r>
              <a:rPr lang="en-IN" sz="1500" dirty="0">
                <a:solidFill>
                  <a:schemeClr val="bg1"/>
                </a:solidFill>
              </a:rPr>
              <a:t>(</a:t>
            </a:r>
            <a:r>
              <a:rPr lang="en-IN" sz="1500" dirty="0" err="1">
                <a:solidFill>
                  <a:schemeClr val="bg1"/>
                </a:solidFill>
              </a:rPr>
              <a:t>piezo,LOW</a:t>
            </a:r>
            <a:r>
              <a:rPr lang="en-IN" sz="1500" dirty="0">
                <a:solidFill>
                  <a:schemeClr val="bg1"/>
                </a:solidFill>
              </a:rPr>
              <a:t>);    </a:t>
            </a:r>
          </a:p>
          <a:p>
            <a:r>
              <a:rPr lang="en-IN" sz="1500" dirty="0" err="1">
                <a:solidFill>
                  <a:schemeClr val="bg1"/>
                </a:solidFill>
              </a:rPr>
              <a:t>digitalWrite</a:t>
            </a:r>
            <a:r>
              <a:rPr lang="en-IN" sz="1500" dirty="0">
                <a:solidFill>
                  <a:schemeClr val="bg1"/>
                </a:solidFill>
              </a:rPr>
              <a:t>(</a:t>
            </a:r>
            <a:r>
              <a:rPr lang="en-IN" sz="1500" dirty="0" err="1">
                <a:solidFill>
                  <a:schemeClr val="bg1"/>
                </a:solidFill>
              </a:rPr>
              <a:t>pump,LOW</a:t>
            </a:r>
            <a:r>
              <a:rPr lang="en-IN" sz="1500" dirty="0">
                <a:solidFill>
                  <a:schemeClr val="bg1"/>
                </a:solidFill>
              </a:rPr>
              <a:t>);    </a:t>
            </a:r>
          </a:p>
          <a:p>
            <a:r>
              <a:rPr lang="en-IN" sz="1500" dirty="0" err="1">
                <a:solidFill>
                  <a:schemeClr val="bg1"/>
                </a:solidFill>
              </a:rPr>
              <a:t>LCD.clear</a:t>
            </a:r>
            <a:r>
              <a:rPr lang="en-IN" sz="1500" dirty="0">
                <a:solidFill>
                  <a:schemeClr val="bg1"/>
                </a:solidFill>
              </a:rPr>
              <a:t>();               </a:t>
            </a:r>
          </a:p>
          <a:p>
            <a:r>
              <a:rPr lang="en-IN" sz="1500" dirty="0" err="1">
                <a:solidFill>
                  <a:schemeClr val="bg1"/>
                </a:solidFill>
              </a:rPr>
              <a:t>LCD.setCursor</a:t>
            </a:r>
            <a:r>
              <a:rPr lang="en-IN" sz="1500" dirty="0">
                <a:solidFill>
                  <a:schemeClr val="bg1"/>
                </a:solidFill>
              </a:rPr>
              <a:t>(0,0);    </a:t>
            </a:r>
          </a:p>
          <a:p>
            <a:r>
              <a:rPr lang="en-IN" sz="1500" dirty="0" err="1">
                <a:solidFill>
                  <a:schemeClr val="bg1"/>
                </a:solidFill>
              </a:rPr>
              <a:t>LCD.print</a:t>
            </a:r>
            <a:r>
              <a:rPr lang="en-IN" sz="1500" dirty="0">
                <a:solidFill>
                  <a:schemeClr val="bg1"/>
                </a:solidFill>
              </a:rPr>
              <a:t>("SAFE");            </a:t>
            </a:r>
          </a:p>
          <a:p>
            <a:r>
              <a:rPr lang="en-IN" sz="1500" dirty="0">
                <a:solidFill>
                  <a:schemeClr val="bg1"/>
                </a:solidFill>
              </a:rPr>
              <a:t>delay(1000);                 </a:t>
            </a:r>
          </a:p>
          <a:p>
            <a:r>
              <a:rPr lang="en-IN" sz="1500" dirty="0" err="1">
                <a:solidFill>
                  <a:schemeClr val="bg1"/>
                </a:solidFill>
              </a:rPr>
              <a:t>LCD.clear</a:t>
            </a:r>
            <a:r>
              <a:rPr lang="en-IN" sz="1500" dirty="0">
                <a:solidFill>
                  <a:schemeClr val="bg1"/>
                </a:solidFill>
              </a:rPr>
              <a:t>();               </a:t>
            </a:r>
          </a:p>
          <a:p>
            <a:r>
              <a:rPr lang="en-IN" sz="1500" dirty="0" err="1">
                <a:solidFill>
                  <a:schemeClr val="bg1"/>
                </a:solidFill>
              </a:rPr>
              <a:t>LCD.setCursor</a:t>
            </a:r>
            <a:r>
              <a:rPr lang="en-IN" sz="1500" dirty="0">
                <a:solidFill>
                  <a:schemeClr val="bg1"/>
                </a:solidFill>
              </a:rPr>
              <a:t>(0,1);    </a:t>
            </a:r>
          </a:p>
          <a:p>
            <a:r>
              <a:rPr lang="en-IN" sz="1500" dirty="0" err="1">
                <a:solidFill>
                  <a:schemeClr val="bg1"/>
                </a:solidFill>
              </a:rPr>
              <a:t>LCD.print</a:t>
            </a:r>
            <a:r>
              <a:rPr lang="en-IN" sz="1500" dirty="0">
                <a:solidFill>
                  <a:schemeClr val="bg1"/>
                </a:solidFill>
              </a:rPr>
              <a:t>("ALL CLEAR");     </a:t>
            </a:r>
          </a:p>
          <a:p>
            <a:r>
              <a:rPr lang="en-IN" sz="1500" dirty="0">
                <a:solidFill>
                  <a:schemeClr val="bg1"/>
                </a:solidFill>
              </a:rPr>
              <a:t>delay(1000);    </a:t>
            </a:r>
          </a:p>
          <a:p>
            <a:r>
              <a:rPr lang="en-IN" sz="1500" dirty="0">
                <a:solidFill>
                  <a:schemeClr val="bg1"/>
                </a:solidFill>
              </a:rPr>
              <a:t>chase(</a:t>
            </a:r>
            <a:r>
              <a:rPr lang="en-IN" sz="1500" dirty="0" err="1">
                <a:solidFill>
                  <a:schemeClr val="bg1"/>
                </a:solidFill>
              </a:rPr>
              <a:t>strip.Color</a:t>
            </a:r>
            <a:r>
              <a:rPr lang="en-IN" sz="1500" dirty="0">
                <a:solidFill>
                  <a:schemeClr val="bg1"/>
                </a:solidFill>
              </a:rPr>
              <a:t>(0, 255, 0)); //green    </a:t>
            </a:r>
          </a:p>
          <a:p>
            <a:r>
              <a:rPr lang="en-IN" sz="1500" dirty="0">
                <a:solidFill>
                  <a:schemeClr val="bg1"/>
                </a:solidFill>
              </a:rPr>
              <a:t>delay(100);</a:t>
            </a:r>
          </a:p>
          <a:p>
            <a:r>
              <a:rPr lang="en-IN" sz="1500" dirty="0">
                <a:solidFill>
                  <a:schemeClr val="bg1"/>
                </a:solidFill>
              </a:rPr>
              <a:t>}</a:t>
            </a:r>
          </a:p>
          <a:p>
            <a:r>
              <a:rPr lang="en-IN" sz="1500" dirty="0">
                <a:solidFill>
                  <a:schemeClr val="bg1"/>
                </a:solidFill>
              </a:rPr>
              <a:t>}</a:t>
            </a:r>
          </a:p>
          <a:p>
            <a:r>
              <a:rPr lang="en-IN" sz="1500" dirty="0">
                <a:solidFill>
                  <a:schemeClr val="bg1"/>
                </a:solidFill>
              </a:rPr>
              <a:t>static void </a:t>
            </a:r>
          </a:p>
          <a:p>
            <a:r>
              <a:rPr lang="en-IN" sz="1500" dirty="0">
                <a:solidFill>
                  <a:schemeClr val="bg1"/>
                </a:solidFill>
              </a:rPr>
              <a:t>chase(uint32_t c)//Loop of the </a:t>
            </a:r>
            <a:r>
              <a:rPr lang="en-IN" sz="1500" dirty="0" err="1">
                <a:solidFill>
                  <a:schemeClr val="bg1"/>
                </a:solidFill>
              </a:rPr>
              <a:t>NeoPixel</a:t>
            </a:r>
            <a:r>
              <a:rPr lang="en-IN" sz="1500" dirty="0">
                <a:solidFill>
                  <a:schemeClr val="bg1"/>
                </a:solidFill>
              </a:rPr>
              <a:t> Strip</a:t>
            </a:r>
          </a:p>
          <a:p>
            <a:r>
              <a:rPr lang="en-IN" sz="1500" dirty="0">
                <a:solidFill>
                  <a:schemeClr val="bg1"/>
                </a:solidFill>
              </a:rPr>
              <a:t>{  </a:t>
            </a:r>
          </a:p>
          <a:p>
            <a:r>
              <a:rPr lang="en-IN" sz="1500" dirty="0">
                <a:solidFill>
                  <a:schemeClr val="bg1"/>
                </a:solidFill>
              </a:rPr>
              <a:t>for(uint16_t </a:t>
            </a:r>
            <a:r>
              <a:rPr lang="en-IN" sz="1500" dirty="0" err="1">
                <a:solidFill>
                  <a:schemeClr val="bg1"/>
                </a:solidFill>
              </a:rPr>
              <a:t>i</a:t>
            </a:r>
            <a:r>
              <a:rPr lang="en-IN" sz="1500" dirty="0">
                <a:solidFill>
                  <a:schemeClr val="bg1"/>
                </a:solidFill>
              </a:rPr>
              <a:t>=0; </a:t>
            </a:r>
            <a:r>
              <a:rPr lang="en-IN" sz="1500" dirty="0" err="1">
                <a:solidFill>
                  <a:schemeClr val="bg1"/>
                </a:solidFill>
              </a:rPr>
              <a:t>i</a:t>
            </a:r>
            <a:r>
              <a:rPr lang="en-IN" sz="1500" dirty="0">
                <a:solidFill>
                  <a:schemeClr val="bg1"/>
                </a:solidFill>
              </a:rPr>
              <a:t>&lt;</a:t>
            </a:r>
            <a:r>
              <a:rPr lang="en-IN" sz="1500" dirty="0" err="1">
                <a:solidFill>
                  <a:schemeClr val="bg1"/>
                </a:solidFill>
              </a:rPr>
              <a:t>strip.numPixels</a:t>
            </a:r>
            <a:r>
              <a:rPr lang="en-IN" sz="1500" dirty="0">
                <a:solidFill>
                  <a:schemeClr val="bg1"/>
                </a:solidFill>
              </a:rPr>
              <a:t>()+12; </a:t>
            </a:r>
            <a:r>
              <a:rPr lang="en-IN" sz="1500" dirty="0" err="1">
                <a:solidFill>
                  <a:schemeClr val="bg1"/>
                </a:solidFill>
              </a:rPr>
              <a:t>i</a:t>
            </a:r>
            <a:r>
              <a:rPr lang="en-IN" sz="1500" dirty="0">
                <a:solidFill>
                  <a:schemeClr val="bg1"/>
                </a:solidFill>
              </a:rPr>
              <a:t>++)  </a:t>
            </a:r>
          </a:p>
          <a:p>
            <a:r>
              <a:rPr lang="en-IN" sz="1500" dirty="0">
                <a:solidFill>
                  <a:schemeClr val="bg1"/>
                </a:solidFill>
              </a:rPr>
              <a:t>{      </a:t>
            </a:r>
          </a:p>
          <a:p>
            <a:r>
              <a:rPr lang="en-IN" sz="1500" dirty="0" err="1">
                <a:solidFill>
                  <a:schemeClr val="bg1"/>
                </a:solidFill>
              </a:rPr>
              <a:t>strip.setPixelColor</a:t>
            </a:r>
            <a:r>
              <a:rPr lang="en-IN" sz="1500" dirty="0">
                <a:solidFill>
                  <a:schemeClr val="bg1"/>
                </a:solidFill>
              </a:rPr>
              <a:t>(</a:t>
            </a:r>
            <a:r>
              <a:rPr lang="en-IN" sz="1500" dirty="0" err="1">
                <a:solidFill>
                  <a:schemeClr val="bg1"/>
                </a:solidFill>
              </a:rPr>
              <a:t>i</a:t>
            </a:r>
            <a:r>
              <a:rPr lang="en-IN" sz="1500" dirty="0">
                <a:solidFill>
                  <a:schemeClr val="bg1"/>
                </a:solidFill>
              </a:rPr>
              <a:t>  , c);      </a:t>
            </a:r>
          </a:p>
          <a:p>
            <a:r>
              <a:rPr lang="en-IN" sz="1500" dirty="0" err="1">
                <a:solidFill>
                  <a:schemeClr val="bg1"/>
                </a:solidFill>
              </a:rPr>
              <a:t>strip.setPixelColor</a:t>
            </a:r>
            <a:r>
              <a:rPr lang="en-IN" sz="1500" dirty="0">
                <a:solidFill>
                  <a:schemeClr val="bg1"/>
                </a:solidFill>
              </a:rPr>
              <a:t>(i-8, 0);      </a:t>
            </a:r>
          </a:p>
          <a:p>
            <a:r>
              <a:rPr lang="en-IN" sz="1500" dirty="0" err="1">
                <a:solidFill>
                  <a:schemeClr val="bg1"/>
                </a:solidFill>
              </a:rPr>
              <a:t>strip.show</a:t>
            </a:r>
            <a:r>
              <a:rPr lang="en-IN" sz="1500" dirty="0">
                <a:solidFill>
                  <a:schemeClr val="bg1"/>
                </a:solidFill>
              </a:rPr>
              <a:t>();      </a:t>
            </a:r>
          </a:p>
          <a:p>
            <a:r>
              <a:rPr lang="en-IN" sz="1500" dirty="0">
                <a:solidFill>
                  <a:schemeClr val="bg1"/>
                </a:solidFill>
              </a:rPr>
              <a:t>delay(10);  </a:t>
            </a:r>
          </a:p>
          <a:p>
            <a:r>
              <a:rPr lang="en-IN" sz="1500" dirty="0">
                <a:solidFill>
                  <a:schemeClr val="bg1"/>
                </a:solidFill>
              </a:rPr>
              <a:t>}</a:t>
            </a:r>
          </a:p>
          <a:p>
            <a:r>
              <a:rPr lang="en-IN" sz="1500" dirty="0">
                <a:solidFill>
                  <a:schemeClr val="bg1"/>
                </a:solidFill>
              </a:rPr>
              <a:t>}</a:t>
            </a:r>
          </a:p>
        </p:txBody>
      </p:sp>
    </p:spTree>
    <p:extLst>
      <p:ext uri="{BB962C8B-B14F-4D97-AF65-F5344CB8AC3E}">
        <p14:creationId xmlns:p14="http://schemas.microsoft.com/office/powerpoint/2010/main" val="36292475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1,163 Blue Wood Texture Background Stock Photos, Pictures &amp;amp; Royalty-Free  Images - iStock">
            <a:extLst>
              <a:ext uri="{FF2B5EF4-FFF2-40B4-BE49-F238E27FC236}">
                <a16:creationId xmlns:a16="http://schemas.microsoft.com/office/drawing/2014/main" id="{6BF9E88F-62D1-426A-8D18-7487CAB93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B00A482-1ACA-40EC-A647-55F05CFF0565}"/>
              </a:ext>
            </a:extLst>
          </p:cNvPr>
          <p:cNvPicPr>
            <a:picLocks noChangeAspect="1"/>
          </p:cNvPicPr>
          <p:nvPr/>
        </p:nvPicPr>
        <p:blipFill>
          <a:blip r:embed="rId3"/>
          <a:stretch>
            <a:fillRect/>
          </a:stretch>
        </p:blipFill>
        <p:spPr>
          <a:xfrm>
            <a:off x="1404524" y="1805050"/>
            <a:ext cx="8336635" cy="4782362"/>
          </a:xfrm>
          <a:prstGeom prst="rect">
            <a:avLst/>
          </a:prstGeom>
        </p:spPr>
      </p:pic>
      <p:sp>
        <p:nvSpPr>
          <p:cNvPr id="8" name="Rectangle 7">
            <a:extLst>
              <a:ext uri="{FF2B5EF4-FFF2-40B4-BE49-F238E27FC236}">
                <a16:creationId xmlns:a16="http://schemas.microsoft.com/office/drawing/2014/main" id="{613D9570-8579-45CC-AA34-DCD7BCC9E62F}"/>
              </a:ext>
            </a:extLst>
          </p:cNvPr>
          <p:cNvSpPr/>
          <p:nvPr/>
        </p:nvSpPr>
        <p:spPr>
          <a:xfrm>
            <a:off x="2119427" y="194639"/>
            <a:ext cx="6906828"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SCHEMATIC DIAGRAM</a:t>
            </a:r>
            <a:endParaRPr lang="en-US" sz="4000" b="1" cap="none" spc="0" dirty="0">
              <a:ln/>
              <a:solidFill>
                <a:schemeClr val="accent3"/>
              </a:solidFill>
              <a:effectLst/>
            </a:endParaRPr>
          </a:p>
        </p:txBody>
      </p:sp>
    </p:spTree>
    <p:extLst>
      <p:ext uri="{BB962C8B-B14F-4D97-AF65-F5344CB8AC3E}">
        <p14:creationId xmlns:p14="http://schemas.microsoft.com/office/powerpoint/2010/main" val="113138239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1142</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vt:lpstr>
      <vt:lpstr>Blackadder ITC</vt:lpstr>
      <vt:lpstr>Calibri</vt:lpstr>
      <vt:lpstr>Calibri Light</vt:lpstr>
      <vt:lpstr>Colonna MT</vt:lpstr>
      <vt:lpstr>CommercialScript BT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sharanya2303@outlook.com</dc:creator>
  <cp:lastModifiedBy>Shaili Sahu</cp:lastModifiedBy>
  <cp:revision>18</cp:revision>
  <dcterms:created xsi:type="dcterms:W3CDTF">2022-01-16T10:56:08Z</dcterms:created>
  <dcterms:modified xsi:type="dcterms:W3CDTF">2023-07-04T07:02:04Z</dcterms:modified>
</cp:coreProperties>
</file>