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5.xml"/><Relationship Id="rId22" Type="http://schemas.openxmlformats.org/officeDocument/2006/relationships/font" Target="fonts/ProximaNova-italic.fntdata"/><Relationship Id="rId10" Type="http://schemas.openxmlformats.org/officeDocument/2006/relationships/slide" Target="slides/slide4.xml"/><Relationship Id="rId21" Type="http://schemas.openxmlformats.org/officeDocument/2006/relationships/font" Target="fonts/ProximaNova-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ProximaNova-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68e444d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68e444d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268e444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268e444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268e444d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268e444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268e444d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268e444d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268e444d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268e444d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605747c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605747c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605747c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605747c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68e44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68e44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68e444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68e444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68e444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268e444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268e444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268e444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268e444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268e444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268e444d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268e444d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Document Verification</a:t>
            </a:r>
            <a:endParaRPr/>
          </a:p>
        </p:txBody>
      </p:sp>
      <p:sp>
        <p:nvSpPr>
          <p:cNvPr id="105" name="Google Shape;105;p25"/>
          <p:cNvSpPr txBox="1"/>
          <p:nvPr>
            <p:ph idx="1" type="subTitle"/>
          </p:nvPr>
        </p:nvSpPr>
        <p:spPr>
          <a:xfrm>
            <a:off x="510450" y="3182328"/>
            <a:ext cx="8123100" cy="842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Shailja 19bce1454</a:t>
            </a:r>
            <a:endParaRPr/>
          </a:p>
          <a:p>
            <a:pPr indent="0" lvl="0" marL="0" rtl="0" algn="l">
              <a:spcBef>
                <a:spcPts val="0"/>
              </a:spcBef>
              <a:spcAft>
                <a:spcPts val="0"/>
              </a:spcAft>
              <a:buNone/>
            </a:pPr>
            <a:r>
              <a:rPr lang="en"/>
              <a:t>Aditya  19bce1402</a:t>
            </a:r>
            <a:endParaRPr/>
          </a:p>
          <a:p>
            <a:pPr indent="0" lvl="0" marL="0" rtl="0" algn="l">
              <a:spcBef>
                <a:spcPts val="0"/>
              </a:spcBef>
              <a:spcAft>
                <a:spcPts val="0"/>
              </a:spcAft>
              <a:buNone/>
            </a:pPr>
            <a:r>
              <a:rPr lang="en"/>
              <a:t>Pankaj 19bce1642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Extracting Data using OCR</a:t>
            </a:r>
            <a:endParaRPr/>
          </a:p>
        </p:txBody>
      </p:sp>
      <p:sp>
        <p:nvSpPr>
          <p:cNvPr id="165" name="Google Shape;16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After it is verified that the submitted document is an ID card then information present on ID will be extracted by the means of Optical Character Recognition (OCR). </a:t>
            </a:r>
            <a:r>
              <a:rPr lang="en"/>
              <a:t>That program extracts the Register No and Residence Status from the text given in the ID Card and compares it with the records in the 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Registration number :- XXXXXXXXX</a:t>
            </a:r>
            <a:endParaRPr/>
          </a:p>
          <a:p>
            <a:pPr indent="0" lvl="0" marL="0" rtl="0" algn="l">
              <a:spcBef>
                <a:spcPts val="1200"/>
              </a:spcBef>
              <a:spcAft>
                <a:spcPts val="0"/>
              </a:spcAft>
              <a:buNone/>
            </a:pPr>
            <a:r>
              <a:rPr lang="en"/>
              <a:t>Residence Status</a:t>
            </a:r>
            <a:r>
              <a:rPr lang="en"/>
              <a:t> :- XXXXXXXX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Validation of Data extracted using OCR</a:t>
            </a:r>
            <a:endParaRPr/>
          </a:p>
        </p:txBody>
      </p:sp>
      <p:sp>
        <p:nvSpPr>
          <p:cNvPr id="171" name="Google Shape;17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information will be processed and validated by using an existing database. Registration number, Accommodation detail will be verified by comparing it with customer records available in the database.</a:t>
            </a:r>
            <a:endParaRPr/>
          </a:p>
          <a:p>
            <a:pPr indent="0" lvl="0" marL="0" rtl="0" algn="l">
              <a:spcBef>
                <a:spcPts val="1200"/>
              </a:spcBef>
              <a:spcAft>
                <a:spcPts val="1200"/>
              </a:spcAft>
              <a:buNone/>
            </a:pPr>
            <a:r>
              <a:rPr lang="en"/>
              <a:t>Since the above card  belongs to VIT Chennai, the object detection model identified  and therefore the above ID Card was  sent for OCR Verification. The OCR verified the Register No and residence status from the database and confirmed the validity of the ID Card</a:t>
            </a:r>
            <a:endParaRPr/>
          </a:p>
        </p:txBody>
      </p:sp>
      <p:pic>
        <p:nvPicPr>
          <p:cNvPr id="172" name="Google Shape;172;p35"/>
          <p:cNvPicPr preferRelativeResize="0"/>
          <p:nvPr/>
        </p:nvPicPr>
        <p:blipFill>
          <a:blip r:embed="rId3">
            <a:alphaModFix/>
          </a:blip>
          <a:stretch>
            <a:fillRect/>
          </a:stretch>
        </p:blipFill>
        <p:spPr>
          <a:xfrm>
            <a:off x="799550" y="3700950"/>
            <a:ext cx="6705600" cy="114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pic>
        <p:nvPicPr>
          <p:cNvPr id="178" name="Google Shape;178;p36"/>
          <p:cNvPicPr preferRelativeResize="0"/>
          <p:nvPr/>
        </p:nvPicPr>
        <p:blipFill>
          <a:blip r:embed="rId3">
            <a:alphaModFix/>
          </a:blip>
          <a:stretch>
            <a:fillRect/>
          </a:stretch>
        </p:blipFill>
        <p:spPr>
          <a:xfrm>
            <a:off x="311700" y="1589150"/>
            <a:ext cx="8399676" cy="196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Conclusion</a:t>
            </a:r>
            <a:endParaRPr/>
          </a:p>
        </p:txBody>
      </p:sp>
      <p:sp>
        <p:nvSpPr>
          <p:cNvPr id="184" name="Google Shape;18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t/>
            </a:r>
            <a:endParaRPr sz="1425"/>
          </a:p>
          <a:p>
            <a:pPr indent="0" lvl="0" marL="0" rtl="0" algn="l">
              <a:spcBef>
                <a:spcPts val="1200"/>
              </a:spcBef>
              <a:spcAft>
                <a:spcPts val="0"/>
              </a:spcAft>
              <a:buSzPts val="688"/>
              <a:buNone/>
            </a:pPr>
            <a:r>
              <a:rPr lang="en" sz="1425"/>
              <a:t>The object detection model worked well enough to differentiate between VIT and Non-VIT ID cards. One problem we faced was that the object detection model  couldn’t take multiple evaluation images as input and we had to manually feed different images. As an extension of the problem just mentioned, we had to delete the verified image after one iteration of the system so that for the subsequent iterations, the directory where the verified ID cards are stored is empty.</a:t>
            </a:r>
            <a:endParaRPr sz="1425"/>
          </a:p>
          <a:p>
            <a:pPr indent="0" lvl="0" marL="0" rtl="0" algn="l">
              <a:spcBef>
                <a:spcPts val="1200"/>
              </a:spcBef>
              <a:spcAft>
                <a:spcPts val="0"/>
              </a:spcAft>
              <a:buSzPts val="688"/>
              <a:buNone/>
            </a:pPr>
            <a:r>
              <a:t/>
            </a:r>
            <a:endParaRPr sz="1425"/>
          </a:p>
          <a:p>
            <a:pPr indent="0" lvl="0" marL="0" rtl="0" algn="l">
              <a:spcBef>
                <a:spcPts val="1200"/>
              </a:spcBef>
              <a:spcAft>
                <a:spcPts val="0"/>
              </a:spcAft>
              <a:buSzPts val="688"/>
              <a:buNone/>
            </a:pPr>
            <a:r>
              <a:t/>
            </a:r>
            <a:endParaRPr sz="1525"/>
          </a:p>
          <a:p>
            <a:pPr indent="0" lvl="0" marL="0" rtl="0" algn="l">
              <a:spcBef>
                <a:spcPts val="1200"/>
              </a:spcBef>
              <a:spcAft>
                <a:spcPts val="1200"/>
              </a:spcAft>
              <a:buSzPts val="688"/>
              <a:buNone/>
            </a:pPr>
            <a:r>
              <a:t/>
            </a:r>
            <a:endParaRPr sz="14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111" name="Google Shape;111;p26"/>
          <p:cNvSpPr txBox="1"/>
          <p:nvPr>
            <p:ph idx="1" type="body"/>
          </p:nvPr>
        </p:nvSpPr>
        <p:spPr>
          <a:xfrm>
            <a:off x="311700" y="1122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objective of this project is to attempt to inject a bit of automation in </a:t>
            </a:r>
            <a:r>
              <a:rPr lang="en"/>
              <a:t>the</a:t>
            </a:r>
            <a:r>
              <a:rPr lang="en"/>
              <a:t> process of document verification which in real </a:t>
            </a:r>
            <a:r>
              <a:rPr lang="en"/>
              <a:t>life</a:t>
            </a:r>
            <a:r>
              <a:rPr lang="en"/>
              <a:t> is a pretty cumbersome process.Just to set  the wheels of the system in motion,the </a:t>
            </a:r>
            <a:r>
              <a:rPr lang="en"/>
              <a:t>document</a:t>
            </a:r>
            <a:r>
              <a:rPr lang="en"/>
              <a:t> we will b</a:t>
            </a:r>
            <a:r>
              <a:rPr lang="en"/>
              <a:t>e </a:t>
            </a:r>
            <a:r>
              <a:rPr lang="en"/>
              <a:t>looking at is our college ID Card.The larger objective of this system is to be able to verify  official documents </a:t>
            </a:r>
            <a:r>
              <a:rPr lang="en"/>
              <a:t>such as Aadhar Card,Pan Card etc.The objective of this system is to not only to verify a document but to verify the CORRECT document</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17" name="Google Shape;11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We all have come across the official procedure for renewing a passport in India. We are required to upload a soft copy of the documents and then show the same documents in the form of a hard copy to the passport office. The same procedure is more or less followed for getting KYC(Know your customer) done. All this is a pretty cumbersome process. In our project, we wanted to inject a bit of automation into this process. Since most verifications in India require the Aadhar card, our system was originally targeted towards the Aadhar Card. Due to time and computational constraints, we decided to create a system which can first verify VIT Chennai ID Cards and then maybe as an expansion can then verify official government documents like PAN,Aadhar Card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3" name="Google Shape;12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Dataset</a:t>
            </a:r>
            <a:endParaRPr/>
          </a:p>
          <a:p>
            <a:pPr indent="0" lvl="0" marL="0" rtl="0" algn="l">
              <a:spcBef>
                <a:spcPts val="1200"/>
              </a:spcBef>
              <a:spcAft>
                <a:spcPts val="0"/>
              </a:spcAft>
              <a:buNone/>
            </a:pPr>
            <a:r>
              <a:rPr lang="en"/>
              <a:t>STEP 2: Extracting Region of Interest</a:t>
            </a:r>
            <a:endParaRPr/>
          </a:p>
          <a:p>
            <a:pPr indent="0" lvl="0" marL="0" rtl="0" algn="l">
              <a:spcBef>
                <a:spcPts val="1200"/>
              </a:spcBef>
              <a:spcAft>
                <a:spcPts val="0"/>
              </a:spcAft>
              <a:buNone/>
            </a:pPr>
            <a:r>
              <a:rPr lang="en"/>
              <a:t>STEP 3: Training a Object Detection Model on ID Card</a:t>
            </a:r>
            <a:endParaRPr/>
          </a:p>
          <a:p>
            <a:pPr indent="0" lvl="0" marL="0" rtl="0" algn="l">
              <a:spcBef>
                <a:spcPts val="1200"/>
              </a:spcBef>
              <a:spcAft>
                <a:spcPts val="0"/>
              </a:spcAft>
              <a:buNone/>
            </a:pPr>
            <a:r>
              <a:rPr lang="en"/>
              <a:t>STEP 4: Extracting Data using OCR</a:t>
            </a:r>
            <a:endParaRPr/>
          </a:p>
          <a:p>
            <a:pPr indent="0" lvl="0" marL="0" rtl="0" algn="l">
              <a:spcBef>
                <a:spcPts val="1200"/>
              </a:spcBef>
              <a:spcAft>
                <a:spcPts val="0"/>
              </a:spcAft>
              <a:buNone/>
            </a:pPr>
            <a:r>
              <a:rPr lang="en"/>
              <a:t>STEP 5: Validation of Data extracted using OCR</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a:t>
            </a:r>
            <a:r>
              <a:rPr lang="en"/>
              <a:t>Dataset</a:t>
            </a:r>
            <a:endParaRPr/>
          </a:p>
        </p:txBody>
      </p:sp>
      <p:sp>
        <p:nvSpPr>
          <p:cNvPr id="129" name="Google Shape;12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0" name="Google Shape;130;p29"/>
          <p:cNvPicPr preferRelativeResize="0"/>
          <p:nvPr/>
        </p:nvPicPr>
        <p:blipFill>
          <a:blip r:embed="rId3">
            <a:alphaModFix/>
          </a:blip>
          <a:stretch>
            <a:fillRect/>
          </a:stretch>
        </p:blipFill>
        <p:spPr>
          <a:xfrm>
            <a:off x="388900" y="936600"/>
            <a:ext cx="8477152" cy="327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Extracting Region of Interest</a:t>
            </a:r>
            <a:endParaRPr/>
          </a:p>
        </p:txBody>
      </p:sp>
      <p:sp>
        <p:nvSpPr>
          <p:cNvPr id="136" name="Google Shape;136;p30"/>
          <p:cNvSpPr txBox="1"/>
          <p:nvPr>
            <p:ph idx="1" type="body"/>
          </p:nvPr>
        </p:nvSpPr>
        <p:spPr>
          <a:xfrm>
            <a:off x="311700" y="1152475"/>
            <a:ext cx="44571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After extracting the Region of Interest, feature extraction, and object recognition technology will be applied, and features specific to the ID card will be detected and marked.</a:t>
            </a:r>
            <a:endParaRPr/>
          </a:p>
          <a:p>
            <a:pPr indent="0" lvl="0" marL="0" rtl="0" algn="l">
              <a:spcBef>
                <a:spcPts val="1200"/>
              </a:spcBef>
              <a:spcAft>
                <a:spcPts val="0"/>
              </a:spcAft>
              <a:buNone/>
            </a:pPr>
            <a:r>
              <a:rPr lang="en"/>
              <a:t>In the above image, the green boxes indicate the features based on which the verification of the ID Card will be done</a:t>
            </a:r>
            <a:endParaRPr/>
          </a:p>
          <a:p>
            <a:pPr indent="0" lvl="0" marL="0" rtl="0" algn="l">
              <a:spcBef>
                <a:spcPts val="1200"/>
              </a:spcBef>
              <a:spcAft>
                <a:spcPts val="0"/>
              </a:spcAft>
              <a:buNone/>
            </a:pPr>
            <a:r>
              <a:rPr lang="en"/>
              <a:t>First green box-College Logo</a:t>
            </a:r>
            <a:endParaRPr/>
          </a:p>
          <a:p>
            <a:pPr indent="0" lvl="0" marL="0" rtl="0" algn="l">
              <a:spcBef>
                <a:spcPts val="1200"/>
              </a:spcBef>
              <a:spcAft>
                <a:spcPts val="0"/>
              </a:spcAft>
              <a:buNone/>
            </a:pPr>
            <a:r>
              <a:rPr lang="en"/>
              <a:t>Second green box-Residence Status</a:t>
            </a:r>
            <a:endParaRPr/>
          </a:p>
          <a:p>
            <a:pPr indent="0" lvl="0" marL="0" rtl="0" algn="l">
              <a:spcBef>
                <a:spcPts val="1200"/>
              </a:spcBef>
              <a:spcAft>
                <a:spcPts val="1200"/>
              </a:spcAft>
              <a:buNone/>
            </a:pPr>
            <a:r>
              <a:t/>
            </a:r>
            <a:endParaRPr/>
          </a:p>
        </p:txBody>
      </p:sp>
      <p:pic>
        <p:nvPicPr>
          <p:cNvPr id="137" name="Google Shape;137;p30"/>
          <p:cNvPicPr preferRelativeResize="0"/>
          <p:nvPr/>
        </p:nvPicPr>
        <p:blipFill>
          <a:blip r:embed="rId3">
            <a:alphaModFix/>
          </a:blip>
          <a:stretch>
            <a:fillRect/>
          </a:stretch>
        </p:blipFill>
        <p:spPr>
          <a:xfrm>
            <a:off x="6207827" y="620175"/>
            <a:ext cx="2488501" cy="4125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Training a Object Detection Model</a:t>
            </a:r>
            <a:endParaRPr/>
          </a:p>
        </p:txBody>
      </p:sp>
      <p:sp>
        <p:nvSpPr>
          <p:cNvPr id="143" name="Google Shape;14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425"/>
              <a:t>Step I: Collect a comprehensive dataset concerning the ID card.</a:t>
            </a:r>
            <a:endParaRPr sz="1425"/>
          </a:p>
          <a:p>
            <a:pPr indent="0" lvl="0" marL="0" rtl="0" algn="l">
              <a:spcBef>
                <a:spcPts val="1200"/>
              </a:spcBef>
              <a:spcAft>
                <a:spcPts val="0"/>
              </a:spcAft>
              <a:buSzPts val="688"/>
              <a:buNone/>
            </a:pPr>
            <a:r>
              <a:rPr lang="en" sz="1425"/>
              <a:t>Step II: After creating a dataset, we need to label it.</a:t>
            </a:r>
            <a:endParaRPr sz="1425"/>
          </a:p>
          <a:p>
            <a:pPr indent="0" lvl="0" marL="0" rtl="0" algn="l">
              <a:spcBef>
                <a:spcPts val="1200"/>
              </a:spcBef>
              <a:spcAft>
                <a:spcPts val="0"/>
              </a:spcAft>
              <a:buSzPts val="688"/>
              <a:buNone/>
            </a:pPr>
            <a:r>
              <a:rPr lang="en" sz="1425"/>
              <a:t>Step III: Now, all prerequisites are ready we will train our model</a:t>
            </a:r>
            <a:endParaRPr sz="1425"/>
          </a:p>
          <a:p>
            <a:pPr indent="0" lvl="0" marL="0" rtl="0" algn="l">
              <a:spcBef>
                <a:spcPts val="1200"/>
              </a:spcBef>
              <a:spcAft>
                <a:spcPts val="0"/>
              </a:spcAft>
              <a:buClr>
                <a:schemeClr val="dk1"/>
              </a:buClr>
              <a:buSzPts val="688"/>
              <a:buFont typeface="Arial"/>
              <a:buNone/>
            </a:pPr>
            <a:r>
              <a:rPr lang="en" sz="1425"/>
              <a:t>Since we did not have a lot of images to train our model, we decided to lower the threshold for identifying  the boxes to 30% from 60%.We gave 2 sets of images to the pretrained model  (test and train)  for training purpose and a used a third test(eval) for validation of the trained model. The test images were used to help in calculating the loss function which is a metric for measuring the reliability of the trained model</a:t>
            </a:r>
            <a:endParaRPr sz="1425"/>
          </a:p>
          <a:p>
            <a:pPr indent="0" lvl="0" marL="0" rtl="0" algn="l">
              <a:spcBef>
                <a:spcPts val="1200"/>
              </a:spcBef>
              <a:spcAft>
                <a:spcPts val="0"/>
              </a:spcAft>
              <a:buClr>
                <a:schemeClr val="dk1"/>
              </a:buClr>
              <a:buSzPts val="688"/>
              <a:buFont typeface="Arial"/>
              <a:buNone/>
            </a:pPr>
            <a:r>
              <a:t/>
            </a:r>
            <a:endParaRPr sz="1425"/>
          </a:p>
          <a:p>
            <a:pPr indent="0" lvl="0" marL="0" rtl="0" algn="l">
              <a:spcBef>
                <a:spcPts val="1200"/>
              </a:spcBef>
              <a:spcAft>
                <a:spcPts val="0"/>
              </a:spcAft>
              <a:buSzPts val="688"/>
              <a:buNone/>
            </a:pPr>
            <a:r>
              <a:t/>
            </a:r>
            <a:endParaRPr sz="1525"/>
          </a:p>
          <a:p>
            <a:pPr indent="0" lvl="0" marL="0" rtl="0" algn="l">
              <a:spcBef>
                <a:spcPts val="1200"/>
              </a:spcBef>
              <a:spcAft>
                <a:spcPts val="1200"/>
              </a:spcAft>
              <a:buSzPts val="688"/>
              <a:buNone/>
            </a:pPr>
            <a:r>
              <a:t/>
            </a:r>
            <a:endParaRPr sz="14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Verification of Document</a:t>
            </a:r>
            <a:endParaRPr/>
          </a:p>
        </p:txBody>
      </p:sp>
      <p:sp>
        <p:nvSpPr>
          <p:cNvPr id="149" name="Google Shape;14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the purpose of our system, we will be feeding the training and testing images to a pretrained model and configure it accordingly. We will then use the pretrained model to verify whether the given ID card belongs  VIT Chennai. The ID cards belonging to  VIT Chennai were then stored in the Windows File System. The entire directory consisting of all the verified ID Cards is read by the OCR program.Since the above card does not belong                                                      to VIT Chennai, the object detection model                                                        could not identify a single feature and                                                                 therefore the above ID Card was not sent                                                                         for OCR Verification.  </a:t>
            </a:r>
            <a:endParaRPr/>
          </a:p>
        </p:txBody>
      </p:sp>
      <p:pic>
        <p:nvPicPr>
          <p:cNvPr id="150" name="Google Shape;150;p32"/>
          <p:cNvPicPr preferRelativeResize="0"/>
          <p:nvPr/>
        </p:nvPicPr>
        <p:blipFill>
          <a:blip r:embed="rId3">
            <a:alphaModFix/>
          </a:blip>
          <a:stretch>
            <a:fillRect/>
          </a:stretch>
        </p:blipFill>
        <p:spPr>
          <a:xfrm>
            <a:off x="5402974" y="2829275"/>
            <a:ext cx="3518199" cy="211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3"/>
          <p:cNvPicPr preferRelativeResize="0"/>
          <p:nvPr/>
        </p:nvPicPr>
        <p:blipFill>
          <a:blip r:embed="rId3">
            <a:alphaModFix/>
          </a:blip>
          <a:stretch>
            <a:fillRect/>
          </a:stretch>
        </p:blipFill>
        <p:spPr>
          <a:xfrm>
            <a:off x="152400" y="152400"/>
            <a:ext cx="5742902" cy="2419350"/>
          </a:xfrm>
          <a:prstGeom prst="rect">
            <a:avLst/>
          </a:prstGeom>
          <a:noFill/>
          <a:ln>
            <a:noFill/>
          </a:ln>
        </p:spPr>
      </p:pic>
      <p:pic>
        <p:nvPicPr>
          <p:cNvPr id="156" name="Google Shape;156;p33"/>
          <p:cNvPicPr preferRelativeResize="0"/>
          <p:nvPr/>
        </p:nvPicPr>
        <p:blipFill>
          <a:blip r:embed="rId4">
            <a:alphaModFix/>
          </a:blip>
          <a:stretch>
            <a:fillRect/>
          </a:stretch>
        </p:blipFill>
        <p:spPr>
          <a:xfrm>
            <a:off x="97175" y="2650650"/>
            <a:ext cx="8839201" cy="780483"/>
          </a:xfrm>
          <a:prstGeom prst="rect">
            <a:avLst/>
          </a:prstGeom>
          <a:noFill/>
          <a:ln>
            <a:noFill/>
          </a:ln>
        </p:spPr>
      </p:pic>
      <p:pic>
        <p:nvPicPr>
          <p:cNvPr id="157" name="Google Shape;157;p33"/>
          <p:cNvPicPr preferRelativeResize="0"/>
          <p:nvPr/>
        </p:nvPicPr>
        <p:blipFill>
          <a:blip r:embed="rId5">
            <a:alphaModFix/>
          </a:blip>
          <a:stretch>
            <a:fillRect/>
          </a:stretch>
        </p:blipFill>
        <p:spPr>
          <a:xfrm>
            <a:off x="959324" y="3510025"/>
            <a:ext cx="2828374" cy="1545350"/>
          </a:xfrm>
          <a:prstGeom prst="rect">
            <a:avLst/>
          </a:prstGeom>
          <a:noFill/>
          <a:ln>
            <a:noFill/>
          </a:ln>
        </p:spPr>
      </p:pic>
      <p:sp>
        <p:nvSpPr>
          <p:cNvPr id="158" name="Google Shape;158;p33"/>
          <p:cNvSpPr txBox="1"/>
          <p:nvPr/>
        </p:nvSpPr>
        <p:spPr>
          <a:xfrm>
            <a:off x="4273825" y="351002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600">
              <a:solidFill>
                <a:schemeClr val="dk1"/>
              </a:solidFill>
              <a:latin typeface="Times New Roman"/>
              <a:ea typeface="Times New Roman"/>
              <a:cs typeface="Times New Roman"/>
              <a:sym typeface="Times New Roman"/>
            </a:endParaRPr>
          </a:p>
        </p:txBody>
      </p:sp>
      <p:sp>
        <p:nvSpPr>
          <p:cNvPr id="159" name="Google Shape;159;p33"/>
          <p:cNvSpPr txBox="1"/>
          <p:nvPr>
            <p:ph idx="4294967295" type="body"/>
          </p:nvPr>
        </p:nvSpPr>
        <p:spPr>
          <a:xfrm>
            <a:off x="4640750" y="3510025"/>
            <a:ext cx="3000000" cy="154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picture shows the directory in which the verified image was stored after the object detection process by the TensorFlow API</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