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72" r:id="rId7"/>
    <p:sldId id="273" r:id="rId8"/>
    <p:sldId id="274" r:id="rId9"/>
    <p:sldId id="275" r:id="rId10"/>
    <p:sldId id="276" r:id="rId11"/>
    <p:sldId id="261" r:id="rId12"/>
    <p:sldId id="277" r:id="rId13"/>
    <p:sldId id="262" r:id="rId14"/>
    <p:sldId id="263" r:id="rId15"/>
    <p:sldId id="264" r:id="rId16"/>
    <p:sldId id="266" r:id="rId17"/>
    <p:sldId id="267" r:id="rId18"/>
    <p:sldId id="268" r:id="rId19"/>
    <p:sldId id="269" r:id="rId20"/>
    <p:sldId id="270" r:id="rId21"/>
    <p:sldId id="271" r:id="rId22"/>
  </p:sldIdLst>
  <p:sldSz cx="9144000" cy="5143500" type="screen16x9"/>
  <p:notesSz cx="6858000" cy="9144000"/>
  <p:embeddedFontLst>
    <p:embeddedFont>
      <p:font typeface="Proxima Nov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8b1b7cb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8b1b7cb9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8b1b7cb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18b1b7cb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8b1b7cb9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18b1b7cb9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8b1b7cb97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8b1b7cb97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18b1b7cb9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18b1b7cb9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66d5843ef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66d5843e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1427f88e3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1427f88e3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1427f88e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11427f88e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427f88e3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427f88e3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427f88e3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427f88e3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1427f88e3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1427f88e3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166d5843e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166d5843e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66d5843ef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66d5843e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66d5843e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66d5843e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Document Verification</a:t>
            </a:r>
            <a:endParaRPr/>
          </a:p>
        </p:txBody>
      </p:sp>
      <p:sp>
        <p:nvSpPr>
          <p:cNvPr id="60" name="Google Shape;60;p13"/>
          <p:cNvSpPr txBox="1">
            <a:spLocks noGrp="1"/>
          </p:cNvSpPr>
          <p:nvPr>
            <p:ph type="subTitle" idx="1"/>
          </p:nvPr>
        </p:nvSpPr>
        <p:spPr>
          <a:xfrm>
            <a:off x="510450" y="3182328"/>
            <a:ext cx="8123100" cy="842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Shailja 19bce1454</a:t>
            </a:r>
            <a:endParaRPr/>
          </a:p>
          <a:p>
            <a:pPr marL="0" lvl="0" indent="0" algn="l" rtl="0">
              <a:spcBef>
                <a:spcPts val="0"/>
              </a:spcBef>
              <a:spcAft>
                <a:spcPts val="0"/>
              </a:spcAft>
              <a:buNone/>
            </a:pPr>
            <a:r>
              <a:rPr lang="en"/>
              <a:t>Aditya  19bce1402</a:t>
            </a:r>
            <a:endParaRPr/>
          </a:p>
          <a:p>
            <a:pPr marL="0" lvl="0" indent="0" algn="l" rtl="0">
              <a:spcBef>
                <a:spcPts val="0"/>
              </a:spcBef>
              <a:spcAft>
                <a:spcPts val="0"/>
              </a:spcAft>
              <a:buNone/>
            </a:pPr>
            <a:r>
              <a:rPr lang="en"/>
              <a:t>Pankaj 19bce1642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2668-204E-F78C-418D-22205F064AEC}"/>
              </a:ext>
            </a:extLst>
          </p:cNvPr>
          <p:cNvSpPr>
            <a:spLocks noGrp="1"/>
          </p:cNvSpPr>
          <p:nvPr>
            <p:ph type="title"/>
          </p:nvPr>
        </p:nvSpPr>
        <p:spPr>
          <a:xfrm>
            <a:off x="311700" y="445025"/>
            <a:ext cx="8520600" cy="830882"/>
          </a:xfrm>
        </p:spPr>
        <p:txBody>
          <a:bodyPr>
            <a:normAutofit fontScale="90000"/>
          </a:bodyPr>
          <a:lstStyle/>
          <a:p>
            <a:r>
              <a:rPr lang="en-US" dirty="0"/>
              <a:t>8.</a:t>
            </a:r>
            <a:r>
              <a:rPr lang="en-IN" dirty="0"/>
              <a:t>MMU-OCR-21: Towards End-to-End Urdu Text Recognition Using Deep Learning </a:t>
            </a:r>
          </a:p>
        </p:txBody>
      </p:sp>
      <p:sp>
        <p:nvSpPr>
          <p:cNvPr id="3" name="Text Placeholder 2">
            <a:extLst>
              <a:ext uri="{FF2B5EF4-FFF2-40B4-BE49-F238E27FC236}">
                <a16:creationId xmlns:a16="http://schemas.microsoft.com/office/drawing/2014/main" id="{3E512BF7-907C-02FA-D80D-54CE889A42A6}"/>
              </a:ext>
            </a:extLst>
          </p:cNvPr>
          <p:cNvSpPr>
            <a:spLocks noGrp="1"/>
          </p:cNvSpPr>
          <p:nvPr>
            <p:ph type="body" idx="1"/>
          </p:nvPr>
        </p:nvSpPr>
        <p:spPr>
          <a:xfrm>
            <a:off x="311700" y="1368055"/>
            <a:ext cx="8520600" cy="3200819"/>
          </a:xfrm>
        </p:spPr>
        <p:txBody>
          <a:bodyPr/>
          <a:lstStyle/>
          <a:p>
            <a:r>
              <a:rPr lang="en-IN" dirty="0"/>
              <a:t>The researchers have proposed a very large Multi-level and Multi-script Urdu corpus (MMU-OCR-21). It is the largest-ever Urdu corpus of printed text that is effectively suitable to work with deep learning techniques. In total, the corpus is composed of over 602,472 images, including text-line and word images in three prominent fonts, and their respective ground truth. Also, we have performed experiments using multiple state-of-the-art deep learning techniques for text-line and word level images.</a:t>
            </a:r>
          </a:p>
        </p:txBody>
      </p:sp>
    </p:spTree>
    <p:extLst>
      <p:ext uri="{BB962C8B-B14F-4D97-AF65-F5344CB8AC3E}">
        <p14:creationId xmlns:p14="http://schemas.microsoft.com/office/powerpoint/2010/main" val="182765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113568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9.</a:t>
            </a:r>
            <a:r>
              <a:rPr lang="en-IN" dirty="0"/>
              <a:t> Multichannel Object Detection for Detecting Suspected Trees With Pine Wilt Disease Using Multispectral Drone Imagery</a:t>
            </a:r>
            <a:endParaRPr dirty="0"/>
          </a:p>
        </p:txBody>
      </p:sp>
      <p:sp>
        <p:nvSpPr>
          <p:cNvPr id="89" name="Google Shape;89;p18"/>
          <p:cNvSpPr txBox="1">
            <a:spLocks noGrp="1"/>
          </p:cNvSpPr>
          <p:nvPr>
            <p:ph type="body" idx="1"/>
          </p:nvPr>
        </p:nvSpPr>
        <p:spPr>
          <a:xfrm>
            <a:off x="311700" y="1765005"/>
            <a:ext cx="8520600" cy="280387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IN" dirty="0"/>
              <a:t>In this article, a multichannel convolutional neural network (CNN) based object detection was used to detect suspected trees of pine wilt disease after acquiring aerial photographs through a rotorcraft drone equipped with a multispectral camera. The acquired multispectral aerial photographs consist of RGB, green, red, NIR, and red edge spectral bands per shooting point. The aerial photographs for each band performed image calibration to correct radiation distortion, image alignment to correct the distance error of the lenses of a multispectral camera, and image enhancement to edge enhancement to highlight the features of objects in the image. After that, a large amount of data obtained through data augmentation were put into multichannel CNN-based object detection for training and test.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74DB-CC43-04BF-0D7C-33FFA1B78C9B}"/>
              </a:ext>
            </a:extLst>
          </p:cNvPr>
          <p:cNvSpPr>
            <a:spLocks noGrp="1"/>
          </p:cNvSpPr>
          <p:nvPr>
            <p:ph type="title"/>
          </p:nvPr>
        </p:nvSpPr>
        <p:spPr>
          <a:xfrm>
            <a:off x="311700" y="445025"/>
            <a:ext cx="8520600" cy="823794"/>
          </a:xfrm>
        </p:spPr>
        <p:txBody>
          <a:bodyPr>
            <a:normAutofit fontScale="90000"/>
          </a:bodyPr>
          <a:lstStyle/>
          <a:p>
            <a:r>
              <a:rPr lang="en-US" dirty="0"/>
              <a:t>10.</a:t>
            </a:r>
            <a:r>
              <a:rPr lang="en-IN" dirty="0"/>
              <a:t> YOLO-FIRI: Improved YOLOv5 for Infrared Image Object Detection </a:t>
            </a:r>
          </a:p>
        </p:txBody>
      </p:sp>
      <p:sp>
        <p:nvSpPr>
          <p:cNvPr id="3" name="Text Placeholder 2">
            <a:extLst>
              <a:ext uri="{FF2B5EF4-FFF2-40B4-BE49-F238E27FC236}">
                <a16:creationId xmlns:a16="http://schemas.microsoft.com/office/drawing/2014/main" id="{491A882A-786E-C6B7-FCF7-0B5CEE4D77AE}"/>
              </a:ext>
            </a:extLst>
          </p:cNvPr>
          <p:cNvSpPr>
            <a:spLocks noGrp="1"/>
          </p:cNvSpPr>
          <p:nvPr>
            <p:ph type="body" idx="1"/>
          </p:nvPr>
        </p:nvSpPr>
        <p:spPr>
          <a:xfrm>
            <a:off x="311700" y="1403497"/>
            <a:ext cx="8520600" cy="3165377"/>
          </a:xfrm>
        </p:spPr>
        <p:txBody>
          <a:bodyPr/>
          <a:lstStyle/>
          <a:p>
            <a:pPr marL="114300" indent="0">
              <a:buNone/>
            </a:pPr>
            <a:r>
              <a:rPr lang="en-IN" dirty="0"/>
              <a:t>The researchers propose a region-free object detector named YOLO-FIR for infrared (IR) images with YOLOv5 core by compressing channels, optimizing parameters, etc. An improved infrared image object detection network, YOLO-FIRI, is further developed. Specifically, while designing the feature extraction network, the cross-stage-partial-connections (CSP) module in the shallow layer is expanded and iterated to maximize the use of shallow features. In addition, an improved attention module is introduced in residual blocks to focus on objects and suppress background. Moreover, multiscale detection is added to improve small object detection accuracy</a:t>
            </a:r>
          </a:p>
        </p:txBody>
      </p:sp>
    </p:spTree>
    <p:extLst>
      <p:ext uri="{BB962C8B-B14F-4D97-AF65-F5344CB8AC3E}">
        <p14:creationId xmlns:p14="http://schemas.microsoft.com/office/powerpoint/2010/main" val="356650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Our approach</a:t>
            </a:r>
            <a:endParaRPr/>
          </a:p>
        </p:txBody>
      </p:sp>
      <p:sp>
        <p:nvSpPr>
          <p:cNvPr id="95" name="Google Shape;95;p1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In this Project, I will take the example VIT ID for document verification. </a:t>
            </a:r>
            <a:endParaRPr/>
          </a:p>
        </p:txBody>
      </p:sp>
      <p:sp>
        <p:nvSpPr>
          <p:cNvPr id="96" name="Google Shape;96;p1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We will be using OCR tools.The AI-OCR tool automatically captures, extracts, and creates an editable and searchable copy of the student data for an efficient verificaton.</a:t>
            </a:r>
            <a:endParaRPr/>
          </a:p>
          <a:p>
            <a:pPr marL="0" lvl="0" indent="0" algn="l" rtl="0">
              <a:spcBef>
                <a:spcPts val="1200"/>
              </a:spcBef>
              <a:spcAft>
                <a:spcPts val="0"/>
              </a:spcAft>
              <a:buNone/>
            </a:pPr>
            <a:r>
              <a:rPr lang="en"/>
              <a:t>AI-OCR tool is very apt for the Document Verification process as it performs operation on extracted text using OCR and performs verification and Validation check.</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Unique Features of VIT ID card</a:t>
            </a:r>
            <a:endParaRPr/>
          </a:p>
        </p:txBody>
      </p:sp>
      <p:sp>
        <p:nvSpPr>
          <p:cNvPr id="102" name="Google Shape;102;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Every document has some unique features which make it different from others</a:t>
            </a:r>
            <a:endParaRPr/>
          </a:p>
          <a:p>
            <a:pPr marL="0" lvl="0" indent="0" algn="l" rtl="0">
              <a:spcBef>
                <a:spcPts val="1200"/>
              </a:spcBef>
              <a:spcAft>
                <a:spcPts val="0"/>
              </a:spcAft>
              <a:buNone/>
            </a:pPr>
            <a:r>
              <a:rPr lang="en"/>
              <a:t>VIT ID card has these unique features -:</a:t>
            </a:r>
            <a:endParaRPr/>
          </a:p>
          <a:p>
            <a:pPr marL="457200" lvl="0" indent="-317500" algn="l" rtl="0">
              <a:spcBef>
                <a:spcPts val="1200"/>
              </a:spcBef>
              <a:spcAft>
                <a:spcPts val="0"/>
              </a:spcAft>
              <a:buSzPts val="1400"/>
              <a:buAutoNum type="arabicPeriod"/>
            </a:pPr>
            <a:r>
              <a:rPr lang="en"/>
              <a:t>VIT logo</a:t>
            </a:r>
            <a:endParaRPr/>
          </a:p>
          <a:p>
            <a:pPr marL="457200" lvl="0" indent="-317500" algn="l" rtl="0">
              <a:spcBef>
                <a:spcPts val="0"/>
              </a:spcBef>
              <a:spcAft>
                <a:spcPts val="0"/>
              </a:spcAft>
              <a:buSzPts val="1400"/>
              <a:buAutoNum type="arabicPeriod"/>
            </a:pPr>
            <a:r>
              <a:rPr lang="en"/>
              <a:t>Student Registration number</a:t>
            </a:r>
            <a:endParaRPr/>
          </a:p>
          <a:p>
            <a:pPr marL="457200" lvl="0" indent="-317500" algn="l" rtl="0">
              <a:spcBef>
                <a:spcPts val="0"/>
              </a:spcBef>
              <a:spcAft>
                <a:spcPts val="0"/>
              </a:spcAft>
              <a:buSzPts val="1400"/>
              <a:buAutoNum type="arabicPeriod"/>
            </a:pPr>
            <a:r>
              <a:rPr lang="en"/>
              <a:t>Student Name</a:t>
            </a:r>
            <a:endParaRPr/>
          </a:p>
          <a:p>
            <a:pPr marL="457200" lvl="0" indent="-317500" algn="l" rtl="0">
              <a:spcBef>
                <a:spcPts val="0"/>
              </a:spcBef>
              <a:spcAft>
                <a:spcPts val="0"/>
              </a:spcAft>
              <a:buSzPts val="1400"/>
              <a:buAutoNum type="arabicPeriod"/>
            </a:pPr>
            <a:r>
              <a:rPr lang="en"/>
              <a:t>Accommodation detail (weather a hosteller or a day scholar)</a:t>
            </a:r>
            <a:endParaRPr/>
          </a:p>
          <a:p>
            <a:pPr marL="457200" lvl="0" indent="-317500" algn="l" rtl="0">
              <a:spcBef>
                <a:spcPts val="0"/>
              </a:spcBef>
              <a:spcAft>
                <a:spcPts val="0"/>
              </a:spcAft>
              <a:buSzPts val="1400"/>
              <a:buAutoNum type="arabicPeriod"/>
            </a:pPr>
            <a:r>
              <a:rPr lang="en"/>
              <a:t>Campus Name</a:t>
            </a:r>
            <a:endParaRPr/>
          </a:p>
          <a:p>
            <a:pPr marL="0" lvl="0" indent="0" algn="l" rtl="0">
              <a:spcBef>
                <a:spcPts val="1200"/>
              </a:spcBef>
              <a:spcAft>
                <a:spcPts val="1200"/>
              </a:spcAft>
              <a:buNone/>
            </a:pPr>
            <a:endParaRPr/>
          </a:p>
        </p:txBody>
      </p:sp>
      <p:pic>
        <p:nvPicPr>
          <p:cNvPr id="103" name="Google Shape;103;p20"/>
          <p:cNvPicPr preferRelativeResize="0"/>
          <p:nvPr/>
        </p:nvPicPr>
        <p:blipFill rotWithShape="1">
          <a:blip r:embed="rId3">
            <a:alphaModFix/>
          </a:blip>
          <a:srcRect l="13217" t="19787" r="26070" b="11170"/>
          <a:stretch/>
        </p:blipFill>
        <p:spPr>
          <a:xfrm>
            <a:off x="5456800" y="1017725"/>
            <a:ext cx="2342124" cy="355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t>STEP 1: Extracting Region of Interest</a:t>
            </a:r>
            <a:endParaRPr dirty="0"/>
          </a:p>
          <a:p>
            <a:pPr marL="0" lvl="0" indent="0" algn="l" rtl="0">
              <a:spcBef>
                <a:spcPts val="1200"/>
              </a:spcBef>
              <a:spcAft>
                <a:spcPts val="0"/>
              </a:spcAft>
              <a:buNone/>
            </a:pPr>
            <a:r>
              <a:rPr lang="en" dirty="0"/>
              <a:t>STEP 2: Training a Object Detection Model</a:t>
            </a:r>
            <a:endParaRPr dirty="0"/>
          </a:p>
          <a:p>
            <a:pPr marL="0" lvl="0" indent="0" algn="l" rtl="0">
              <a:spcBef>
                <a:spcPts val="1200"/>
              </a:spcBef>
              <a:spcAft>
                <a:spcPts val="0"/>
              </a:spcAft>
              <a:buNone/>
            </a:pPr>
            <a:r>
              <a:rPr lang="en" dirty="0"/>
              <a:t>STEP 3: Verification of Document</a:t>
            </a:r>
            <a:endParaRPr dirty="0"/>
          </a:p>
          <a:p>
            <a:pPr marL="0" lvl="0" indent="0" algn="l" rtl="0">
              <a:spcBef>
                <a:spcPts val="1200"/>
              </a:spcBef>
              <a:spcAft>
                <a:spcPts val="0"/>
              </a:spcAft>
              <a:buNone/>
            </a:pPr>
            <a:r>
              <a:rPr lang="en" dirty="0"/>
              <a:t>STEP 4: Extracting Data using OCR</a:t>
            </a:r>
            <a:endParaRPr dirty="0"/>
          </a:p>
          <a:p>
            <a:pPr marL="0" lvl="0" indent="0" algn="l" rtl="0">
              <a:spcBef>
                <a:spcPts val="1200"/>
              </a:spcBef>
              <a:spcAft>
                <a:spcPts val="0"/>
              </a:spcAft>
              <a:buNone/>
            </a:pPr>
            <a:r>
              <a:rPr lang="en" dirty="0"/>
              <a:t>STEP 5: Validation of Data extracted using OCR</a:t>
            </a:r>
            <a:endParaRPr dirty="0"/>
          </a:p>
          <a:p>
            <a:pPr marL="0" lvl="0" indent="0" algn="l" rtl="0">
              <a:spcBef>
                <a:spcPts val="12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1: Extracting Region of Interest</a:t>
            </a:r>
            <a:endParaRPr dirty="0"/>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extracting the Region of Interest, feature extraction, and object recognition technology will be applied, and features specific to the ID card will be detected and marked.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2: Training a Object Detection Model</a:t>
            </a:r>
            <a:endParaRPr dirty="0"/>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Step I: Collect a comprehensive dataset concerning the ID card.</a:t>
            </a:r>
            <a:endParaRPr/>
          </a:p>
          <a:p>
            <a:pPr marL="0" lvl="0" indent="0" algn="l" rtl="0">
              <a:spcBef>
                <a:spcPts val="1200"/>
              </a:spcBef>
              <a:spcAft>
                <a:spcPts val="0"/>
              </a:spcAft>
              <a:buNone/>
            </a:pPr>
            <a:r>
              <a:rPr lang="en"/>
              <a:t>Step II: After creating a dataset, we need to label it.</a:t>
            </a:r>
            <a:endParaRPr/>
          </a:p>
          <a:p>
            <a:pPr marL="0" lvl="0" indent="0" algn="l" rtl="0">
              <a:spcBef>
                <a:spcPts val="1200"/>
              </a:spcBef>
              <a:spcAft>
                <a:spcPts val="0"/>
              </a:spcAft>
              <a:buNone/>
            </a:pPr>
            <a:r>
              <a:rPr lang="en"/>
              <a:t>Step III: Now, all prerequisites are ready we will train our model</a:t>
            </a:r>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3: Verification of Document</a:t>
            </a:r>
            <a:endParaRPr dirty="0"/>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trained model will be used to verify whether the input document is a valid ID Card or not if it is, we will proceed to the next step, or else the document will be declared invalid and the process will end.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4: Extracting Data using OCR</a:t>
            </a:r>
            <a:endParaRPr dirty="0"/>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After it is verified that the submitted document is an ID card then information present on ID will be extracted by the means of Optical Character Recognition (OCR). This information will contain</a:t>
            </a:r>
            <a:endParaRPr dirty="0"/>
          </a:p>
          <a:p>
            <a:pPr marL="0" lvl="0" indent="0" algn="l" rtl="0">
              <a:spcBef>
                <a:spcPts val="1200"/>
              </a:spcBef>
              <a:spcAft>
                <a:spcPts val="0"/>
              </a:spcAft>
              <a:buNone/>
            </a:pPr>
            <a:r>
              <a:rPr lang="en" dirty="0"/>
              <a:t>Registration number :- XXXXXXXXX</a:t>
            </a:r>
            <a:endParaRPr dirty="0"/>
          </a:p>
          <a:p>
            <a:pPr marL="0" lvl="0" indent="0" algn="l" rtl="0">
              <a:spcBef>
                <a:spcPts val="1200"/>
              </a:spcBef>
              <a:spcAft>
                <a:spcPts val="0"/>
              </a:spcAft>
              <a:buNone/>
            </a:pPr>
            <a:r>
              <a:rPr lang="en" dirty="0"/>
              <a:t>Accommodation detail :- XXXXXXXX</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Literature review</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5: Validation of Data extracted using OCR</a:t>
            </a:r>
            <a:endParaRPr dirty="0"/>
          </a:p>
        </p:txBody>
      </p:sp>
      <p:sp>
        <p:nvSpPr>
          <p:cNvPr id="145" name="Google Shape;14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This information will be processed and validated by using an existing database. Name, Registration number, Accommodation detail, Campus Name  will be verified by comparing it with customer records available in the database which we will create.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301124"/>
            <a:ext cx="8520600" cy="762131"/>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1.3D-LIDAR Based Object Detection and Tracking on the Edge of IoT for Railway Level Crossing </a:t>
            </a:r>
            <a:endParaRPr dirty="0"/>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IN" dirty="0"/>
              <a:t>an edge IoT HW platform implementation capable of detecting and tracking objects in a railway level crossing scenario is proposed. The response of the system has to be calculated and sent from the proposed IoT platform to the train, so as to trigger a warning action to avoid a possible collision. The system uses a low-resolution 3D 16-channel LIDAR as a sensor that provides an accurate point cloud map with a large amount of data. The element used to process the information is a custom embedded edge platform with low computing resources and low-power consumption. This processing element is located as close as possible to the sensor, where data is generated to improve latency, privacy, and avoid bandwidth limitations, compared to performing processing in the cloud. Additionally, lightweight object detection and tracking algorithm is proposed in this work to process a large amount of information provided by the LIDAR, allowing to reach real-time specifications.</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65350"/>
            <a:ext cx="8520600" cy="764750"/>
          </a:xfrm>
          <a:prstGeom prst="rect">
            <a:avLst/>
          </a:prstGeom>
        </p:spPr>
        <p:txBody>
          <a:bodyPr spcFirstLastPara="1" wrap="square" lIns="91425" tIns="91425" rIns="91425" bIns="91425" anchor="t" anchorCtr="0">
            <a:noAutofit/>
          </a:bodyPr>
          <a:lstStyle/>
          <a:p>
            <a:pPr marL="0" lvl="0" indent="0" algn="l" rtl="0">
              <a:lnSpc>
                <a:spcPct val="115000"/>
              </a:lnSpc>
              <a:spcBef>
                <a:spcPts val="2400"/>
              </a:spcBef>
              <a:spcAft>
                <a:spcPts val="0"/>
              </a:spcAft>
              <a:buNone/>
            </a:pPr>
            <a:r>
              <a:rPr lang="en-IN" sz="1600" dirty="0"/>
              <a:t>2.OCR with the Deep CNN Model for Ligature Script-Based Languages like Manchu</a:t>
            </a:r>
            <a:endParaRPr sz="2400" dirty="0">
              <a:solidFill>
                <a:srgbClr val="000000"/>
              </a:solidFill>
            </a:endParaRPr>
          </a:p>
          <a:p>
            <a:pPr marL="0" lvl="0" indent="0" algn="l" rtl="0">
              <a:spcBef>
                <a:spcPts val="0"/>
              </a:spcBef>
              <a:spcAft>
                <a:spcPts val="0"/>
              </a:spcAft>
              <a:buNone/>
            </a:pPr>
            <a:endParaRPr sz="2400" dirty="0"/>
          </a:p>
        </p:txBody>
      </p:sp>
      <p:sp>
        <p:nvSpPr>
          <p:cNvPr id="77" name="Google Shape;77;p16"/>
          <p:cNvSpPr txBox="1">
            <a:spLocks noGrp="1"/>
          </p:cNvSpPr>
          <p:nvPr>
            <p:ph type="body" idx="1"/>
          </p:nvPr>
        </p:nvSpPr>
        <p:spPr>
          <a:xfrm>
            <a:off x="311700" y="930100"/>
            <a:ext cx="8520600" cy="37617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IN" dirty="0"/>
              <a:t>Deep CNN model to recognize the text and then build a Manchu recognition system is proposed. A deep CNN model uses four convolution layers to mine different image features. In the Manchu recognition system, the sliding window method is used to identify the same characters in the database.</a:t>
            </a:r>
            <a:endParaRPr lang="en" u="sng" dirty="0">
              <a:solidFill>
                <a:schemeClr val="hlink"/>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124200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3.A </a:t>
            </a:r>
            <a:r>
              <a:rPr lang="en-IN" dirty="0" err="1"/>
              <a:t>Gans</a:t>
            </a:r>
            <a:r>
              <a:rPr lang="en-IN" dirty="0"/>
              <a:t>-Based Deep Learning Framework for Automatic Subsurface Object Recognition From Ground Penetrating Radar Data</a:t>
            </a:r>
            <a:endParaRPr dirty="0"/>
          </a:p>
        </p:txBody>
      </p:sp>
      <p:sp>
        <p:nvSpPr>
          <p:cNvPr id="83" name="Google Shape;83;p17"/>
          <p:cNvSpPr txBox="1">
            <a:spLocks noGrp="1"/>
          </p:cNvSpPr>
          <p:nvPr>
            <p:ph type="body" idx="1"/>
          </p:nvPr>
        </p:nvSpPr>
        <p:spPr>
          <a:xfrm>
            <a:off x="311700" y="1892595"/>
            <a:ext cx="8520600" cy="298258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r>
              <a:rPr lang="en-IN" dirty="0"/>
              <a:t>This work proposes a Generative Adversarial Nets (GANs)-based deep learning framework, which generates new training data to address the scarcity of GPR data, automatically learns features and detects subsurface objects (via hyperbola) through an end-to-end solution.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17FB6-2A66-4AA6-D71B-212085B53CB8}"/>
              </a:ext>
            </a:extLst>
          </p:cNvPr>
          <p:cNvSpPr>
            <a:spLocks noGrp="1"/>
          </p:cNvSpPr>
          <p:nvPr>
            <p:ph type="title"/>
          </p:nvPr>
        </p:nvSpPr>
        <p:spPr>
          <a:xfrm>
            <a:off x="311700" y="445024"/>
            <a:ext cx="8520600" cy="852147"/>
          </a:xfrm>
        </p:spPr>
        <p:txBody>
          <a:bodyPr>
            <a:normAutofit fontScale="90000"/>
          </a:bodyPr>
          <a:lstStyle/>
          <a:p>
            <a:r>
              <a:rPr lang="en-IN" dirty="0"/>
              <a:t>4.A Single Neural Network for Mixed Style License Plate Detection and Recognition </a:t>
            </a:r>
          </a:p>
        </p:txBody>
      </p:sp>
      <p:sp>
        <p:nvSpPr>
          <p:cNvPr id="3" name="Text Placeholder 2">
            <a:extLst>
              <a:ext uri="{FF2B5EF4-FFF2-40B4-BE49-F238E27FC236}">
                <a16:creationId xmlns:a16="http://schemas.microsoft.com/office/drawing/2014/main" id="{4F9D158B-9B62-4BDA-138F-4314972EAA6F}"/>
              </a:ext>
            </a:extLst>
          </p:cNvPr>
          <p:cNvSpPr>
            <a:spLocks noGrp="1"/>
          </p:cNvSpPr>
          <p:nvPr>
            <p:ph type="body" idx="1"/>
          </p:nvPr>
        </p:nvSpPr>
        <p:spPr>
          <a:xfrm>
            <a:off x="368594" y="1453115"/>
            <a:ext cx="8463705" cy="3115759"/>
          </a:xfrm>
        </p:spPr>
        <p:txBody>
          <a:bodyPr/>
          <a:lstStyle/>
          <a:p>
            <a:pPr marL="114300" indent="0">
              <a:buNone/>
            </a:pPr>
            <a:r>
              <a:rPr lang="en-IN" dirty="0"/>
              <a:t>This article proposes a single neural network called </a:t>
            </a:r>
            <a:r>
              <a:rPr lang="en-IN" dirty="0" err="1"/>
              <a:t>ALPRNet</a:t>
            </a:r>
            <a:r>
              <a:rPr lang="en-IN" dirty="0"/>
              <a:t> for detection and recognition of mixed style LPs. In </a:t>
            </a:r>
            <a:r>
              <a:rPr lang="en-IN" dirty="0" err="1"/>
              <a:t>ALPRNet</a:t>
            </a:r>
            <a:r>
              <a:rPr lang="en-IN" dirty="0"/>
              <a:t>, two fully convolutional one-stage object detectors are used to detect and classify LPs and characters simultaneously, which are followed by an assembly module to output the LP strings. </a:t>
            </a:r>
            <a:r>
              <a:rPr lang="en-IN" dirty="0" err="1"/>
              <a:t>ALPRNet</a:t>
            </a:r>
            <a:r>
              <a:rPr lang="en-IN" dirty="0"/>
              <a:t> treats LP and character equally, object detectors directly output bounding boxes of LPs and characters with corresponding labels, so they avoid the recurrent neural network (RNN) branches of optical character recognition (OCR) of the existing recognition approaches.</a:t>
            </a:r>
          </a:p>
        </p:txBody>
      </p:sp>
    </p:spTree>
    <p:extLst>
      <p:ext uri="{BB962C8B-B14F-4D97-AF65-F5344CB8AC3E}">
        <p14:creationId xmlns:p14="http://schemas.microsoft.com/office/powerpoint/2010/main" val="282165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B8E1-7A76-E48C-DE0A-09DCF826FE44}"/>
              </a:ext>
            </a:extLst>
          </p:cNvPr>
          <p:cNvSpPr>
            <a:spLocks noGrp="1"/>
          </p:cNvSpPr>
          <p:nvPr>
            <p:ph type="title"/>
          </p:nvPr>
        </p:nvSpPr>
        <p:spPr>
          <a:xfrm>
            <a:off x="311700" y="445024"/>
            <a:ext cx="8520600" cy="859235"/>
          </a:xfrm>
        </p:spPr>
        <p:txBody>
          <a:bodyPr>
            <a:normAutofit fontScale="90000"/>
          </a:bodyPr>
          <a:lstStyle/>
          <a:p>
            <a:r>
              <a:rPr lang="en-IN" dirty="0"/>
              <a:t>5.Arabic Documents Information Retrieval for Printed, Handwritten, and Calligraphy Image</a:t>
            </a:r>
          </a:p>
        </p:txBody>
      </p:sp>
      <p:sp>
        <p:nvSpPr>
          <p:cNvPr id="3" name="Text Placeholder 2">
            <a:extLst>
              <a:ext uri="{FF2B5EF4-FFF2-40B4-BE49-F238E27FC236}">
                <a16:creationId xmlns:a16="http://schemas.microsoft.com/office/drawing/2014/main" id="{E707D733-2EFB-DF06-B060-582A6B48E59A}"/>
              </a:ext>
            </a:extLst>
          </p:cNvPr>
          <p:cNvSpPr>
            <a:spLocks noGrp="1"/>
          </p:cNvSpPr>
          <p:nvPr>
            <p:ph type="body" idx="1"/>
          </p:nvPr>
        </p:nvSpPr>
        <p:spPr>
          <a:xfrm>
            <a:off x="446566" y="1396409"/>
            <a:ext cx="8385733" cy="3172466"/>
          </a:xfrm>
        </p:spPr>
        <p:txBody>
          <a:bodyPr>
            <a:normAutofit fontScale="92500"/>
          </a:bodyPr>
          <a:lstStyle/>
          <a:p>
            <a:pPr marL="114300" indent="0">
              <a:buNone/>
            </a:pPr>
            <a:r>
              <a:rPr lang="en-IN" dirty="0"/>
              <a:t>This paper presents a new computational backend model that supports Arabic document information retrieval (ADIR) as a dataset and OCR services. the proposed work can provide accessing different methods of document layout analysis with a platform where they can share and handle such methods (services) without any setup requirements. One of the used datasets composed from 16,800 Arabic letters written by 60 writers. Each writer wrote each letter from Alif to </a:t>
            </a:r>
            <a:r>
              <a:rPr lang="en-IN" dirty="0" err="1"/>
              <a:t>Ya</a:t>
            </a:r>
            <a:r>
              <a:rPr lang="en-IN" dirty="0"/>
              <a:t> 10 times in two forms. The forms were scanned at 300 DPI resolution and are segmented in two sets: training set with 13,440 letters for 48 images per class label, and testing set with 3,360 letters to 120 images per class label Convolutional neural network (CNN) is used and adapted for Arabic handwritten letters classification</a:t>
            </a:r>
          </a:p>
          <a:p>
            <a:endParaRPr lang="en-IN" dirty="0"/>
          </a:p>
        </p:txBody>
      </p:sp>
    </p:spTree>
    <p:extLst>
      <p:ext uri="{BB962C8B-B14F-4D97-AF65-F5344CB8AC3E}">
        <p14:creationId xmlns:p14="http://schemas.microsoft.com/office/powerpoint/2010/main" val="251213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DB93-8841-DBB2-4AD9-12AE92042590}"/>
              </a:ext>
            </a:extLst>
          </p:cNvPr>
          <p:cNvSpPr>
            <a:spLocks noGrp="1"/>
          </p:cNvSpPr>
          <p:nvPr>
            <p:ph type="title"/>
          </p:nvPr>
        </p:nvSpPr>
        <p:spPr>
          <a:xfrm>
            <a:off x="311700" y="445024"/>
            <a:ext cx="8520600" cy="845059"/>
          </a:xfrm>
        </p:spPr>
        <p:txBody>
          <a:bodyPr>
            <a:normAutofit fontScale="90000"/>
          </a:bodyPr>
          <a:lstStyle/>
          <a:p>
            <a:r>
              <a:rPr lang="en-US" dirty="0"/>
              <a:t>6.</a:t>
            </a:r>
            <a:r>
              <a:rPr lang="en-IN" dirty="0"/>
              <a:t>CNN-Based Object Recognition and Tracking System to Assist Visually Impaired People</a:t>
            </a:r>
          </a:p>
        </p:txBody>
      </p:sp>
      <p:sp>
        <p:nvSpPr>
          <p:cNvPr id="3" name="Text Placeholder 2">
            <a:extLst>
              <a:ext uri="{FF2B5EF4-FFF2-40B4-BE49-F238E27FC236}">
                <a16:creationId xmlns:a16="http://schemas.microsoft.com/office/drawing/2014/main" id="{E169421D-5FDD-E35E-9C4D-DA4AB4B6FA61}"/>
              </a:ext>
            </a:extLst>
          </p:cNvPr>
          <p:cNvSpPr>
            <a:spLocks noGrp="1"/>
          </p:cNvSpPr>
          <p:nvPr>
            <p:ph type="body" idx="1"/>
          </p:nvPr>
        </p:nvSpPr>
        <p:spPr>
          <a:xfrm>
            <a:off x="311700" y="1375143"/>
            <a:ext cx="8520600" cy="3193731"/>
          </a:xfrm>
        </p:spPr>
        <p:txBody>
          <a:bodyPr/>
          <a:lstStyle/>
          <a:p>
            <a:pPr marL="114300" indent="0">
              <a:buNone/>
            </a:pPr>
            <a:r>
              <a:rPr lang="en-IN" dirty="0"/>
              <a:t>The application uses </a:t>
            </a:r>
            <a:r>
              <a:rPr lang="en-IN" dirty="0" err="1"/>
              <a:t>MobileNet</a:t>
            </a:r>
            <a:r>
              <a:rPr lang="en-IN" dirty="0"/>
              <a:t> architecture due to its low computational complexity to run on low-power end devices. To assess the efficacy of the proposed system, six pilot studies have been performed that reflected satisfactory results. For object detection and recognition, a deep Convolution Neural Network (CNN) model is employed with an accuracy of 83.3%, whereas the dataset contains more than 1000 categories</a:t>
            </a:r>
          </a:p>
        </p:txBody>
      </p:sp>
    </p:spTree>
    <p:extLst>
      <p:ext uri="{BB962C8B-B14F-4D97-AF65-F5344CB8AC3E}">
        <p14:creationId xmlns:p14="http://schemas.microsoft.com/office/powerpoint/2010/main" val="371126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B13C-21C7-A06A-9ED8-B3E1C3B908D8}"/>
              </a:ext>
            </a:extLst>
          </p:cNvPr>
          <p:cNvSpPr>
            <a:spLocks noGrp="1"/>
          </p:cNvSpPr>
          <p:nvPr>
            <p:ph type="title"/>
          </p:nvPr>
        </p:nvSpPr>
        <p:spPr>
          <a:xfrm>
            <a:off x="311700" y="445024"/>
            <a:ext cx="8520600" cy="759999"/>
          </a:xfrm>
        </p:spPr>
        <p:txBody>
          <a:bodyPr>
            <a:normAutofit fontScale="90000"/>
          </a:bodyPr>
          <a:lstStyle/>
          <a:p>
            <a:r>
              <a:rPr lang="en-US" dirty="0"/>
              <a:t>7.</a:t>
            </a:r>
            <a:r>
              <a:rPr lang="en-IN" dirty="0"/>
              <a:t>Keeping Children Safe Online With Limited Resources: </a:t>
            </a:r>
            <a:r>
              <a:rPr lang="en-IN" dirty="0" err="1"/>
              <a:t>Analyzing</a:t>
            </a:r>
            <a:r>
              <a:rPr lang="en-IN" dirty="0"/>
              <a:t> What is Seen and Heard</a:t>
            </a:r>
          </a:p>
        </p:txBody>
      </p:sp>
      <p:sp>
        <p:nvSpPr>
          <p:cNvPr id="3" name="Text Placeholder 2">
            <a:extLst>
              <a:ext uri="{FF2B5EF4-FFF2-40B4-BE49-F238E27FC236}">
                <a16:creationId xmlns:a16="http://schemas.microsoft.com/office/drawing/2014/main" id="{60A14ACF-A0C7-52B3-BE96-D99F0C26C6D0}"/>
              </a:ext>
            </a:extLst>
          </p:cNvPr>
          <p:cNvSpPr>
            <a:spLocks noGrp="1"/>
          </p:cNvSpPr>
          <p:nvPr>
            <p:ph type="body" idx="1"/>
          </p:nvPr>
        </p:nvSpPr>
        <p:spPr>
          <a:xfrm>
            <a:off x="311700" y="1616149"/>
            <a:ext cx="8520600" cy="2952726"/>
          </a:xfrm>
        </p:spPr>
        <p:txBody>
          <a:bodyPr>
            <a:normAutofit fontScale="92500" lnSpcReduction="10000"/>
          </a:bodyPr>
          <a:lstStyle/>
          <a:p>
            <a:pPr marL="114300" indent="0">
              <a:buNone/>
            </a:pPr>
            <a:r>
              <a:rPr lang="en-IN" dirty="0"/>
              <a:t>The authors propose a highly modular framework of </a:t>
            </a:r>
            <a:r>
              <a:rPr lang="en-IN" dirty="0" err="1"/>
              <a:t>analyzing</a:t>
            </a:r>
            <a:r>
              <a:rPr lang="en-IN" dirty="0"/>
              <a:t> content in its final form at the user interface, or Human Computer Interaction (HCI) layer, as it appears before the child: on the screen and through the speakers. Our approach is to produce Children’s Agents for Secure and Privacy Enhanced Reaction (CASPER), which </a:t>
            </a:r>
            <a:r>
              <a:rPr lang="en-IN" dirty="0" err="1"/>
              <a:t>analyzes</a:t>
            </a:r>
            <a:r>
              <a:rPr lang="en-IN" dirty="0"/>
              <a:t> screen captures and audio signals in real time in order to make a decision based on all of the information at its disposal, with limited hardware capabilities. We employ a collection of deep learning techniques for image, audio and text processing in order to categorize visual content as pornographic or neutral, and textual content as cyberbullying or neutral. We additionally contribute a custom dataset that offers a wide spectrum of objectionable content for evaluation and training purposes.</a:t>
            </a:r>
          </a:p>
        </p:txBody>
      </p:sp>
    </p:spTree>
    <p:extLst>
      <p:ext uri="{BB962C8B-B14F-4D97-AF65-F5344CB8AC3E}">
        <p14:creationId xmlns:p14="http://schemas.microsoft.com/office/powerpoint/2010/main" val="4125527755"/>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1578</Words>
  <Application>Microsoft Office PowerPoint</Application>
  <PresentationFormat>On-screen Show (16:9)</PresentationFormat>
  <Paragraphs>59</Paragraphs>
  <Slides>21</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Proxima Nova</vt:lpstr>
      <vt:lpstr>Arial</vt:lpstr>
      <vt:lpstr>Spearmint</vt:lpstr>
      <vt:lpstr>Document Verification</vt:lpstr>
      <vt:lpstr>Literature review</vt:lpstr>
      <vt:lpstr>1.3D-LIDAR Based Object Detection and Tracking on the Edge of IoT for Railway Level Crossing </vt:lpstr>
      <vt:lpstr>2.OCR with the Deep CNN Model for Ligature Script-Based Languages like Manchu </vt:lpstr>
      <vt:lpstr>3.A Gans-Based Deep Learning Framework for Automatic Subsurface Object Recognition From Ground Penetrating Radar Data</vt:lpstr>
      <vt:lpstr>4.A Single Neural Network for Mixed Style License Plate Detection and Recognition </vt:lpstr>
      <vt:lpstr>5.Arabic Documents Information Retrieval for Printed, Handwritten, and Calligraphy Image</vt:lpstr>
      <vt:lpstr>6.CNN-Based Object Recognition and Tracking System to Assist Visually Impaired People</vt:lpstr>
      <vt:lpstr>7.Keeping Children Safe Online With Limited Resources: Analyzing What is Seen and Heard</vt:lpstr>
      <vt:lpstr>8.MMU-OCR-21: Towards End-to-End Urdu Text Recognition Using Deep Learning </vt:lpstr>
      <vt:lpstr>9. Multichannel Object Detection for Detecting Suspected Trees With Pine Wilt Disease Using Multispectral Drone Imagery</vt:lpstr>
      <vt:lpstr>10. YOLO-FIRI: Improved YOLOv5 for Infrared Image Object Detection </vt:lpstr>
      <vt:lpstr>Our approach</vt:lpstr>
      <vt:lpstr>Unique Features of VIT ID card</vt:lpstr>
      <vt:lpstr>METHODOLOGY</vt:lpstr>
      <vt:lpstr>STEP 1: Extracting Region of Interest</vt:lpstr>
      <vt:lpstr>STEP 2: Training a Object Detection Model</vt:lpstr>
      <vt:lpstr>STEP 3: Verification of Document</vt:lpstr>
      <vt:lpstr>STEP 4: Extracting Data using OCR</vt:lpstr>
      <vt:lpstr>STEP 5: Validation of Data extracted using OCR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Verification</dc:title>
  <dc:creator>Aditya</dc:creator>
  <cp:lastModifiedBy>Aditya Agrawal</cp:lastModifiedBy>
  <cp:revision>2</cp:revision>
  <dcterms:modified xsi:type="dcterms:W3CDTF">2022-05-10T12:49:59Z</dcterms:modified>
</cp:coreProperties>
</file>