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4"/>
  </p:sldMasterIdLst>
  <p:notesMasterIdLst>
    <p:notesMasterId r:id="rId24"/>
  </p:notesMasterIdLst>
  <p:sldIdLst>
    <p:sldId id="279" r:id="rId5"/>
    <p:sldId id="281" r:id="rId6"/>
    <p:sldId id="284" r:id="rId7"/>
    <p:sldId id="282" r:id="rId8"/>
    <p:sldId id="298" r:id="rId9"/>
    <p:sldId id="297" r:id="rId10"/>
    <p:sldId id="303" r:id="rId11"/>
    <p:sldId id="306" r:id="rId12"/>
    <p:sldId id="305" r:id="rId13"/>
    <p:sldId id="286" r:id="rId14"/>
    <p:sldId id="287" r:id="rId15"/>
    <p:sldId id="285" r:id="rId16"/>
    <p:sldId id="304" r:id="rId17"/>
    <p:sldId id="299" r:id="rId18"/>
    <p:sldId id="302" r:id="rId19"/>
    <p:sldId id="283" r:id="rId20"/>
    <p:sldId id="291" r:id="rId21"/>
    <p:sldId id="292" r:id="rId22"/>
    <p:sldId id="29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E52CB-6EEE-4F6A-A386-D132D961BE13}" v="1" dt="2022-05-10T06:15:57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it, Shailja" userId="dd998adc-1d7b-442a-833b-0bcf1eba572d" providerId="ADAL" clId="{B13E52CB-6EEE-4F6A-A386-D132D961BE13}"/>
    <pc:docChg chg="undo custSel modSld sldOrd">
      <pc:chgData name="Pandit, Shailja" userId="dd998adc-1d7b-442a-833b-0bcf1eba572d" providerId="ADAL" clId="{B13E52CB-6EEE-4F6A-A386-D132D961BE13}" dt="2022-05-11T17:25:15.880" v="300" actId="313"/>
      <pc:docMkLst>
        <pc:docMk/>
      </pc:docMkLst>
      <pc:sldChg chg="modSp mod">
        <pc:chgData name="Pandit, Shailja" userId="dd998adc-1d7b-442a-833b-0bcf1eba572d" providerId="ADAL" clId="{B13E52CB-6EEE-4F6A-A386-D132D961BE13}" dt="2022-05-11T01:08:11.493" v="204" actId="20577"/>
        <pc:sldMkLst>
          <pc:docMk/>
          <pc:sldMk cId="3774601138" sldId="281"/>
        </pc:sldMkLst>
        <pc:spChg chg="mod">
          <ac:chgData name="Pandit, Shailja" userId="dd998adc-1d7b-442a-833b-0bcf1eba572d" providerId="ADAL" clId="{B13E52CB-6EEE-4F6A-A386-D132D961BE13}" dt="2022-05-10T03:52:24.191" v="194" actId="14100"/>
          <ac:spMkLst>
            <pc:docMk/>
            <pc:sldMk cId="3774601138" sldId="281"/>
            <ac:spMk id="2" creationId="{D25345EC-95C8-4211-A45B-333D463C6C70}"/>
          </ac:spMkLst>
        </pc:spChg>
        <pc:spChg chg="mod">
          <ac:chgData name="Pandit, Shailja" userId="dd998adc-1d7b-442a-833b-0bcf1eba572d" providerId="ADAL" clId="{B13E52CB-6EEE-4F6A-A386-D132D961BE13}" dt="2022-05-11T01:08:11.493" v="204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 mod">
        <pc:chgData name="Pandit, Shailja" userId="dd998adc-1d7b-442a-833b-0bcf1eba572d" providerId="ADAL" clId="{B13E52CB-6EEE-4F6A-A386-D132D961BE13}" dt="2022-05-11T05:00:16.392" v="288"/>
        <pc:sldMkLst>
          <pc:docMk/>
          <pc:sldMk cId="241596883" sldId="282"/>
        </pc:sldMkLst>
        <pc:spChg chg="mod">
          <ac:chgData name="Pandit, Shailja" userId="dd998adc-1d7b-442a-833b-0bcf1eba572d" providerId="ADAL" clId="{B13E52CB-6EEE-4F6A-A386-D132D961BE13}" dt="2022-05-09T18:29:57.489" v="1" actId="1076"/>
          <ac:spMkLst>
            <pc:docMk/>
            <pc:sldMk cId="241596883" sldId="282"/>
            <ac:spMk id="3" creationId="{00C40861-E0AC-4CE0-B51A-93C0564C17CA}"/>
          </ac:spMkLst>
        </pc:spChg>
        <pc:spChg chg="mod">
          <ac:chgData name="Pandit, Shailja" userId="dd998adc-1d7b-442a-833b-0bcf1eba572d" providerId="ADAL" clId="{B13E52CB-6EEE-4F6A-A386-D132D961BE13}" dt="2022-05-11T05:00:16.392" v="288"/>
          <ac:spMkLst>
            <pc:docMk/>
            <pc:sldMk cId="241596883" sldId="282"/>
            <ac:spMk id="6" creationId="{E5034DED-D444-449C-9904-5DB242FC319A}"/>
          </ac:spMkLst>
        </pc:spChg>
        <pc:picChg chg="mod">
          <ac:chgData name="Pandit, Shailja" userId="dd998adc-1d7b-442a-833b-0bcf1eba572d" providerId="ADAL" clId="{B13E52CB-6EEE-4F6A-A386-D132D961BE13}" dt="2022-05-09T18:30:01.992" v="3" actId="1076"/>
          <ac:picMkLst>
            <pc:docMk/>
            <pc:sldMk cId="241596883" sldId="282"/>
            <ac:picMk id="4" creationId="{AB4048B2-E118-46C1-A4E8-54B7584E995C}"/>
          </ac:picMkLst>
        </pc:picChg>
        <pc:picChg chg="mod">
          <ac:chgData name="Pandit, Shailja" userId="dd998adc-1d7b-442a-833b-0bcf1eba572d" providerId="ADAL" clId="{B13E52CB-6EEE-4F6A-A386-D132D961BE13}" dt="2022-05-10T03:55:50.843" v="197" actId="14100"/>
          <ac:picMkLst>
            <pc:docMk/>
            <pc:sldMk cId="241596883" sldId="282"/>
            <ac:picMk id="5" creationId="{AC3B6E8A-5DEA-40D3-8ECC-3DB13857CFE3}"/>
          </ac:picMkLst>
        </pc:picChg>
      </pc:sldChg>
      <pc:sldChg chg="modSp mod">
        <pc:chgData name="Pandit, Shailja" userId="dd998adc-1d7b-442a-833b-0bcf1eba572d" providerId="ADAL" clId="{B13E52CB-6EEE-4F6A-A386-D132D961BE13}" dt="2022-05-11T17:25:15.880" v="300" actId="313"/>
        <pc:sldMkLst>
          <pc:docMk/>
          <pc:sldMk cId="4249565566" sldId="283"/>
        </pc:sldMkLst>
        <pc:spChg chg="mod">
          <ac:chgData name="Pandit, Shailja" userId="dd998adc-1d7b-442a-833b-0bcf1eba572d" providerId="ADAL" clId="{B13E52CB-6EEE-4F6A-A386-D132D961BE13}" dt="2022-05-11T17:25:15.880" v="300" actId="313"/>
          <ac:spMkLst>
            <pc:docMk/>
            <pc:sldMk cId="4249565566" sldId="283"/>
            <ac:spMk id="2" creationId="{5D722423-BE74-490E-89F9-577279634266}"/>
          </ac:spMkLst>
        </pc:spChg>
        <pc:spChg chg="mod">
          <ac:chgData name="Pandit, Shailja" userId="dd998adc-1d7b-442a-833b-0bcf1eba572d" providerId="ADAL" clId="{B13E52CB-6EEE-4F6A-A386-D132D961BE13}" dt="2022-05-09T18:35:22.993" v="190" actId="1076"/>
          <ac:spMkLst>
            <pc:docMk/>
            <pc:sldMk cId="4249565566" sldId="283"/>
            <ac:spMk id="3" creationId="{9EE8070E-1AAC-917A-CC3E-F36773B19A98}"/>
          </ac:spMkLst>
        </pc:spChg>
        <pc:picChg chg="mod">
          <ac:chgData name="Pandit, Shailja" userId="dd998adc-1d7b-442a-833b-0bcf1eba572d" providerId="ADAL" clId="{B13E52CB-6EEE-4F6A-A386-D132D961BE13}" dt="2022-05-11T17:25:09.649" v="299" actId="14100"/>
          <ac:picMkLst>
            <pc:docMk/>
            <pc:sldMk cId="4249565566" sldId="283"/>
            <ac:picMk id="11" creationId="{660DB87E-805B-49B9-9093-EC0A1F1CB3BF}"/>
          </ac:picMkLst>
        </pc:picChg>
      </pc:sldChg>
      <pc:sldChg chg="ord">
        <pc:chgData name="Pandit, Shailja" userId="dd998adc-1d7b-442a-833b-0bcf1eba572d" providerId="ADAL" clId="{B13E52CB-6EEE-4F6A-A386-D132D961BE13}" dt="2022-05-11T05:48:50.549" v="292"/>
        <pc:sldMkLst>
          <pc:docMk/>
          <pc:sldMk cId="3347812607" sldId="286"/>
        </pc:sldMkLst>
      </pc:sldChg>
      <pc:sldChg chg="modSp mod">
        <pc:chgData name="Pandit, Shailja" userId="dd998adc-1d7b-442a-833b-0bcf1eba572d" providerId="ADAL" clId="{B13E52CB-6EEE-4F6A-A386-D132D961BE13}" dt="2022-05-10T03:57:12.860" v="199" actId="1076"/>
        <pc:sldMkLst>
          <pc:docMk/>
          <pc:sldMk cId="1612502819" sldId="298"/>
        </pc:sldMkLst>
        <pc:picChg chg="mod">
          <ac:chgData name="Pandit, Shailja" userId="dd998adc-1d7b-442a-833b-0bcf1eba572d" providerId="ADAL" clId="{B13E52CB-6EEE-4F6A-A386-D132D961BE13}" dt="2022-05-10T03:57:12.860" v="199" actId="1076"/>
          <ac:picMkLst>
            <pc:docMk/>
            <pc:sldMk cId="1612502819" sldId="298"/>
            <ac:picMk id="5" creationId="{1B42F2AC-770A-4D16-BC01-85F0B6543C58}"/>
          </ac:picMkLst>
        </pc:picChg>
      </pc:sldChg>
      <pc:sldChg chg="addSp delSp modSp mod">
        <pc:chgData name="Pandit, Shailja" userId="dd998adc-1d7b-442a-833b-0bcf1eba572d" providerId="ADAL" clId="{B13E52CB-6EEE-4F6A-A386-D132D961BE13}" dt="2022-05-11T17:22:25.790" v="298" actId="20577"/>
        <pc:sldMkLst>
          <pc:docMk/>
          <pc:sldMk cId="2861580283" sldId="299"/>
        </pc:sldMkLst>
        <pc:spChg chg="add del">
          <ac:chgData name="Pandit, Shailja" userId="dd998adc-1d7b-442a-833b-0bcf1eba572d" providerId="ADAL" clId="{B13E52CB-6EEE-4F6A-A386-D132D961BE13}" dt="2022-05-11T05:57:38.374" v="295" actId="11529"/>
          <ac:spMkLst>
            <pc:docMk/>
            <pc:sldMk cId="2861580283" sldId="299"/>
            <ac:spMk id="3" creationId="{CD94FFCC-C09F-43CD-B604-692D14239740}"/>
          </ac:spMkLst>
        </pc:spChg>
        <pc:graphicFrameChg chg="modGraphic">
          <ac:chgData name="Pandit, Shailja" userId="dd998adc-1d7b-442a-833b-0bcf1eba572d" providerId="ADAL" clId="{B13E52CB-6EEE-4F6A-A386-D132D961BE13}" dt="2022-05-11T17:22:25.790" v="298" actId="20577"/>
          <ac:graphicFrameMkLst>
            <pc:docMk/>
            <pc:sldMk cId="2861580283" sldId="299"/>
            <ac:graphicFrameMk id="4" creationId="{425132C4-548C-4D65-B202-7CFB60CA9B05}"/>
          </ac:graphicFrameMkLst>
        </pc:graphicFrameChg>
      </pc:sldChg>
      <pc:sldChg chg="modSp mod">
        <pc:chgData name="Pandit, Shailja" userId="dd998adc-1d7b-442a-833b-0bcf1eba572d" providerId="ADAL" clId="{B13E52CB-6EEE-4F6A-A386-D132D961BE13}" dt="2022-05-10T03:51:26.426" v="193" actId="1076"/>
        <pc:sldMkLst>
          <pc:docMk/>
          <pc:sldMk cId="2097723486" sldId="302"/>
        </pc:sldMkLst>
        <pc:spChg chg="mod">
          <ac:chgData name="Pandit, Shailja" userId="dd998adc-1d7b-442a-833b-0bcf1eba572d" providerId="ADAL" clId="{B13E52CB-6EEE-4F6A-A386-D132D961BE13}" dt="2022-05-09T18:34:40.537" v="185" actId="1076"/>
          <ac:spMkLst>
            <pc:docMk/>
            <pc:sldMk cId="2097723486" sldId="302"/>
            <ac:spMk id="2" creationId="{C921612A-5EE5-4435-B250-D7C931EAF7DE}"/>
          </ac:spMkLst>
        </pc:spChg>
        <pc:spChg chg="mod">
          <ac:chgData name="Pandit, Shailja" userId="dd998adc-1d7b-442a-833b-0bcf1eba572d" providerId="ADAL" clId="{B13E52CB-6EEE-4F6A-A386-D132D961BE13}" dt="2022-05-10T03:51:26.426" v="193" actId="1076"/>
          <ac:spMkLst>
            <pc:docMk/>
            <pc:sldMk cId="2097723486" sldId="302"/>
            <ac:spMk id="3" creationId="{680FDB7A-8BF0-4BF7-8BE1-4C0CBFA711D5}"/>
          </ac:spMkLst>
        </pc:spChg>
      </pc:sldChg>
      <pc:sldChg chg="ord">
        <pc:chgData name="Pandit, Shailja" userId="dd998adc-1d7b-442a-833b-0bcf1eba572d" providerId="ADAL" clId="{B13E52CB-6EEE-4F6A-A386-D132D961BE13}" dt="2022-05-11T05:48:46.426" v="290"/>
        <pc:sldMkLst>
          <pc:docMk/>
          <pc:sldMk cId="758823803" sldId="305"/>
        </pc:sldMkLst>
      </pc:sldChg>
      <pc:sldChg chg="modSp mod">
        <pc:chgData name="Pandit, Shailja" userId="dd998adc-1d7b-442a-833b-0bcf1eba572d" providerId="ADAL" clId="{B13E52CB-6EEE-4F6A-A386-D132D961BE13}" dt="2022-05-11T05:49:19.568" v="293" actId="113"/>
        <pc:sldMkLst>
          <pc:docMk/>
          <pc:sldMk cId="810996515" sldId="306"/>
        </pc:sldMkLst>
        <pc:spChg chg="mod">
          <ac:chgData name="Pandit, Shailja" userId="dd998adc-1d7b-442a-833b-0bcf1eba572d" providerId="ADAL" clId="{B13E52CB-6EEE-4F6A-A386-D132D961BE13}" dt="2022-05-11T05:49:19.568" v="293" actId="113"/>
          <ac:spMkLst>
            <pc:docMk/>
            <pc:sldMk cId="810996515" sldId="306"/>
            <ac:spMk id="2" creationId="{65C89AB7-4E17-4E21-9752-6518C672DB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7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86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399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A15526-7079-4B7B-987C-1B5FAE11A0FF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iljapandit05/CIS-5560-e-Commerce-Prediction-Proj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ml-classification-regression.html#multilayer-perceptron-classifier" TargetMode="External"/><Relationship Id="rId2" Type="http://schemas.openxmlformats.org/officeDocument/2006/relationships/hyperlink" Target="https://towardsdatascience.com/multi-class-text-classification-with-pyspark-7d78d022ed3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47380FB-19AC-47D9-B032-48E62EC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406872"/>
            <a:ext cx="11430000" cy="1444229"/>
          </a:xfrm>
        </p:spPr>
        <p:txBody>
          <a:bodyPr>
            <a:normAutofit fontScale="90000"/>
          </a:bodyPr>
          <a:lstStyle/>
          <a:p>
            <a:br>
              <a:rPr lang="en-US" b="1"/>
            </a:br>
            <a:r>
              <a:rPr lang="en-US" b="1"/>
              <a:t>E-Commerce Multi-Category store</a:t>
            </a:r>
            <a:br>
              <a:rPr lang="en-US" b="1"/>
            </a:br>
            <a:br>
              <a:rPr lang="en-US" b="1"/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predictive analysis with machine learning models using spark ml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772" y="2524186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CIS 5560</a:t>
            </a:r>
          </a:p>
          <a:p>
            <a:pPr marL="36900" lv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Professor Jongwook Woo</a:t>
            </a:r>
          </a:p>
          <a:p>
            <a:pPr marL="36900" lvl="0" indent="0">
              <a:buNone/>
            </a:pP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lv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  <a:p>
            <a:pPr marL="322650" indent="-28575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Shailja Pandit </a:t>
            </a:r>
          </a:p>
          <a:p>
            <a:pPr marL="322650" indent="-28575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Anish Omprakash Pandey</a:t>
            </a:r>
          </a:p>
          <a:p>
            <a:pPr marL="322650" indent="-28575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Surya Kiran Golagani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6442"/>
            <a:ext cx="7566443" cy="659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Decision Tree -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061A6-BB54-4CAB-35D9-3E9AF668B467}"/>
              </a:ext>
            </a:extLst>
          </p:cNvPr>
          <p:cNvSpPr txBox="1"/>
          <p:nvPr/>
        </p:nvSpPr>
        <p:spPr>
          <a:xfrm>
            <a:off x="182996" y="1191973"/>
            <a:ext cx="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D6E17-31D9-CBA3-211A-F11881A4EE26}"/>
              </a:ext>
            </a:extLst>
          </p:cNvPr>
          <p:cNvSpPr txBox="1"/>
          <p:nvPr/>
        </p:nvSpPr>
        <p:spPr>
          <a:xfrm>
            <a:off x="182995" y="4029443"/>
            <a:ext cx="66260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03957-B434-4E87-9922-C14ECC100B71}"/>
              </a:ext>
            </a:extLst>
          </p:cNvPr>
          <p:cNvSpPr txBox="1"/>
          <p:nvPr/>
        </p:nvSpPr>
        <p:spPr>
          <a:xfrm>
            <a:off x="9004088" y="1612030"/>
            <a:ext cx="2939603" cy="413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File Size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134 MB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Train/Test: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70:30 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modules: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 Model Hyperparameters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Split Validator Model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Validate Model</a:t>
            </a:r>
          </a:p>
        </p:txBody>
      </p:sp>
      <p:pic>
        <p:nvPicPr>
          <p:cNvPr id="15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2D745D-E06C-6970-A90D-9BEB7AB5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966567"/>
            <a:ext cx="7659914" cy="2774936"/>
          </a:xfrm>
          <a:prstGeom prst="rect">
            <a:avLst/>
          </a:prstGeom>
        </p:spPr>
      </p:pic>
      <p:pic>
        <p:nvPicPr>
          <p:cNvPr id="16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AF9504-70D8-45E2-DE94-A310E000F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3916908"/>
            <a:ext cx="7659914" cy="27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1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51" y="184107"/>
            <a:ext cx="7236249" cy="56302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Random Forest -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70F7-EDB2-4932-994E-1EDC5E03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92" y="876787"/>
            <a:ext cx="11791616" cy="5861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16E7C-AD06-A2E6-FF6C-C584CD7F1A54}"/>
              </a:ext>
            </a:extLst>
          </p:cNvPr>
          <p:cNvSpPr txBox="1"/>
          <p:nvPr/>
        </p:nvSpPr>
        <p:spPr>
          <a:xfrm>
            <a:off x="296791" y="1312216"/>
            <a:ext cx="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EE4F2-CEC7-62C5-939D-2AD67E3BFB10}"/>
              </a:ext>
            </a:extLst>
          </p:cNvPr>
          <p:cNvSpPr txBox="1"/>
          <p:nvPr/>
        </p:nvSpPr>
        <p:spPr>
          <a:xfrm>
            <a:off x="351219" y="4133906"/>
            <a:ext cx="66260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5ABE73-3C05-7119-2AE4-7938E62A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23" y="876787"/>
            <a:ext cx="8113485" cy="2682540"/>
          </a:xfrm>
          <a:prstGeom prst="rect">
            <a:avLst/>
          </a:prstGeom>
        </p:spPr>
      </p:pic>
      <p:pic>
        <p:nvPicPr>
          <p:cNvPr id="14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E3CDDD-10FD-99DD-A55A-FAAE95F9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51" y="3787786"/>
            <a:ext cx="8122557" cy="2950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0F0458-3CF7-4D0B-B414-B2620CC72B76}"/>
              </a:ext>
            </a:extLst>
          </p:cNvPr>
          <p:cNvSpPr txBox="1"/>
          <p:nvPr/>
        </p:nvSpPr>
        <p:spPr>
          <a:xfrm>
            <a:off x="9260101" y="1659040"/>
            <a:ext cx="2731707" cy="47982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02122"/>
                </a:solidFill>
                <a:latin typeface="Times New Roman"/>
                <a:cs typeface="Times New Roman"/>
              </a:rPr>
              <a:t>Sampled File Size</a:t>
            </a:r>
            <a:r>
              <a:rPr lang="en-US" sz="2400">
                <a:solidFill>
                  <a:srgbClr val="202122"/>
                </a:solidFill>
                <a:latin typeface="Times New Roman"/>
                <a:cs typeface="Times New Roman"/>
              </a:rPr>
              <a:t>: 134 MB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02122"/>
                </a:solidFill>
                <a:latin typeface="Times New Roman"/>
                <a:cs typeface="Times New Roman"/>
              </a:rPr>
              <a:t>Split Train/Test:</a:t>
            </a:r>
            <a:r>
              <a:rPr lang="en-US" sz="2400">
                <a:solidFill>
                  <a:srgbClr val="202122"/>
                </a:solidFill>
                <a:latin typeface="Times New Roman"/>
                <a:cs typeface="Times New Roman"/>
              </a:rPr>
              <a:t>70:30 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rgbClr val="202122"/>
                </a:solidFill>
                <a:latin typeface="Times New Roman"/>
                <a:cs typeface="Times New Roman"/>
              </a:rPr>
              <a:t>Main modules: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02122"/>
                </a:solidFill>
                <a:latin typeface="Times New Roman"/>
                <a:cs typeface="Times New Roman"/>
              </a:rPr>
              <a:t>Tune Model Hyperparameters</a:t>
            </a:r>
            <a:endParaRPr lang="en-US" sz="2400">
              <a:ea typeface="+mn-lt"/>
              <a:cs typeface="+mn-lt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02122"/>
                </a:solidFill>
                <a:latin typeface="Times New Roman"/>
                <a:cs typeface="Times New Roman"/>
              </a:rPr>
              <a:t>Cross Validate Model</a:t>
            </a:r>
            <a:endParaRPr lang="en-US">
              <a:latin typeface="Times New Roman"/>
              <a:cs typeface="Times New Roman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Train Split </a:t>
            </a:r>
            <a:r>
              <a:rPr lang="en-US" sz="2400">
                <a:solidFill>
                  <a:srgbClr val="202122"/>
                </a:solidFill>
                <a:latin typeface="Times New Roman"/>
                <a:cs typeface="Times New Roman"/>
              </a:rPr>
              <a:t>Validator Model</a:t>
            </a:r>
          </a:p>
        </p:txBody>
      </p:sp>
    </p:spTree>
    <p:extLst>
      <p:ext uri="{BB962C8B-B14F-4D97-AF65-F5344CB8AC3E}">
        <p14:creationId xmlns:p14="http://schemas.microsoft.com/office/powerpoint/2010/main" val="2149416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827" y="154753"/>
            <a:ext cx="7968015" cy="717371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b="1" dirty="0"/>
              <a:t>Gradient Boost Tree-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242CA-27DD-4BFD-A465-9C27FD530790}"/>
              </a:ext>
            </a:extLst>
          </p:cNvPr>
          <p:cNvSpPr txBox="1"/>
          <p:nvPr/>
        </p:nvSpPr>
        <p:spPr>
          <a:xfrm>
            <a:off x="661183" y="4042031"/>
            <a:ext cx="4108338" cy="255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25B9A-034F-B178-A820-DBC17F2FD031}"/>
              </a:ext>
            </a:extLst>
          </p:cNvPr>
          <p:cNvSpPr txBox="1"/>
          <p:nvPr/>
        </p:nvSpPr>
        <p:spPr>
          <a:xfrm>
            <a:off x="172278" y="1381198"/>
            <a:ext cx="85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4CA64-9EF7-4703-E300-5232FB94B0D4}"/>
              </a:ext>
            </a:extLst>
          </p:cNvPr>
          <p:cNvSpPr txBox="1"/>
          <p:nvPr/>
        </p:nvSpPr>
        <p:spPr>
          <a:xfrm>
            <a:off x="172277" y="4225243"/>
            <a:ext cx="66260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B2E64-726A-4887-A978-7A714FEF1F6A}"/>
              </a:ext>
            </a:extLst>
          </p:cNvPr>
          <p:cNvSpPr txBox="1"/>
          <p:nvPr/>
        </p:nvSpPr>
        <p:spPr>
          <a:xfrm>
            <a:off x="9004088" y="1612030"/>
            <a:ext cx="2939603" cy="4542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File Size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134 MB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Train/Test: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70:30 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modules: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 Model Hyperparameters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Split Validator Model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Validate Model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14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2FA637-0715-D17D-FF2A-7004A852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29" y="3988979"/>
            <a:ext cx="7687128" cy="2753541"/>
          </a:xfrm>
          <a:prstGeom prst="rect">
            <a:avLst/>
          </a:prstGeom>
        </p:spPr>
      </p:pic>
      <p:pic>
        <p:nvPicPr>
          <p:cNvPr id="15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473F09-134F-E95A-E9D0-BDBB6CD51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29" y="1135575"/>
            <a:ext cx="7687127" cy="27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E896-AFE8-4AFF-955E-B95D64CB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98" y="523240"/>
            <a:ext cx="7729728" cy="808849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93C6C-55E9-49C3-B4D9-1DD597F84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" t="-281" r="27601" b="6950"/>
          <a:stretch/>
        </p:blipFill>
        <p:spPr>
          <a:xfrm>
            <a:off x="865676" y="1904672"/>
            <a:ext cx="6776902" cy="44300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96033-0337-47F6-BCEB-C35D3F5C3C0C}"/>
              </a:ext>
            </a:extLst>
          </p:cNvPr>
          <p:cNvSpPr txBox="1"/>
          <p:nvPr/>
        </p:nvSpPr>
        <p:spPr>
          <a:xfrm>
            <a:off x="7823200" y="1904672"/>
            <a:ext cx="4131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refers to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that calculate a score for all the input features for a given model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the scores simply represent the “importance” of each feature. A higher score means that the specific feature will have a larger effect on the model that is being used to predict a certain variable.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5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4476-B303-6F2B-A6EC-136C129B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Comparison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5132C4-548C-4D65-B202-7CFB60CA9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709214"/>
              </p:ext>
            </p:extLst>
          </p:nvPr>
        </p:nvGraphicFramePr>
        <p:xfrm>
          <a:off x="1070516" y="2620538"/>
          <a:ext cx="10192216" cy="287715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48054">
                  <a:extLst>
                    <a:ext uri="{9D8B030D-6E8A-4147-A177-3AD203B41FA5}">
                      <a16:colId xmlns:a16="http://schemas.microsoft.com/office/drawing/2014/main" val="3075902426"/>
                    </a:ext>
                  </a:extLst>
                </a:gridCol>
                <a:gridCol w="2548054">
                  <a:extLst>
                    <a:ext uri="{9D8B030D-6E8A-4147-A177-3AD203B41FA5}">
                      <a16:colId xmlns:a16="http://schemas.microsoft.com/office/drawing/2014/main" val="3181581382"/>
                    </a:ext>
                  </a:extLst>
                </a:gridCol>
                <a:gridCol w="2548054">
                  <a:extLst>
                    <a:ext uri="{9D8B030D-6E8A-4147-A177-3AD203B41FA5}">
                      <a16:colId xmlns:a16="http://schemas.microsoft.com/office/drawing/2014/main" val="2938527300"/>
                    </a:ext>
                  </a:extLst>
                </a:gridCol>
                <a:gridCol w="2548054">
                  <a:extLst>
                    <a:ext uri="{9D8B030D-6E8A-4147-A177-3AD203B41FA5}">
                      <a16:colId xmlns:a16="http://schemas.microsoft.com/office/drawing/2014/main" val="3493921882"/>
                    </a:ext>
                  </a:extLst>
                </a:gridCol>
              </a:tblGrid>
              <a:tr h="691834">
                <a:tc>
                  <a:txBody>
                    <a:bodyPr/>
                    <a:lstStyle/>
                    <a:p>
                      <a:r>
                        <a:rPr lang="en-US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Taken to run 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47861"/>
                  </a:ext>
                </a:extLst>
              </a:tr>
              <a:tr h="400825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224.50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0.68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3.75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73929"/>
                  </a:ext>
                </a:extLst>
              </a:tr>
              <a:tr h="4008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Gradient Boost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171.07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12.26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08807"/>
                  </a:ext>
                </a:extLst>
              </a:tr>
              <a:tr h="691834">
                <a:tc>
                  <a:txBody>
                    <a:bodyPr/>
                    <a:lstStyle/>
                    <a:p>
                      <a:r>
                        <a:rPr lang="en-US"/>
                        <a:t>Decision </a:t>
                      </a:r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231.58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2.27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59006"/>
                  </a:ext>
                </a:extLst>
              </a:tr>
              <a:tr h="691834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380.93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1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8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612A-5EE5-4435-B250-D7C931EA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267" y="265154"/>
            <a:ext cx="7729728" cy="852819"/>
          </a:xfrm>
        </p:spPr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DB7A-8BF0-4BF7-8BE1-4C0CBFA7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22" y="1354668"/>
            <a:ext cx="10713155" cy="5125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the process of predicting the class of given data points. Classes are sometimes called targets/ labels or categories.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2 types of classifications:</a:t>
            </a:r>
          </a:p>
          <a:p>
            <a:pPr marL="457200" indent="-457200"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Project, we have used Multi-Class Classification because the Event Type Column consists of three classes: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2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423-BE74-490E-89F9-57727963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035" y="339847"/>
            <a:ext cx="7729728" cy="7025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DECISION TREE 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8070E-1AAC-917A-CC3E-F36773B19A98}"/>
              </a:ext>
            </a:extLst>
          </p:cNvPr>
          <p:cNvSpPr txBox="1"/>
          <p:nvPr/>
        </p:nvSpPr>
        <p:spPr>
          <a:xfrm>
            <a:off x="502405" y="1330879"/>
            <a:ext cx="61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35B45-98D4-4BAA-9231-49E1CE538299}"/>
              </a:ext>
            </a:extLst>
          </p:cNvPr>
          <p:cNvSpPr txBox="1"/>
          <p:nvPr/>
        </p:nvSpPr>
        <p:spPr>
          <a:xfrm>
            <a:off x="1663816" y="3568995"/>
            <a:ext cx="8125022" cy="2471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File Size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134 MB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Train/Test : 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70:30 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modules: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Tune Model Hyperparameters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Cross Validate Model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3.21 mins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0DB87E-805B-49B9-9093-EC0A1F1C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19" y="1439313"/>
            <a:ext cx="10282968" cy="19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6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0CF0-431D-4E12-B3B0-3886F275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Github</a:t>
            </a:r>
            <a:r>
              <a:rPr lang="en-US" b="1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293B-78AB-4107-8AFE-88CC4C5F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2638044"/>
            <a:ext cx="9650028" cy="31019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https://github.com/shailjapandit05/CIS-5560-e-Commerce-Prediction-Project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11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0CF0-431D-4E12-B3B0-3886F275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18952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293B-78AB-4107-8AFE-88CC4C5F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089" y="2660622"/>
            <a:ext cx="9979378" cy="31019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towardsdatascience.com/multi-class-text-classification-with-pyspark-7d78d022e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https://towardsdatascience.com/multi-class-text-classification-with-pyspark-7d78d022ed35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spark.apache.org/docs/latest/ml-classification-regression.html#multilayer-perceptron-class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https://spark.apache.org/docs/latest/ml-classification-regression.html#multilayer-perceptron-classifier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https://spark.apache.org/docs/latest/ml-classification-regression.html#regression</a:t>
            </a:r>
          </a:p>
        </p:txBody>
      </p:sp>
    </p:spTree>
    <p:extLst>
      <p:ext uri="{BB962C8B-B14F-4D97-AF65-F5344CB8AC3E}">
        <p14:creationId xmlns:p14="http://schemas.microsoft.com/office/powerpoint/2010/main" val="32340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A4C4-4A7B-4AD8-941F-8F9446C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669" y="524426"/>
            <a:ext cx="7729728" cy="76250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7215-09EF-4B4C-AA85-DCD79623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783644"/>
            <a:ext cx="10837332" cy="46623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did we learn?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where and how to implement various algorithms.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when to use Regression algorithms and when to use Classification.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the difference between Binary Classification and Multi-Class Classification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which one is a better model- Cross Validator or Train Split Validation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the use of calculating ‘Feature Importance’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how to compare the accuracy of different models based on R2, RMSE and Accuracy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16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9799"/>
            <a:ext cx="7715751" cy="897134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70F7-EDB2-4932-994E-1EDC5E03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5" y="1749779"/>
            <a:ext cx="10437542" cy="4018843"/>
          </a:xfrm>
        </p:spPr>
        <p:txBody>
          <a:bodyPr>
            <a:normAutofit/>
          </a:bodyPr>
          <a:lstStyle/>
          <a:p>
            <a:r>
              <a:rPr lang="en-US" sz="2000" dirty="0"/>
              <a:t>This e-Commerce website helps people View and Purchase the product of almost any category.</a:t>
            </a:r>
          </a:p>
          <a:p>
            <a:r>
              <a:rPr lang="en-US" sz="2000" dirty="0"/>
              <a:t>The objective of this project is to build a model that predicts the optimal price of a product considering the features of the product details.</a:t>
            </a:r>
          </a:p>
          <a:p>
            <a:r>
              <a:rPr lang="en-US" sz="2000" dirty="0"/>
              <a:t>This dataset contains events from an eCommerce website for a large multi-category online store for the month of October 2019.</a:t>
            </a:r>
          </a:p>
          <a:p>
            <a:r>
              <a:rPr lang="en-US" sz="2000" dirty="0"/>
              <a:t>Each row in the file represents an event. All events are related to products and users. Each event is like a many-to-many relationship between products and the users.</a:t>
            </a:r>
          </a:p>
          <a:p>
            <a:r>
              <a:rPr lang="en-US" sz="2000" dirty="0"/>
              <a:t>Data is collected by the Open CDP project.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60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746"/>
            <a:ext cx="7729728" cy="761587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DATASET Specifications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70F7-EDB2-4932-994E-1EDC5E03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33" y="1606188"/>
            <a:ext cx="5077523" cy="318305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behavior data from multi-category store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DATASET SIZE: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GB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FORMAT: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</a:p>
          <a:p>
            <a:pPr marL="0" indent="0" algn="l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EB2F0-68DC-4E9F-9E4C-82286A7E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778035"/>
            <a:ext cx="10611556" cy="2990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AB9FB-B2DA-4D11-91A2-3B89627F15D5}"/>
              </a:ext>
            </a:extLst>
          </p:cNvPr>
          <p:cNvSpPr txBox="1"/>
          <p:nvPr/>
        </p:nvSpPr>
        <p:spPr>
          <a:xfrm>
            <a:off x="5486400" y="1606188"/>
            <a:ext cx="60734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URL:</a:t>
            </a:r>
          </a:p>
          <a:p>
            <a:pPr marL="0" indent="0" algn="l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https://www.kaggle.com/datasets/mkechinov/ecommerce-behavior-data-from-multi-category-store?select=2019-Oct.csv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9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A03-0458-4D1B-978B-AFD6E70D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459"/>
            <a:ext cx="7729728" cy="1019906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TECHNICAL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0861-E0AC-4CE0-B51A-93C0564C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936" y="1560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Databricks Community Version: 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10.4 LTS (includes Apache  Spark 3.1.1, Scala 2.12)</a:t>
            </a: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File System: 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DBFS (Data Bricks File System)</a:t>
            </a: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Nodes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1</a:t>
            </a: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Version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3.10.4</a:t>
            </a:r>
          </a:p>
        </p:txBody>
      </p:sp>
      <p:pic>
        <p:nvPicPr>
          <p:cNvPr id="4" name="Picture 4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AB4048B2-E118-46C1-A4E8-54B7584E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150" y="1852582"/>
            <a:ext cx="2420419" cy="125861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3B6E8A-5DEA-40D3-8ECC-3DB13857C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44" y="4967037"/>
            <a:ext cx="3178880" cy="1271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34DED-D444-449C-9904-5DB242FC319A}"/>
              </a:ext>
            </a:extLst>
          </p:cNvPr>
          <p:cNvSpPr txBox="1"/>
          <p:nvPr/>
        </p:nvSpPr>
        <p:spPr>
          <a:xfrm>
            <a:off x="3122506" y="4137173"/>
            <a:ext cx="65682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Hadoop Version: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3.2.1-amzn-3.1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No. Of CPUs: 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8 </a:t>
            </a: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PySpark</a:t>
            </a: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version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3.0</a:t>
            </a: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Nodes: 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</a:t>
            </a: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Total Storage: 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481 GB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91568D9-27D9-44C8-90D7-A522B4479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861" y="5354725"/>
            <a:ext cx="3061291" cy="142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73AF-6D87-4EDE-A90B-5D67BB6D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7990"/>
            <a:ext cx="7729728" cy="858644"/>
          </a:xfrm>
        </p:spPr>
        <p:txBody>
          <a:bodyPr/>
          <a:lstStyle/>
          <a:p>
            <a:r>
              <a:rPr lang="en-US"/>
              <a:t>Prediction System 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2F2AC-770A-4D16-BC01-85F0B6543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589" y="1702527"/>
            <a:ext cx="10574822" cy="4509115"/>
          </a:xfrm>
        </p:spPr>
      </p:pic>
    </p:spTree>
    <p:extLst>
      <p:ext uri="{BB962C8B-B14F-4D97-AF65-F5344CB8AC3E}">
        <p14:creationId xmlns:p14="http://schemas.microsoft.com/office/powerpoint/2010/main" val="161250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7F66-3510-46F0-9919-6F69B98A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17" y="251014"/>
            <a:ext cx="8433147" cy="1188720"/>
          </a:xfrm>
        </p:spPr>
        <p:txBody>
          <a:bodyPr/>
          <a:lstStyle/>
          <a:p>
            <a:r>
              <a:rPr lang="en-US"/>
              <a:t>Machine Learning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6843-0883-4168-AA6A-0E50850F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717" y="1878008"/>
            <a:ext cx="8433147" cy="433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Price Prediction: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 Tree Regression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Type Prediction: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 </a:t>
            </a:r>
          </a:p>
        </p:txBody>
      </p:sp>
    </p:spTree>
    <p:extLst>
      <p:ext uri="{BB962C8B-B14F-4D97-AF65-F5344CB8AC3E}">
        <p14:creationId xmlns:p14="http://schemas.microsoft.com/office/powerpoint/2010/main" val="26947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6C86-47DD-4842-9075-3C367B62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894" y="513932"/>
            <a:ext cx="7299230" cy="74819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Regression?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8A92C-BC04-44C6-8BBC-79FE7773E275}"/>
              </a:ext>
            </a:extLst>
          </p:cNvPr>
          <p:cNvSpPr txBox="1"/>
          <p:nvPr/>
        </p:nvSpPr>
        <p:spPr>
          <a:xfrm>
            <a:off x="1495221" y="1774125"/>
            <a:ext cx="9437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 is a set of statistical processes for estimating the relationships between a dependent variable (often called the 'outcome' or 'response' variable) and one or more independent variables (often called 'predictors', 'covariates', 'explanatory variables' or 'features')</a:t>
            </a:r>
          </a:p>
        </p:txBody>
      </p:sp>
    </p:spTree>
    <p:extLst>
      <p:ext uri="{BB962C8B-B14F-4D97-AF65-F5344CB8AC3E}">
        <p14:creationId xmlns:p14="http://schemas.microsoft.com/office/powerpoint/2010/main" val="198804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9AB7-4E17-4E21-9752-6518C672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608"/>
            <a:ext cx="7729728" cy="850006"/>
          </a:xfrm>
        </p:spPr>
        <p:txBody>
          <a:bodyPr/>
          <a:lstStyle/>
          <a:p>
            <a:r>
              <a:rPr lang="en-US" b="1" dirty="0"/>
              <a:t>Splitting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BC992-188F-432B-A2F4-0C2C571E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75" y="1850265"/>
            <a:ext cx="9078742" cy="30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9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1635-A517-4178-90E5-73EE453B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136" y="111978"/>
            <a:ext cx="7620872" cy="7442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BCCCB-7AF9-46FF-A00D-035AABE7B02B}"/>
              </a:ext>
            </a:extLst>
          </p:cNvPr>
          <p:cNvSpPr txBox="1"/>
          <p:nvPr/>
        </p:nvSpPr>
        <p:spPr>
          <a:xfrm>
            <a:off x="61035" y="1267444"/>
            <a:ext cx="96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D19D0-C868-4C62-BA94-567AA31E4902}"/>
              </a:ext>
            </a:extLst>
          </p:cNvPr>
          <p:cNvSpPr txBox="1"/>
          <p:nvPr/>
        </p:nvSpPr>
        <p:spPr>
          <a:xfrm>
            <a:off x="0" y="4073810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19D99-ACA7-414F-A612-369F6D6BB244}"/>
              </a:ext>
            </a:extLst>
          </p:cNvPr>
          <p:cNvSpPr txBox="1"/>
          <p:nvPr/>
        </p:nvSpPr>
        <p:spPr>
          <a:xfrm>
            <a:off x="9004088" y="1612030"/>
            <a:ext cx="2939603" cy="413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File Size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134 MB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Train/Test: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70:30 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modules: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 Model Hyperparameters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Split Validator Model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Validate Model</a:t>
            </a:r>
          </a:p>
        </p:txBody>
      </p:sp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49A6E6-385B-8A99-7A49-683B847B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71" y="4014869"/>
            <a:ext cx="7705271" cy="2502189"/>
          </a:xfrm>
          <a:prstGeom prst="rect">
            <a:avLst/>
          </a:prstGeom>
        </p:spPr>
      </p:pic>
      <p:pic>
        <p:nvPicPr>
          <p:cNvPr id="13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092633-3D81-9DAB-950B-5F78AE63C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71" y="1155694"/>
            <a:ext cx="7705271" cy="25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2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D004E80832E4682F6114611D148E5" ma:contentTypeVersion="4" ma:contentTypeDescription="Create a new document." ma:contentTypeScope="" ma:versionID="a39474bc4c0acac50f4726329c966424">
  <xsd:schema xmlns:xsd="http://www.w3.org/2001/XMLSchema" xmlns:xs="http://www.w3.org/2001/XMLSchema" xmlns:p="http://schemas.microsoft.com/office/2006/metadata/properties" xmlns:ns2="599d2159-b074-4ec3-ae51-8a0fef1e3655" targetNamespace="http://schemas.microsoft.com/office/2006/metadata/properties" ma:root="true" ma:fieldsID="30051323dc6e07acca59dee54be00647" ns2:_="">
    <xsd:import namespace="599d2159-b074-4ec3-ae51-8a0fef1e36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d2159-b074-4ec3-ae51-8a0fef1e36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9B403C-AD11-48B4-B87F-701FDBA3152D}">
  <ds:schemaRefs>
    <ds:schemaRef ds:uri="599d2159-b074-4ec3-ae51-8a0fef1e36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599d2159-b074-4ec3-ae51-8a0fef1e36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767</Words>
  <Application>Microsoft Office PowerPoint</Application>
  <PresentationFormat>Widescreen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Lucida Console</vt:lpstr>
      <vt:lpstr>Times New Roman</vt:lpstr>
      <vt:lpstr>Wingdings,Sans-Serif</vt:lpstr>
      <vt:lpstr>Parcel</vt:lpstr>
      <vt:lpstr> E-Commerce Multi-Category store  predictive analysis with machine learning models using spark ml </vt:lpstr>
      <vt:lpstr>About the dataset</vt:lpstr>
      <vt:lpstr>DATASET Specifications</vt:lpstr>
      <vt:lpstr>TECHNICAL specification</vt:lpstr>
      <vt:lpstr>Prediction System Flowchart</vt:lpstr>
      <vt:lpstr>Machine Learning Algorithms Used</vt:lpstr>
      <vt:lpstr>What is Regression?</vt:lpstr>
      <vt:lpstr>Splitting the dataset</vt:lpstr>
      <vt:lpstr>Linear regression</vt:lpstr>
      <vt:lpstr>Decision Tree - REGRESSION</vt:lpstr>
      <vt:lpstr>Random Forest - REGRESSION</vt:lpstr>
      <vt:lpstr>Gradient Boost Tree- Regression</vt:lpstr>
      <vt:lpstr>Feature Importance</vt:lpstr>
      <vt:lpstr>Regression Comparison table</vt:lpstr>
      <vt:lpstr>What is Classification?</vt:lpstr>
      <vt:lpstr>DECISION TREE Classifier</vt:lpstr>
      <vt:lpstr>Github link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Pandit, Shailja</dc:creator>
  <cp:lastModifiedBy>Pandit, Shailja</cp:lastModifiedBy>
  <cp:revision>2</cp:revision>
  <dcterms:created xsi:type="dcterms:W3CDTF">2022-04-13T22:07:16Z</dcterms:created>
  <dcterms:modified xsi:type="dcterms:W3CDTF">2022-05-11T17:25:18Z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0x010100F74D004E80832E4682F6114611D148E5</vt:lpwstr>
  </property>
</Properties>
</file>