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8.jpg" ContentType="image/jpe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84" r:id="rId6"/>
    <p:sldId id="260" r:id="rId7"/>
    <p:sldId id="261" r:id="rId8"/>
    <p:sldId id="263" r:id="rId9"/>
    <p:sldId id="264" r:id="rId10"/>
    <p:sldId id="285" r:id="rId11"/>
    <p:sldId id="262" r:id="rId12"/>
    <p:sldId id="265" r:id="rId13"/>
    <p:sldId id="286" r:id="rId14"/>
    <p:sldId id="273" r:id="rId15"/>
    <p:sldId id="266" r:id="rId16"/>
    <p:sldId id="274" r:id="rId17"/>
    <p:sldId id="275" r:id="rId18"/>
    <p:sldId id="276" r:id="rId19"/>
    <p:sldId id="277" r:id="rId20"/>
    <p:sldId id="278" r:id="rId21"/>
    <p:sldId id="279" r:id="rId22"/>
    <p:sldId id="280" r:id="rId23"/>
    <p:sldId id="269" r:id="rId24"/>
    <p:sldId id="281" r:id="rId25"/>
    <p:sldId id="282" r:id="rId26"/>
    <p:sldId id="283"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69"/>
    <p:restoredTop sz="78140"/>
  </p:normalViewPr>
  <p:slideViewPr>
    <p:cSldViewPr snapToGrid="0">
      <p:cViewPr varScale="1">
        <p:scale>
          <a:sx n="85" d="100"/>
          <a:sy n="85" d="100"/>
        </p:scale>
        <p:origin x="9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F3CE96-8BB7-E242-8B87-A891615AA623}" type="datetimeFigureOut">
              <a:rPr lang="en-US" smtClean="0"/>
              <a:t>5/17/25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F1D65-55ED-524F-A9B5-C4D79F543E11}" type="slidenum">
              <a:rPr lang="en-US" smtClean="0"/>
              <a:t>‹#›</a:t>
            </a:fld>
            <a:endParaRPr lang="en-US"/>
          </a:p>
        </p:txBody>
      </p:sp>
    </p:spTree>
    <p:extLst>
      <p:ext uri="{BB962C8B-B14F-4D97-AF65-F5344CB8AC3E}">
        <p14:creationId xmlns:p14="http://schemas.microsoft.com/office/powerpoint/2010/main" val="2393448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1</a:t>
            </a:fld>
            <a:endParaRPr lang="en-US"/>
          </a:p>
        </p:txBody>
      </p:sp>
    </p:spTree>
    <p:extLst>
      <p:ext uri="{BB962C8B-B14F-4D97-AF65-F5344CB8AC3E}">
        <p14:creationId xmlns:p14="http://schemas.microsoft.com/office/powerpoint/2010/main" val="2134958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10</a:t>
            </a:fld>
            <a:endParaRPr lang="en-US"/>
          </a:p>
        </p:txBody>
      </p:sp>
    </p:spTree>
    <p:extLst>
      <p:ext uri="{BB962C8B-B14F-4D97-AF65-F5344CB8AC3E}">
        <p14:creationId xmlns:p14="http://schemas.microsoft.com/office/powerpoint/2010/main" val="250227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11</a:t>
            </a:fld>
            <a:endParaRPr lang="en-US"/>
          </a:p>
        </p:txBody>
      </p:sp>
    </p:spTree>
    <p:extLst>
      <p:ext uri="{BB962C8B-B14F-4D97-AF65-F5344CB8AC3E}">
        <p14:creationId xmlns:p14="http://schemas.microsoft.com/office/powerpoint/2010/main" val="1097158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12</a:t>
            </a:fld>
            <a:endParaRPr lang="en-US"/>
          </a:p>
        </p:txBody>
      </p:sp>
    </p:spTree>
    <p:extLst>
      <p:ext uri="{BB962C8B-B14F-4D97-AF65-F5344CB8AC3E}">
        <p14:creationId xmlns:p14="http://schemas.microsoft.com/office/powerpoint/2010/main" val="2163521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13</a:t>
            </a:fld>
            <a:endParaRPr lang="en-US"/>
          </a:p>
        </p:txBody>
      </p:sp>
    </p:spTree>
    <p:extLst>
      <p:ext uri="{BB962C8B-B14F-4D97-AF65-F5344CB8AC3E}">
        <p14:creationId xmlns:p14="http://schemas.microsoft.com/office/powerpoint/2010/main" val="240283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 began with </a:t>
            </a:r>
            <a:r>
              <a:rPr lang="en-IN" b="1" dirty="0"/>
              <a:t>Data Collection and Loading</a:t>
            </a:r>
            <a:r>
              <a:rPr lang="en-IN" dirty="0"/>
              <a:t>, followed by </a:t>
            </a:r>
            <a:r>
              <a:rPr lang="en-IN" b="1" dirty="0"/>
              <a:t>Data Cleaning</a:t>
            </a:r>
            <a:r>
              <a:rPr lang="en-IN" dirty="0"/>
              <a:t>, where I removed unnecessary columns, handled missing values, and corrected issues like invalid entries in the </a:t>
            </a:r>
            <a:r>
              <a:rPr lang="en-IN" b="1" dirty="0"/>
              <a:t>'</a:t>
            </a:r>
            <a:r>
              <a:rPr lang="en-IN" b="1" dirty="0" err="1"/>
              <a:t>is_ftp_login</a:t>
            </a:r>
            <a:r>
              <a:rPr lang="en-IN" b="1" dirty="0"/>
              <a:t>'</a:t>
            </a:r>
            <a:r>
              <a:rPr lang="en-IN" dirty="0"/>
              <a:t> column. For </a:t>
            </a:r>
            <a:r>
              <a:rPr lang="en-IN" b="1" dirty="0"/>
              <a:t>Feature Encoding and Scaling</a:t>
            </a:r>
            <a:r>
              <a:rPr lang="en-IN" dirty="0"/>
              <a:t>, I applied </a:t>
            </a:r>
            <a:r>
              <a:rPr lang="en-IN" b="1" dirty="0"/>
              <a:t>One-Hot Encoding</a:t>
            </a:r>
            <a:r>
              <a:rPr lang="en-IN" dirty="0"/>
              <a:t> for categorical variables and </a:t>
            </a:r>
            <a:r>
              <a:rPr lang="en-IN" b="1" dirty="0" err="1"/>
              <a:t>StandardScaler</a:t>
            </a:r>
            <a:r>
              <a:rPr lang="en-IN" dirty="0"/>
              <a:t> for numerical ones to standardize their range. Finally, I built a </a:t>
            </a:r>
            <a:r>
              <a:rPr lang="en-IN" b="1" dirty="0"/>
              <a:t>Data Transformation Pipeline</a:t>
            </a:r>
            <a:r>
              <a:rPr lang="en-IN" dirty="0"/>
              <a:t> using </a:t>
            </a:r>
            <a:r>
              <a:rPr lang="en-IN" b="1" dirty="0"/>
              <a:t>Pipeline</a:t>
            </a:r>
            <a:r>
              <a:rPr lang="en-IN" dirty="0"/>
              <a:t> and </a:t>
            </a:r>
            <a:r>
              <a:rPr lang="en-IN" b="1" dirty="0" err="1"/>
              <a:t>ColumnTransformer</a:t>
            </a:r>
            <a:r>
              <a:rPr lang="en-IN" dirty="0"/>
              <a:t> to streamline </a:t>
            </a:r>
            <a:r>
              <a:rPr lang="en-IN" dirty="0" err="1"/>
              <a:t>preprocessing</a:t>
            </a:r>
            <a:r>
              <a:rPr lang="en-IN" dirty="0"/>
              <a:t>, making the data ready for model training and evaluation.</a:t>
            </a:r>
            <a:br>
              <a:rPr lang="en-IN" dirty="0"/>
            </a:br>
            <a:r>
              <a:rPr lang="en-IN" b="1" dirty="0"/>
              <a:t>One-Hot Encoding</a:t>
            </a:r>
            <a:r>
              <a:rPr lang="en-IN" dirty="0"/>
              <a:t> is a technique used to </a:t>
            </a:r>
            <a:r>
              <a:rPr lang="en-IN" b="1" dirty="0"/>
              <a:t>convert categorical data into a numerical format</a:t>
            </a:r>
            <a:r>
              <a:rPr lang="en-IN" dirty="0"/>
              <a:t> that machine learning models can understand. In this process, each </a:t>
            </a:r>
            <a:r>
              <a:rPr lang="en-IN" b="1" dirty="0"/>
              <a:t>category is represented as a binary vector</a:t>
            </a:r>
            <a:r>
              <a:rPr lang="en-IN" dirty="0"/>
              <a:t>, where only one element is "1" (hot) and all others are "0" (cold).</a:t>
            </a:r>
            <a:br>
              <a:rPr lang="en-IN" dirty="0"/>
            </a:br>
            <a:r>
              <a:rPr lang="en-IN" b="1" dirty="0" err="1"/>
              <a:t>StandardScaler</a:t>
            </a:r>
            <a:r>
              <a:rPr lang="en-IN" dirty="0"/>
              <a:t> is a data </a:t>
            </a:r>
            <a:r>
              <a:rPr lang="en-IN" dirty="0" err="1"/>
              <a:t>preprocessing</a:t>
            </a:r>
            <a:r>
              <a:rPr lang="en-IN" dirty="0"/>
              <a:t> technique used to </a:t>
            </a:r>
            <a:r>
              <a:rPr lang="en-IN" b="1" dirty="0"/>
              <a:t>standardize features</a:t>
            </a:r>
            <a:r>
              <a:rPr lang="en-IN" dirty="0"/>
              <a:t> by </a:t>
            </a:r>
            <a:r>
              <a:rPr lang="en-IN" b="1" dirty="0"/>
              <a:t>removing the mean and scaling to unit variance</a:t>
            </a:r>
            <a:r>
              <a:rPr lang="en-IN" dirty="0"/>
              <a:t>. This ensures that each feature contributes equally to the model's learning process, preventing features with larger scales from dominating those with smaller scales.</a:t>
            </a:r>
          </a:p>
          <a:p>
            <a:r>
              <a:rPr lang="en-IN" b="1" dirty="0"/>
              <a:t>Data Transformation Pipeline:</a:t>
            </a:r>
            <a:r>
              <a:rPr lang="en-IN" dirty="0"/>
              <a:t> Automates the sequence of data </a:t>
            </a:r>
            <a:r>
              <a:rPr lang="en-IN" dirty="0" err="1"/>
              <a:t>preprocessing</a:t>
            </a:r>
            <a:r>
              <a:rPr lang="en-IN" dirty="0"/>
              <a:t> steps, like encoding and scaling, ensuring consistency and efficiency during model training and testing.</a:t>
            </a:r>
          </a:p>
          <a:p>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14</a:t>
            </a:fld>
            <a:endParaRPr lang="en-US"/>
          </a:p>
        </p:txBody>
      </p:sp>
    </p:spTree>
    <p:extLst>
      <p:ext uri="{BB962C8B-B14F-4D97-AF65-F5344CB8AC3E}">
        <p14:creationId xmlns:p14="http://schemas.microsoft.com/office/powerpoint/2010/main" val="2535965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5300"/>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16</a:t>
            </a:fld>
            <a:endParaRPr lang="en-US"/>
          </a:p>
        </p:txBody>
      </p:sp>
    </p:spTree>
    <p:extLst>
      <p:ext uri="{BB962C8B-B14F-4D97-AF65-F5344CB8AC3E}">
        <p14:creationId xmlns:p14="http://schemas.microsoft.com/office/powerpoint/2010/main" val="2753911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17</a:t>
            </a:fld>
            <a:endParaRPr lang="en-US"/>
          </a:p>
        </p:txBody>
      </p:sp>
    </p:spTree>
    <p:extLst>
      <p:ext uri="{BB962C8B-B14F-4D97-AF65-F5344CB8AC3E}">
        <p14:creationId xmlns:p14="http://schemas.microsoft.com/office/powerpoint/2010/main" val="3497853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18</a:t>
            </a:fld>
            <a:endParaRPr lang="en-US"/>
          </a:p>
        </p:txBody>
      </p:sp>
    </p:spTree>
    <p:extLst>
      <p:ext uri="{BB962C8B-B14F-4D97-AF65-F5344CB8AC3E}">
        <p14:creationId xmlns:p14="http://schemas.microsoft.com/office/powerpoint/2010/main" val="567297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19</a:t>
            </a:fld>
            <a:endParaRPr lang="en-US"/>
          </a:p>
        </p:txBody>
      </p:sp>
    </p:spTree>
    <p:extLst>
      <p:ext uri="{BB962C8B-B14F-4D97-AF65-F5344CB8AC3E}">
        <p14:creationId xmlns:p14="http://schemas.microsoft.com/office/powerpoint/2010/main" val="290340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20</a:t>
            </a:fld>
            <a:endParaRPr lang="en-US"/>
          </a:p>
        </p:txBody>
      </p:sp>
    </p:spTree>
    <p:extLst>
      <p:ext uri="{BB962C8B-B14F-4D97-AF65-F5344CB8AC3E}">
        <p14:creationId xmlns:p14="http://schemas.microsoft.com/office/powerpoint/2010/main" val="118547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2</a:t>
            </a:fld>
            <a:endParaRPr lang="en-US"/>
          </a:p>
        </p:txBody>
      </p:sp>
    </p:spTree>
    <p:extLst>
      <p:ext uri="{BB962C8B-B14F-4D97-AF65-F5344CB8AC3E}">
        <p14:creationId xmlns:p14="http://schemas.microsoft.com/office/powerpoint/2010/main" val="1610011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21</a:t>
            </a:fld>
            <a:endParaRPr lang="en-US"/>
          </a:p>
        </p:txBody>
      </p:sp>
    </p:spTree>
    <p:extLst>
      <p:ext uri="{BB962C8B-B14F-4D97-AF65-F5344CB8AC3E}">
        <p14:creationId xmlns:p14="http://schemas.microsoft.com/office/powerpoint/2010/main" val="3412166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22</a:t>
            </a:fld>
            <a:endParaRPr lang="en-US"/>
          </a:p>
        </p:txBody>
      </p:sp>
    </p:spTree>
    <p:extLst>
      <p:ext uri="{BB962C8B-B14F-4D97-AF65-F5344CB8AC3E}">
        <p14:creationId xmlns:p14="http://schemas.microsoft.com/office/powerpoint/2010/main" val="2618191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23</a:t>
            </a:fld>
            <a:endParaRPr lang="en-US"/>
          </a:p>
        </p:txBody>
      </p:sp>
    </p:spTree>
    <p:extLst>
      <p:ext uri="{BB962C8B-B14F-4D97-AF65-F5344CB8AC3E}">
        <p14:creationId xmlns:p14="http://schemas.microsoft.com/office/powerpoint/2010/main" val="795356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24</a:t>
            </a:fld>
            <a:endParaRPr lang="en-US"/>
          </a:p>
        </p:txBody>
      </p:sp>
    </p:spTree>
    <p:extLst>
      <p:ext uri="{BB962C8B-B14F-4D97-AF65-F5344CB8AC3E}">
        <p14:creationId xmlns:p14="http://schemas.microsoft.com/office/powerpoint/2010/main" val="1726128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25</a:t>
            </a:fld>
            <a:endParaRPr lang="en-US"/>
          </a:p>
        </p:txBody>
      </p:sp>
    </p:spTree>
    <p:extLst>
      <p:ext uri="{BB962C8B-B14F-4D97-AF65-F5344CB8AC3E}">
        <p14:creationId xmlns:p14="http://schemas.microsoft.com/office/powerpoint/2010/main" val="3275805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26</a:t>
            </a:fld>
            <a:endParaRPr lang="en-US"/>
          </a:p>
        </p:txBody>
      </p:sp>
    </p:spTree>
    <p:extLst>
      <p:ext uri="{BB962C8B-B14F-4D97-AF65-F5344CB8AC3E}">
        <p14:creationId xmlns:p14="http://schemas.microsoft.com/office/powerpoint/2010/main" val="3972333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3</a:t>
            </a:fld>
            <a:endParaRPr lang="en-US"/>
          </a:p>
        </p:txBody>
      </p:sp>
    </p:spTree>
    <p:extLst>
      <p:ext uri="{BB962C8B-B14F-4D97-AF65-F5344CB8AC3E}">
        <p14:creationId xmlns:p14="http://schemas.microsoft.com/office/powerpoint/2010/main" val="2612418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kern="0" dirty="0">
                <a:solidFill>
                  <a:srgbClr val="0C0D14"/>
                </a:solidFill>
                <a:effectLst/>
                <a:latin typeface="Times New Roman" panose="02020603050405020304" pitchFamily="18" charset="0"/>
                <a:ea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4</a:t>
            </a:fld>
            <a:endParaRPr lang="en-US"/>
          </a:p>
        </p:txBody>
      </p:sp>
    </p:spTree>
    <p:extLst>
      <p:ext uri="{BB962C8B-B14F-4D97-AF65-F5344CB8AC3E}">
        <p14:creationId xmlns:p14="http://schemas.microsoft.com/office/powerpoint/2010/main" val="553534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5</a:t>
            </a:fld>
            <a:endParaRPr lang="en-US"/>
          </a:p>
        </p:txBody>
      </p:sp>
    </p:spTree>
    <p:extLst>
      <p:ext uri="{BB962C8B-B14F-4D97-AF65-F5344CB8AC3E}">
        <p14:creationId xmlns:p14="http://schemas.microsoft.com/office/powerpoint/2010/main" val="13935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6</a:t>
            </a:fld>
            <a:endParaRPr lang="en-US"/>
          </a:p>
        </p:txBody>
      </p:sp>
    </p:spTree>
    <p:extLst>
      <p:ext uri="{BB962C8B-B14F-4D97-AF65-F5344CB8AC3E}">
        <p14:creationId xmlns:p14="http://schemas.microsoft.com/office/powerpoint/2010/main" val="1635800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7</a:t>
            </a:fld>
            <a:endParaRPr lang="en-US"/>
          </a:p>
        </p:txBody>
      </p:sp>
    </p:spTree>
    <p:extLst>
      <p:ext uri="{BB962C8B-B14F-4D97-AF65-F5344CB8AC3E}">
        <p14:creationId xmlns:p14="http://schemas.microsoft.com/office/powerpoint/2010/main" val="595151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8</a:t>
            </a:fld>
            <a:endParaRPr lang="en-US"/>
          </a:p>
        </p:txBody>
      </p:sp>
    </p:spTree>
    <p:extLst>
      <p:ext uri="{BB962C8B-B14F-4D97-AF65-F5344CB8AC3E}">
        <p14:creationId xmlns:p14="http://schemas.microsoft.com/office/powerpoint/2010/main" val="481765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F1D65-55ED-524F-A9B5-C4D79F543E11}" type="slidenum">
              <a:rPr lang="en-US" smtClean="0"/>
              <a:t>9</a:t>
            </a:fld>
            <a:endParaRPr lang="en-US"/>
          </a:p>
        </p:txBody>
      </p:sp>
    </p:spTree>
    <p:extLst>
      <p:ext uri="{BB962C8B-B14F-4D97-AF65-F5344CB8AC3E}">
        <p14:creationId xmlns:p14="http://schemas.microsoft.com/office/powerpoint/2010/main" val="3099858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0FC5-E314-1FFC-61F7-EE391B71647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D6AF16F-D10A-319D-1EA5-328550D5D3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62D9E28-5A69-8A66-61CC-40441D4CDF60}"/>
              </a:ext>
            </a:extLst>
          </p:cNvPr>
          <p:cNvSpPr>
            <a:spLocks noGrp="1"/>
          </p:cNvSpPr>
          <p:nvPr>
            <p:ph type="dt" sz="half" idx="10"/>
          </p:nvPr>
        </p:nvSpPr>
        <p:spPr/>
        <p:txBody>
          <a:bodyPr/>
          <a:lstStyle/>
          <a:p>
            <a:fld id="{6E62EFB4-5B94-AE46-B086-08A8E280DC74}" type="datetimeFigureOut">
              <a:rPr lang="en-US" smtClean="0"/>
              <a:t>5/17/25</a:t>
            </a:fld>
            <a:endParaRPr lang="en-US"/>
          </a:p>
        </p:txBody>
      </p:sp>
      <p:sp>
        <p:nvSpPr>
          <p:cNvPr id="5" name="Footer Placeholder 4">
            <a:extLst>
              <a:ext uri="{FF2B5EF4-FFF2-40B4-BE49-F238E27FC236}">
                <a16:creationId xmlns:a16="http://schemas.microsoft.com/office/drawing/2014/main" id="{833D768F-0945-053F-D7D4-5C257EFA7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11F91-3D03-6AD5-FC69-F46F36E999C2}"/>
              </a:ext>
            </a:extLst>
          </p:cNvPr>
          <p:cNvSpPr>
            <a:spLocks noGrp="1"/>
          </p:cNvSpPr>
          <p:nvPr>
            <p:ph type="sldNum" sz="quarter" idx="12"/>
          </p:nvPr>
        </p:nvSpPr>
        <p:spPr/>
        <p:txBody>
          <a:bodyPr/>
          <a:lstStyle/>
          <a:p>
            <a:fld id="{1498343A-2820-DC4C-B394-FF2C79787B5B}" type="slidenum">
              <a:rPr lang="en-US" smtClean="0"/>
              <a:t>‹#›</a:t>
            </a:fld>
            <a:endParaRPr lang="en-US"/>
          </a:p>
        </p:txBody>
      </p:sp>
    </p:spTree>
    <p:extLst>
      <p:ext uri="{BB962C8B-B14F-4D97-AF65-F5344CB8AC3E}">
        <p14:creationId xmlns:p14="http://schemas.microsoft.com/office/powerpoint/2010/main" val="3126677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425B-10F3-514A-9880-588CC98C0CB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F80FF04-21D6-377A-EBF6-EAFC067B010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FE57A7-4BA3-673E-1F03-571439AC0E66}"/>
              </a:ext>
            </a:extLst>
          </p:cNvPr>
          <p:cNvSpPr>
            <a:spLocks noGrp="1"/>
          </p:cNvSpPr>
          <p:nvPr>
            <p:ph type="dt" sz="half" idx="10"/>
          </p:nvPr>
        </p:nvSpPr>
        <p:spPr/>
        <p:txBody>
          <a:bodyPr/>
          <a:lstStyle/>
          <a:p>
            <a:fld id="{6E62EFB4-5B94-AE46-B086-08A8E280DC74}" type="datetimeFigureOut">
              <a:rPr lang="en-US" smtClean="0"/>
              <a:t>5/17/25</a:t>
            </a:fld>
            <a:endParaRPr lang="en-US"/>
          </a:p>
        </p:txBody>
      </p:sp>
      <p:sp>
        <p:nvSpPr>
          <p:cNvPr id="5" name="Footer Placeholder 4">
            <a:extLst>
              <a:ext uri="{FF2B5EF4-FFF2-40B4-BE49-F238E27FC236}">
                <a16:creationId xmlns:a16="http://schemas.microsoft.com/office/drawing/2014/main" id="{E25CF82E-E0EC-101F-9889-D90E9AC09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A9BF1-C339-6D7A-FA45-841905A1481F}"/>
              </a:ext>
            </a:extLst>
          </p:cNvPr>
          <p:cNvSpPr>
            <a:spLocks noGrp="1"/>
          </p:cNvSpPr>
          <p:nvPr>
            <p:ph type="sldNum" sz="quarter" idx="12"/>
          </p:nvPr>
        </p:nvSpPr>
        <p:spPr/>
        <p:txBody>
          <a:bodyPr/>
          <a:lstStyle/>
          <a:p>
            <a:fld id="{1498343A-2820-DC4C-B394-FF2C79787B5B}" type="slidenum">
              <a:rPr lang="en-US" smtClean="0"/>
              <a:t>‹#›</a:t>
            </a:fld>
            <a:endParaRPr lang="en-US"/>
          </a:p>
        </p:txBody>
      </p:sp>
    </p:spTree>
    <p:extLst>
      <p:ext uri="{BB962C8B-B14F-4D97-AF65-F5344CB8AC3E}">
        <p14:creationId xmlns:p14="http://schemas.microsoft.com/office/powerpoint/2010/main" val="3228066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BB4878-72E4-0FE7-E8EC-F36928129BB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C7D6670-CE51-0F6E-5D37-57F94DD4864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42EBF5-AEE3-9E78-6C34-CD68B74B65F7}"/>
              </a:ext>
            </a:extLst>
          </p:cNvPr>
          <p:cNvSpPr>
            <a:spLocks noGrp="1"/>
          </p:cNvSpPr>
          <p:nvPr>
            <p:ph type="dt" sz="half" idx="10"/>
          </p:nvPr>
        </p:nvSpPr>
        <p:spPr/>
        <p:txBody>
          <a:bodyPr/>
          <a:lstStyle/>
          <a:p>
            <a:fld id="{6E62EFB4-5B94-AE46-B086-08A8E280DC74}" type="datetimeFigureOut">
              <a:rPr lang="en-US" smtClean="0"/>
              <a:t>5/17/25</a:t>
            </a:fld>
            <a:endParaRPr lang="en-US"/>
          </a:p>
        </p:txBody>
      </p:sp>
      <p:sp>
        <p:nvSpPr>
          <p:cNvPr id="5" name="Footer Placeholder 4">
            <a:extLst>
              <a:ext uri="{FF2B5EF4-FFF2-40B4-BE49-F238E27FC236}">
                <a16:creationId xmlns:a16="http://schemas.microsoft.com/office/drawing/2014/main" id="{46C3D107-5E47-559B-418E-BEB6D89F0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8174E-A164-4BB5-A9CA-701CEC6FDB1B}"/>
              </a:ext>
            </a:extLst>
          </p:cNvPr>
          <p:cNvSpPr>
            <a:spLocks noGrp="1"/>
          </p:cNvSpPr>
          <p:nvPr>
            <p:ph type="sldNum" sz="quarter" idx="12"/>
          </p:nvPr>
        </p:nvSpPr>
        <p:spPr/>
        <p:txBody>
          <a:bodyPr/>
          <a:lstStyle/>
          <a:p>
            <a:fld id="{1498343A-2820-DC4C-B394-FF2C79787B5B}" type="slidenum">
              <a:rPr lang="en-US" smtClean="0"/>
              <a:t>‹#›</a:t>
            </a:fld>
            <a:endParaRPr lang="en-US"/>
          </a:p>
        </p:txBody>
      </p:sp>
    </p:spTree>
    <p:extLst>
      <p:ext uri="{BB962C8B-B14F-4D97-AF65-F5344CB8AC3E}">
        <p14:creationId xmlns:p14="http://schemas.microsoft.com/office/powerpoint/2010/main" val="1052572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AC3B-D379-2CFE-D2D0-62722F98B75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7D4261A-0E31-FF4C-5F0A-499EE0942B0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2F3E433-AA66-02E2-55D3-E273569A697A}"/>
              </a:ext>
            </a:extLst>
          </p:cNvPr>
          <p:cNvSpPr>
            <a:spLocks noGrp="1"/>
          </p:cNvSpPr>
          <p:nvPr>
            <p:ph type="dt" sz="half" idx="10"/>
          </p:nvPr>
        </p:nvSpPr>
        <p:spPr/>
        <p:txBody>
          <a:bodyPr/>
          <a:lstStyle/>
          <a:p>
            <a:fld id="{6E62EFB4-5B94-AE46-B086-08A8E280DC74}" type="datetimeFigureOut">
              <a:rPr lang="en-US" smtClean="0"/>
              <a:t>5/17/25</a:t>
            </a:fld>
            <a:endParaRPr lang="en-US"/>
          </a:p>
        </p:txBody>
      </p:sp>
      <p:sp>
        <p:nvSpPr>
          <p:cNvPr id="5" name="Footer Placeholder 4">
            <a:extLst>
              <a:ext uri="{FF2B5EF4-FFF2-40B4-BE49-F238E27FC236}">
                <a16:creationId xmlns:a16="http://schemas.microsoft.com/office/drawing/2014/main" id="{6F6138C6-AF74-F08E-718C-9C6924070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C3B564-C409-2895-7D2A-E155DF30ACA6}"/>
              </a:ext>
            </a:extLst>
          </p:cNvPr>
          <p:cNvSpPr>
            <a:spLocks noGrp="1"/>
          </p:cNvSpPr>
          <p:nvPr>
            <p:ph type="sldNum" sz="quarter" idx="12"/>
          </p:nvPr>
        </p:nvSpPr>
        <p:spPr/>
        <p:txBody>
          <a:bodyPr/>
          <a:lstStyle/>
          <a:p>
            <a:fld id="{1498343A-2820-DC4C-B394-FF2C79787B5B}" type="slidenum">
              <a:rPr lang="en-US" smtClean="0"/>
              <a:t>‹#›</a:t>
            </a:fld>
            <a:endParaRPr lang="en-US"/>
          </a:p>
        </p:txBody>
      </p:sp>
    </p:spTree>
    <p:extLst>
      <p:ext uri="{BB962C8B-B14F-4D97-AF65-F5344CB8AC3E}">
        <p14:creationId xmlns:p14="http://schemas.microsoft.com/office/powerpoint/2010/main" val="260655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D989-BE4C-9CD7-9B6B-1DF2513D7BB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75C6643-62B9-7B26-C660-0B14FB3B5B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D39A1D6-FD0C-8227-620E-5A7BCF1114E3}"/>
              </a:ext>
            </a:extLst>
          </p:cNvPr>
          <p:cNvSpPr>
            <a:spLocks noGrp="1"/>
          </p:cNvSpPr>
          <p:nvPr>
            <p:ph type="dt" sz="half" idx="10"/>
          </p:nvPr>
        </p:nvSpPr>
        <p:spPr/>
        <p:txBody>
          <a:bodyPr/>
          <a:lstStyle/>
          <a:p>
            <a:fld id="{6E62EFB4-5B94-AE46-B086-08A8E280DC74}" type="datetimeFigureOut">
              <a:rPr lang="en-US" smtClean="0"/>
              <a:t>5/17/25</a:t>
            </a:fld>
            <a:endParaRPr lang="en-US"/>
          </a:p>
        </p:txBody>
      </p:sp>
      <p:sp>
        <p:nvSpPr>
          <p:cNvPr id="5" name="Footer Placeholder 4">
            <a:extLst>
              <a:ext uri="{FF2B5EF4-FFF2-40B4-BE49-F238E27FC236}">
                <a16:creationId xmlns:a16="http://schemas.microsoft.com/office/drawing/2014/main" id="{7DE0767F-A875-C03B-855C-3BAD38BCB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A3D11-0563-2C05-8494-1A46310F0D44}"/>
              </a:ext>
            </a:extLst>
          </p:cNvPr>
          <p:cNvSpPr>
            <a:spLocks noGrp="1"/>
          </p:cNvSpPr>
          <p:nvPr>
            <p:ph type="sldNum" sz="quarter" idx="12"/>
          </p:nvPr>
        </p:nvSpPr>
        <p:spPr/>
        <p:txBody>
          <a:bodyPr/>
          <a:lstStyle/>
          <a:p>
            <a:fld id="{1498343A-2820-DC4C-B394-FF2C79787B5B}" type="slidenum">
              <a:rPr lang="en-US" smtClean="0"/>
              <a:t>‹#›</a:t>
            </a:fld>
            <a:endParaRPr lang="en-US"/>
          </a:p>
        </p:txBody>
      </p:sp>
    </p:spTree>
    <p:extLst>
      <p:ext uri="{BB962C8B-B14F-4D97-AF65-F5344CB8AC3E}">
        <p14:creationId xmlns:p14="http://schemas.microsoft.com/office/powerpoint/2010/main" val="216418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33EC4-CDB2-0C6D-6EBB-BDBEDB2BFB7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2DE94F-E8BA-9D16-2C16-8A1BE7A2FC9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210C88D-11EC-168A-4031-E88621A496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4B913A5-80D5-C28B-EC64-BEC9472257F2}"/>
              </a:ext>
            </a:extLst>
          </p:cNvPr>
          <p:cNvSpPr>
            <a:spLocks noGrp="1"/>
          </p:cNvSpPr>
          <p:nvPr>
            <p:ph type="dt" sz="half" idx="10"/>
          </p:nvPr>
        </p:nvSpPr>
        <p:spPr/>
        <p:txBody>
          <a:bodyPr/>
          <a:lstStyle/>
          <a:p>
            <a:fld id="{6E62EFB4-5B94-AE46-B086-08A8E280DC74}" type="datetimeFigureOut">
              <a:rPr lang="en-US" smtClean="0"/>
              <a:t>5/17/25</a:t>
            </a:fld>
            <a:endParaRPr lang="en-US"/>
          </a:p>
        </p:txBody>
      </p:sp>
      <p:sp>
        <p:nvSpPr>
          <p:cNvPr id="6" name="Footer Placeholder 5">
            <a:extLst>
              <a:ext uri="{FF2B5EF4-FFF2-40B4-BE49-F238E27FC236}">
                <a16:creationId xmlns:a16="http://schemas.microsoft.com/office/drawing/2014/main" id="{E008E9E3-A6D8-20A1-FD88-EF1FF7ACE1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E9E113-2552-F779-1086-BCCEB6880BC6}"/>
              </a:ext>
            </a:extLst>
          </p:cNvPr>
          <p:cNvSpPr>
            <a:spLocks noGrp="1"/>
          </p:cNvSpPr>
          <p:nvPr>
            <p:ph type="sldNum" sz="quarter" idx="12"/>
          </p:nvPr>
        </p:nvSpPr>
        <p:spPr/>
        <p:txBody>
          <a:bodyPr/>
          <a:lstStyle/>
          <a:p>
            <a:fld id="{1498343A-2820-DC4C-B394-FF2C79787B5B}" type="slidenum">
              <a:rPr lang="en-US" smtClean="0"/>
              <a:t>‹#›</a:t>
            </a:fld>
            <a:endParaRPr lang="en-US"/>
          </a:p>
        </p:txBody>
      </p:sp>
    </p:spTree>
    <p:extLst>
      <p:ext uri="{BB962C8B-B14F-4D97-AF65-F5344CB8AC3E}">
        <p14:creationId xmlns:p14="http://schemas.microsoft.com/office/powerpoint/2010/main" val="172051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62560-9C7D-4726-2728-6B74CCBCEA8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1C926D-7968-68B5-BF09-1862834B49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6035E01-5618-3A00-CC3F-B4B23FCB38D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13F6680-332D-9306-7A51-389E93FF01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8EFD6FA-44FC-294F-26FA-CB7AEA8CF4B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A3FE307-FF38-FC41-1414-2505FA01DB22}"/>
              </a:ext>
            </a:extLst>
          </p:cNvPr>
          <p:cNvSpPr>
            <a:spLocks noGrp="1"/>
          </p:cNvSpPr>
          <p:nvPr>
            <p:ph type="dt" sz="half" idx="10"/>
          </p:nvPr>
        </p:nvSpPr>
        <p:spPr/>
        <p:txBody>
          <a:bodyPr/>
          <a:lstStyle/>
          <a:p>
            <a:fld id="{6E62EFB4-5B94-AE46-B086-08A8E280DC74}" type="datetimeFigureOut">
              <a:rPr lang="en-US" smtClean="0"/>
              <a:t>5/17/25</a:t>
            </a:fld>
            <a:endParaRPr lang="en-US"/>
          </a:p>
        </p:txBody>
      </p:sp>
      <p:sp>
        <p:nvSpPr>
          <p:cNvPr id="8" name="Footer Placeholder 7">
            <a:extLst>
              <a:ext uri="{FF2B5EF4-FFF2-40B4-BE49-F238E27FC236}">
                <a16:creationId xmlns:a16="http://schemas.microsoft.com/office/drawing/2014/main" id="{FF129443-E620-3452-71E9-F71383FB9D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29579A-0A46-D31F-E4AB-520ABAAD754A}"/>
              </a:ext>
            </a:extLst>
          </p:cNvPr>
          <p:cNvSpPr>
            <a:spLocks noGrp="1"/>
          </p:cNvSpPr>
          <p:nvPr>
            <p:ph type="sldNum" sz="quarter" idx="12"/>
          </p:nvPr>
        </p:nvSpPr>
        <p:spPr/>
        <p:txBody>
          <a:bodyPr/>
          <a:lstStyle/>
          <a:p>
            <a:fld id="{1498343A-2820-DC4C-B394-FF2C79787B5B}" type="slidenum">
              <a:rPr lang="en-US" smtClean="0"/>
              <a:t>‹#›</a:t>
            </a:fld>
            <a:endParaRPr lang="en-US"/>
          </a:p>
        </p:txBody>
      </p:sp>
    </p:spTree>
    <p:extLst>
      <p:ext uri="{BB962C8B-B14F-4D97-AF65-F5344CB8AC3E}">
        <p14:creationId xmlns:p14="http://schemas.microsoft.com/office/powerpoint/2010/main" val="44914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54D7-7AE8-AE9D-8672-B4B79506CAA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08A94B3-3563-A975-1914-57C036E380FE}"/>
              </a:ext>
            </a:extLst>
          </p:cNvPr>
          <p:cNvSpPr>
            <a:spLocks noGrp="1"/>
          </p:cNvSpPr>
          <p:nvPr>
            <p:ph type="dt" sz="half" idx="10"/>
          </p:nvPr>
        </p:nvSpPr>
        <p:spPr/>
        <p:txBody>
          <a:bodyPr/>
          <a:lstStyle/>
          <a:p>
            <a:fld id="{6E62EFB4-5B94-AE46-B086-08A8E280DC74}" type="datetimeFigureOut">
              <a:rPr lang="en-US" smtClean="0"/>
              <a:t>5/17/25</a:t>
            </a:fld>
            <a:endParaRPr lang="en-US"/>
          </a:p>
        </p:txBody>
      </p:sp>
      <p:sp>
        <p:nvSpPr>
          <p:cNvPr id="4" name="Footer Placeholder 3">
            <a:extLst>
              <a:ext uri="{FF2B5EF4-FFF2-40B4-BE49-F238E27FC236}">
                <a16:creationId xmlns:a16="http://schemas.microsoft.com/office/drawing/2014/main" id="{CC6C5636-C2A5-64D0-CE33-3FE7147C27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1EA026-2618-5F3B-B428-1A786FCB463A}"/>
              </a:ext>
            </a:extLst>
          </p:cNvPr>
          <p:cNvSpPr>
            <a:spLocks noGrp="1"/>
          </p:cNvSpPr>
          <p:nvPr>
            <p:ph type="sldNum" sz="quarter" idx="12"/>
          </p:nvPr>
        </p:nvSpPr>
        <p:spPr/>
        <p:txBody>
          <a:bodyPr/>
          <a:lstStyle/>
          <a:p>
            <a:fld id="{1498343A-2820-DC4C-B394-FF2C79787B5B}" type="slidenum">
              <a:rPr lang="en-US" smtClean="0"/>
              <a:t>‹#›</a:t>
            </a:fld>
            <a:endParaRPr lang="en-US"/>
          </a:p>
        </p:txBody>
      </p:sp>
    </p:spTree>
    <p:extLst>
      <p:ext uri="{BB962C8B-B14F-4D97-AF65-F5344CB8AC3E}">
        <p14:creationId xmlns:p14="http://schemas.microsoft.com/office/powerpoint/2010/main" val="3254721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0C1110-9125-8156-AA42-8266DC79947C}"/>
              </a:ext>
            </a:extLst>
          </p:cNvPr>
          <p:cNvSpPr>
            <a:spLocks noGrp="1"/>
          </p:cNvSpPr>
          <p:nvPr>
            <p:ph type="dt" sz="half" idx="10"/>
          </p:nvPr>
        </p:nvSpPr>
        <p:spPr/>
        <p:txBody>
          <a:bodyPr/>
          <a:lstStyle/>
          <a:p>
            <a:fld id="{6E62EFB4-5B94-AE46-B086-08A8E280DC74}" type="datetimeFigureOut">
              <a:rPr lang="en-US" smtClean="0"/>
              <a:t>5/17/25</a:t>
            </a:fld>
            <a:endParaRPr lang="en-US"/>
          </a:p>
        </p:txBody>
      </p:sp>
      <p:sp>
        <p:nvSpPr>
          <p:cNvPr id="3" name="Footer Placeholder 2">
            <a:extLst>
              <a:ext uri="{FF2B5EF4-FFF2-40B4-BE49-F238E27FC236}">
                <a16:creationId xmlns:a16="http://schemas.microsoft.com/office/drawing/2014/main" id="{A410376A-4576-F2FE-00A3-55EBD99FF9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0B1A91-7E80-2F41-EC41-F1195ED032FF}"/>
              </a:ext>
            </a:extLst>
          </p:cNvPr>
          <p:cNvSpPr>
            <a:spLocks noGrp="1"/>
          </p:cNvSpPr>
          <p:nvPr>
            <p:ph type="sldNum" sz="quarter" idx="12"/>
          </p:nvPr>
        </p:nvSpPr>
        <p:spPr/>
        <p:txBody>
          <a:bodyPr/>
          <a:lstStyle/>
          <a:p>
            <a:fld id="{1498343A-2820-DC4C-B394-FF2C79787B5B}" type="slidenum">
              <a:rPr lang="en-US" smtClean="0"/>
              <a:t>‹#›</a:t>
            </a:fld>
            <a:endParaRPr lang="en-US"/>
          </a:p>
        </p:txBody>
      </p:sp>
    </p:spTree>
    <p:extLst>
      <p:ext uri="{BB962C8B-B14F-4D97-AF65-F5344CB8AC3E}">
        <p14:creationId xmlns:p14="http://schemas.microsoft.com/office/powerpoint/2010/main" val="44702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5E6D0-8B0A-AAF4-3C21-C4F2B410EE7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9FA2165-EA6A-06F9-AC88-AD8C2BA21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E8491B4-D515-02AA-2C51-DDF9FBE1F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A24CD1-4072-2656-8FE7-F9801F9001B7}"/>
              </a:ext>
            </a:extLst>
          </p:cNvPr>
          <p:cNvSpPr>
            <a:spLocks noGrp="1"/>
          </p:cNvSpPr>
          <p:nvPr>
            <p:ph type="dt" sz="half" idx="10"/>
          </p:nvPr>
        </p:nvSpPr>
        <p:spPr/>
        <p:txBody>
          <a:bodyPr/>
          <a:lstStyle/>
          <a:p>
            <a:fld id="{6E62EFB4-5B94-AE46-B086-08A8E280DC74}" type="datetimeFigureOut">
              <a:rPr lang="en-US" smtClean="0"/>
              <a:t>5/17/25</a:t>
            </a:fld>
            <a:endParaRPr lang="en-US"/>
          </a:p>
        </p:txBody>
      </p:sp>
      <p:sp>
        <p:nvSpPr>
          <p:cNvPr id="6" name="Footer Placeholder 5">
            <a:extLst>
              <a:ext uri="{FF2B5EF4-FFF2-40B4-BE49-F238E27FC236}">
                <a16:creationId xmlns:a16="http://schemas.microsoft.com/office/drawing/2014/main" id="{F7EF5205-EB63-2B1A-5051-A37E73C85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0CC3EB-2423-5E8E-AB79-56624E572C92}"/>
              </a:ext>
            </a:extLst>
          </p:cNvPr>
          <p:cNvSpPr>
            <a:spLocks noGrp="1"/>
          </p:cNvSpPr>
          <p:nvPr>
            <p:ph type="sldNum" sz="quarter" idx="12"/>
          </p:nvPr>
        </p:nvSpPr>
        <p:spPr/>
        <p:txBody>
          <a:bodyPr/>
          <a:lstStyle/>
          <a:p>
            <a:fld id="{1498343A-2820-DC4C-B394-FF2C79787B5B}" type="slidenum">
              <a:rPr lang="en-US" smtClean="0"/>
              <a:t>‹#›</a:t>
            </a:fld>
            <a:endParaRPr lang="en-US"/>
          </a:p>
        </p:txBody>
      </p:sp>
    </p:spTree>
    <p:extLst>
      <p:ext uri="{BB962C8B-B14F-4D97-AF65-F5344CB8AC3E}">
        <p14:creationId xmlns:p14="http://schemas.microsoft.com/office/powerpoint/2010/main" val="1982304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6BC31-8D93-1C5C-30A0-EBD748BAD7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A31B841-A80A-81A8-44D6-3980BF651D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6BF148-0650-702D-C6BC-9B67553C2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8363CE5-35B3-CE05-3557-3B3145C62D93}"/>
              </a:ext>
            </a:extLst>
          </p:cNvPr>
          <p:cNvSpPr>
            <a:spLocks noGrp="1"/>
          </p:cNvSpPr>
          <p:nvPr>
            <p:ph type="dt" sz="half" idx="10"/>
          </p:nvPr>
        </p:nvSpPr>
        <p:spPr/>
        <p:txBody>
          <a:bodyPr/>
          <a:lstStyle/>
          <a:p>
            <a:fld id="{6E62EFB4-5B94-AE46-B086-08A8E280DC74}" type="datetimeFigureOut">
              <a:rPr lang="en-US" smtClean="0"/>
              <a:t>5/17/25</a:t>
            </a:fld>
            <a:endParaRPr lang="en-US"/>
          </a:p>
        </p:txBody>
      </p:sp>
      <p:sp>
        <p:nvSpPr>
          <p:cNvPr id="6" name="Footer Placeholder 5">
            <a:extLst>
              <a:ext uri="{FF2B5EF4-FFF2-40B4-BE49-F238E27FC236}">
                <a16:creationId xmlns:a16="http://schemas.microsoft.com/office/drawing/2014/main" id="{C3DC0A0C-D025-4E09-11A9-5C94AC157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F2A97-5BDF-CC8F-BF83-41117445DE62}"/>
              </a:ext>
            </a:extLst>
          </p:cNvPr>
          <p:cNvSpPr>
            <a:spLocks noGrp="1"/>
          </p:cNvSpPr>
          <p:nvPr>
            <p:ph type="sldNum" sz="quarter" idx="12"/>
          </p:nvPr>
        </p:nvSpPr>
        <p:spPr/>
        <p:txBody>
          <a:bodyPr/>
          <a:lstStyle/>
          <a:p>
            <a:fld id="{1498343A-2820-DC4C-B394-FF2C79787B5B}" type="slidenum">
              <a:rPr lang="en-US" smtClean="0"/>
              <a:t>‹#›</a:t>
            </a:fld>
            <a:endParaRPr lang="en-US"/>
          </a:p>
        </p:txBody>
      </p:sp>
    </p:spTree>
    <p:extLst>
      <p:ext uri="{BB962C8B-B14F-4D97-AF65-F5344CB8AC3E}">
        <p14:creationId xmlns:p14="http://schemas.microsoft.com/office/powerpoint/2010/main" val="1381686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8FD80A-AEBE-829E-3F6C-B31309D2FD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A7F5D4A-7CBA-A7D6-E9B0-BBE3548F4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B50ED8-A2C2-A40C-F87D-33B6C49DE9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2EFB4-5B94-AE46-B086-08A8E280DC74}" type="datetimeFigureOut">
              <a:rPr lang="en-US" smtClean="0"/>
              <a:t>5/17/25</a:t>
            </a:fld>
            <a:endParaRPr lang="en-US"/>
          </a:p>
        </p:txBody>
      </p:sp>
      <p:sp>
        <p:nvSpPr>
          <p:cNvPr id="5" name="Footer Placeholder 4">
            <a:extLst>
              <a:ext uri="{FF2B5EF4-FFF2-40B4-BE49-F238E27FC236}">
                <a16:creationId xmlns:a16="http://schemas.microsoft.com/office/drawing/2014/main" id="{AAAD2751-7BCA-36EA-0D03-ACD11A3182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565925-FC66-D832-981C-C114664B40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98343A-2820-DC4C-B394-FF2C79787B5B}" type="slidenum">
              <a:rPr lang="en-US" smtClean="0"/>
              <a:t>‹#›</a:t>
            </a:fld>
            <a:endParaRPr lang="en-US"/>
          </a:p>
        </p:txBody>
      </p:sp>
    </p:spTree>
    <p:extLst>
      <p:ext uri="{BB962C8B-B14F-4D97-AF65-F5344CB8AC3E}">
        <p14:creationId xmlns:p14="http://schemas.microsoft.com/office/powerpoint/2010/main" val="2801818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20CA-67C5-BFC0-3B19-B36A0A12F2F0}"/>
              </a:ext>
            </a:extLst>
          </p:cNvPr>
          <p:cNvSpPr>
            <a:spLocks noGrp="1"/>
          </p:cNvSpPr>
          <p:nvPr>
            <p:ph type="ctrTitle"/>
          </p:nvPr>
        </p:nvSpPr>
        <p:spPr/>
        <p:txBody>
          <a:bodyPr>
            <a:normAutofit/>
          </a:bodyPr>
          <a:lstStyle/>
          <a:p>
            <a:r>
              <a:rPr lang="en-GB" sz="4000" b="1" kern="0" dirty="0">
                <a:solidFill>
                  <a:srgbClr val="0C0D14"/>
                </a:solidFill>
                <a:effectLst/>
                <a:latin typeface="+mn-lt"/>
                <a:ea typeface="Calibri" panose="020F0502020204030204" pitchFamily="34" charset="0"/>
              </a:rPr>
              <a:t>Network Intrusion Detection System Using Machine Learning and Deep Learning for IoT Networks</a:t>
            </a:r>
            <a:r>
              <a:rPr lang="en-IN" sz="4000" b="1" dirty="0">
                <a:effectLst/>
                <a:latin typeface="+mn-lt"/>
              </a:rPr>
              <a:t> </a:t>
            </a:r>
            <a:endParaRPr lang="en-US" sz="4000" b="1" dirty="0">
              <a:latin typeface="+mn-lt"/>
            </a:endParaRPr>
          </a:p>
        </p:txBody>
      </p:sp>
      <p:sp>
        <p:nvSpPr>
          <p:cNvPr id="3" name="Subtitle 2">
            <a:extLst>
              <a:ext uri="{FF2B5EF4-FFF2-40B4-BE49-F238E27FC236}">
                <a16:creationId xmlns:a16="http://schemas.microsoft.com/office/drawing/2014/main" id="{54588BF9-E8EC-12B3-C38E-EC6D88E24C77}"/>
              </a:ext>
            </a:extLst>
          </p:cNvPr>
          <p:cNvSpPr>
            <a:spLocks noGrp="1"/>
          </p:cNvSpPr>
          <p:nvPr>
            <p:ph type="subTitle" idx="1"/>
          </p:nvPr>
        </p:nvSpPr>
        <p:spPr>
          <a:xfrm>
            <a:off x="1422400" y="3906838"/>
            <a:ext cx="3860800" cy="1655762"/>
          </a:xfrm>
        </p:spPr>
        <p:txBody>
          <a:bodyPr>
            <a:normAutofit lnSpcReduction="10000"/>
          </a:bodyPr>
          <a:lstStyle/>
          <a:p>
            <a:r>
              <a:rPr lang="en-US" dirty="0"/>
              <a:t>Presented By:</a:t>
            </a:r>
          </a:p>
          <a:p>
            <a:r>
              <a:rPr lang="en-US" dirty="0"/>
              <a:t>Shailja Roy</a:t>
            </a:r>
          </a:p>
          <a:p>
            <a:r>
              <a:rPr lang="en-US" dirty="0"/>
              <a:t>Tech-295B</a:t>
            </a:r>
          </a:p>
          <a:p>
            <a:r>
              <a:rPr lang="en-US" dirty="0"/>
              <a:t>May 15, 2025</a:t>
            </a:r>
          </a:p>
          <a:p>
            <a:endParaRPr lang="en-US" dirty="0"/>
          </a:p>
        </p:txBody>
      </p:sp>
      <p:sp>
        <p:nvSpPr>
          <p:cNvPr id="4" name="TextBox 3">
            <a:extLst>
              <a:ext uri="{FF2B5EF4-FFF2-40B4-BE49-F238E27FC236}">
                <a16:creationId xmlns:a16="http://schemas.microsoft.com/office/drawing/2014/main" id="{12767C60-2BEF-C361-098A-23BBB825619F}"/>
              </a:ext>
            </a:extLst>
          </p:cNvPr>
          <p:cNvSpPr txBox="1"/>
          <p:nvPr/>
        </p:nvSpPr>
        <p:spPr>
          <a:xfrm>
            <a:off x="7051646" y="3948783"/>
            <a:ext cx="3860800" cy="1569660"/>
          </a:xfrm>
          <a:prstGeom prst="rect">
            <a:avLst/>
          </a:prstGeom>
          <a:noFill/>
        </p:spPr>
        <p:txBody>
          <a:bodyPr wrap="square" rtlCol="0">
            <a:spAutoFit/>
          </a:bodyPr>
          <a:lstStyle/>
          <a:p>
            <a:r>
              <a:rPr lang="en-US" sz="2400" dirty="0"/>
              <a:t>Committee:</a:t>
            </a:r>
          </a:p>
          <a:p>
            <a:r>
              <a:rPr lang="en-US" sz="2400" dirty="0"/>
              <a:t>Dr. Armin Moghadam(Chair)</a:t>
            </a:r>
          </a:p>
          <a:p>
            <a:r>
              <a:rPr lang="en-US" sz="2400" dirty="0"/>
              <a:t>Dr. Riti Gour</a:t>
            </a:r>
          </a:p>
          <a:p>
            <a:r>
              <a:rPr lang="en-US" sz="2400" dirty="0"/>
              <a:t>Prof. Bill Saichek</a:t>
            </a:r>
          </a:p>
        </p:txBody>
      </p:sp>
    </p:spTree>
    <p:extLst>
      <p:ext uri="{BB962C8B-B14F-4D97-AF65-F5344CB8AC3E}">
        <p14:creationId xmlns:p14="http://schemas.microsoft.com/office/powerpoint/2010/main" val="1719845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13D0FE-C253-6149-310E-61B4C3307EED}"/>
              </a:ext>
            </a:extLst>
          </p:cNvPr>
          <p:cNvSpPr>
            <a:spLocks noGrp="1"/>
          </p:cNvSpPr>
          <p:nvPr>
            <p:ph idx="1"/>
          </p:nvPr>
        </p:nvSpPr>
        <p:spPr>
          <a:xfrm>
            <a:off x="838200" y="374754"/>
            <a:ext cx="10515600" cy="6145967"/>
          </a:xfrm>
        </p:spPr>
        <p:txBody>
          <a:bodyPr>
            <a:normAutofit fontScale="92500" lnSpcReduction="10000"/>
          </a:bodyPr>
          <a:lstStyle/>
          <a:p>
            <a:r>
              <a:rPr lang="en-IN" sz="2200" b="1" dirty="0"/>
              <a:t>Title:</a:t>
            </a:r>
            <a:r>
              <a:rPr lang="en-IN" sz="2200" dirty="0"/>
              <a:t> A Comprehensive Analysis of Intrusion Detection System using Machine Learning and Deep Learning Algorithms</a:t>
            </a:r>
          </a:p>
          <a:p>
            <a:pPr marL="0" indent="0">
              <a:buNone/>
            </a:pPr>
            <a:r>
              <a:rPr lang="en-IN" sz="2200" b="1" dirty="0"/>
              <a:t>Authors:</a:t>
            </a:r>
            <a:r>
              <a:rPr lang="en-IN" sz="2200" dirty="0"/>
              <a:t> </a:t>
            </a:r>
            <a:r>
              <a:rPr lang="en-IN" sz="2200" dirty="0" err="1"/>
              <a:t>Varaprasad</a:t>
            </a:r>
            <a:r>
              <a:rPr lang="en-IN" sz="2200" dirty="0"/>
              <a:t>, </a:t>
            </a:r>
            <a:r>
              <a:rPr lang="en-IN" sz="2200" dirty="0" err="1"/>
              <a:t>Chakkaravarthy</a:t>
            </a:r>
            <a:r>
              <a:rPr lang="en-IN" sz="2200" dirty="0"/>
              <a:t>, </a:t>
            </a:r>
            <a:r>
              <a:rPr lang="en-IN" sz="2200" dirty="0" err="1"/>
              <a:t>Veeresha</a:t>
            </a:r>
            <a:endParaRPr lang="en-IN" sz="2200" dirty="0"/>
          </a:p>
          <a:p>
            <a:pPr marL="0" indent="0">
              <a:buNone/>
            </a:pPr>
            <a:r>
              <a:rPr lang="en-IN" sz="2200" b="1" dirty="0"/>
              <a:t>Objective: </a:t>
            </a:r>
            <a:r>
              <a:rPr lang="en-IN" sz="2200" dirty="0"/>
              <a:t>To </a:t>
            </a:r>
            <a:r>
              <a:rPr lang="en-IN" sz="2200" dirty="0" err="1"/>
              <a:t>analyze</a:t>
            </a:r>
            <a:r>
              <a:rPr lang="en-IN" sz="2200" dirty="0"/>
              <a:t> the strengths, relationships, and challenges of Machine Learning (ML) and Deep Learning (DL) based prediction approaches for Intrusion Detection Systems (IDS) in IoT networks. </a:t>
            </a:r>
          </a:p>
          <a:p>
            <a:pPr marL="0" indent="0">
              <a:buNone/>
            </a:pPr>
            <a:r>
              <a:rPr lang="en-IN" sz="2200" b="1" dirty="0"/>
              <a:t>Conclusion:</a:t>
            </a:r>
            <a:r>
              <a:rPr lang="en-IN" sz="2200" dirty="0"/>
              <a:t> The study provides a taxonomy of IDS, comparing various ML and DL techniques. It discusses the role of IDS in securing networks against vulnerabilities and threats, and it also </a:t>
            </a:r>
            <a:r>
              <a:rPr lang="en-IN" sz="2200" dirty="0" err="1"/>
              <a:t>analyzed</a:t>
            </a:r>
            <a:r>
              <a:rPr lang="en-IN" sz="2200" dirty="0"/>
              <a:t> intrusion attacks in IoT network. Both ML techniques, which detect attacks and identify vulnerabilities, and DL techniques, which detect anomalies and </a:t>
            </a:r>
            <a:r>
              <a:rPr lang="en-IN" sz="2200" dirty="0" err="1"/>
              <a:t>analyze</a:t>
            </a:r>
            <a:r>
              <a:rPr lang="en-IN" sz="2200" dirty="0"/>
              <a:t> </a:t>
            </a:r>
            <a:r>
              <a:rPr lang="en-IN" sz="2200" dirty="0" err="1"/>
              <a:t>behavior</a:t>
            </a:r>
            <a:r>
              <a:rPr lang="en-IN" sz="2200" dirty="0"/>
              <a:t> patterns, are </a:t>
            </a:r>
            <a:r>
              <a:rPr lang="en-IN" sz="2200" dirty="0" err="1"/>
              <a:t>analyzed</a:t>
            </a:r>
            <a:r>
              <a:rPr lang="en-IN" sz="2200" dirty="0"/>
              <a:t> for their effectiveness in intrusion detection.</a:t>
            </a:r>
          </a:p>
          <a:p>
            <a:r>
              <a:rPr lang="en-IN" sz="2200" b="1" dirty="0"/>
              <a:t>Title:</a:t>
            </a:r>
            <a:r>
              <a:rPr lang="en-IN" sz="2200" dirty="0"/>
              <a:t> An Improved Intrusion </a:t>
            </a:r>
            <a:r>
              <a:rPr lang="en-IN" sz="2200" dirty="0" err="1"/>
              <a:t>Dectection</a:t>
            </a:r>
            <a:r>
              <a:rPr lang="en-IN" sz="2200" dirty="0"/>
              <a:t> System using </a:t>
            </a:r>
            <a:r>
              <a:rPr lang="en-IN" sz="2200" dirty="0" err="1"/>
              <a:t>BoT</a:t>
            </a:r>
            <a:r>
              <a:rPr lang="en-IN" sz="2200" dirty="0"/>
              <a:t>-IoT Dataset</a:t>
            </a:r>
          </a:p>
          <a:p>
            <a:pPr marL="0" indent="0">
              <a:buNone/>
            </a:pPr>
            <a:r>
              <a:rPr lang="en-IN" sz="2200" b="1" dirty="0"/>
              <a:t>Authors:</a:t>
            </a:r>
            <a:r>
              <a:rPr lang="en-IN" sz="2200" dirty="0"/>
              <a:t> Majhi, </a:t>
            </a:r>
            <a:r>
              <a:rPr lang="en-IN" sz="2200" dirty="0" err="1"/>
              <a:t>Prastavana</a:t>
            </a:r>
            <a:endParaRPr lang="en-IN" sz="2200" dirty="0"/>
          </a:p>
          <a:p>
            <a:pPr marL="0" indent="0">
              <a:buNone/>
            </a:pPr>
            <a:r>
              <a:rPr lang="en-IN" sz="2200" b="1" dirty="0"/>
              <a:t>Objective: </a:t>
            </a:r>
            <a:r>
              <a:rPr lang="en-IN" sz="2200" dirty="0"/>
              <a:t>To propose a compact and efficient feed-forward artificial neural network with the </a:t>
            </a:r>
            <a:r>
              <a:rPr lang="en-IN" sz="2200" dirty="0" err="1"/>
              <a:t>eXtreme</a:t>
            </a:r>
            <a:r>
              <a:rPr lang="en-IN" sz="2200" dirty="0"/>
              <a:t> Gradient Boosting algorithm for intrusion detection in IoT. The study uses the </a:t>
            </a:r>
            <a:r>
              <a:rPr lang="en-IN" sz="2200" dirty="0" err="1"/>
              <a:t>BoT</a:t>
            </a:r>
            <a:r>
              <a:rPr lang="en-IN" sz="2200" dirty="0"/>
              <a:t>-IoT dataset, developed by the University of New South Wales (UNSW).</a:t>
            </a:r>
          </a:p>
          <a:p>
            <a:pPr marL="0" indent="0">
              <a:buNone/>
            </a:pPr>
            <a:r>
              <a:rPr lang="en-IN" sz="2200" b="1" dirty="0"/>
              <a:t>Conclusion:</a:t>
            </a:r>
            <a:r>
              <a:rPr lang="en-IN" sz="2200" dirty="0"/>
              <a:t> The proposed model combines a feed-forward artificial multi-layer neural network and an </a:t>
            </a:r>
            <a:r>
              <a:rPr lang="en-IN" sz="2200" dirty="0" err="1"/>
              <a:t>eXtreme</a:t>
            </a:r>
            <a:r>
              <a:rPr lang="en-IN" sz="2200" dirty="0"/>
              <a:t> Gradient-Boost (</a:t>
            </a:r>
            <a:r>
              <a:rPr lang="en-IN" sz="2200" dirty="0" err="1"/>
              <a:t>XGBoost</a:t>
            </a:r>
            <a:r>
              <a:rPr lang="en-IN" sz="2200" dirty="0"/>
              <a:t>) classifier. The neural network is used for feature extraction and reduction, and then the </a:t>
            </a:r>
            <a:r>
              <a:rPr lang="en-IN" sz="2200" dirty="0" err="1"/>
              <a:t>XGBoost</a:t>
            </a:r>
            <a:r>
              <a:rPr lang="en-IN" sz="2200" dirty="0"/>
              <a:t> algorithm is applied for classification. The results demonstrate that the model performs effectively for intrusion detection in IoT environments. </a:t>
            </a:r>
          </a:p>
          <a:p>
            <a:pPr marL="0" indent="0">
              <a:buNone/>
            </a:pPr>
            <a:endParaRPr lang="en-IN" sz="2200" dirty="0"/>
          </a:p>
          <a:p>
            <a:endParaRPr lang="en-US" dirty="0"/>
          </a:p>
        </p:txBody>
      </p:sp>
    </p:spTree>
    <p:extLst>
      <p:ext uri="{BB962C8B-B14F-4D97-AF65-F5344CB8AC3E}">
        <p14:creationId xmlns:p14="http://schemas.microsoft.com/office/powerpoint/2010/main" val="3136814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C1257-E076-E1D6-3F14-95383D1F307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B2305BF1-9320-AA3F-DCCC-86A8ACE20CEB}"/>
              </a:ext>
            </a:extLst>
          </p:cNvPr>
          <p:cNvSpPr>
            <a:spLocks noGrp="1"/>
          </p:cNvSpPr>
          <p:nvPr>
            <p:ph idx="1"/>
          </p:nvPr>
        </p:nvSpPr>
        <p:spPr/>
        <p:txBody>
          <a:bodyPr/>
          <a:lstStyle/>
          <a:p>
            <a:pPr marL="0" indent="0">
              <a:buNone/>
            </a:pPr>
            <a:r>
              <a:rPr lang="en-GB" kern="0" dirty="0">
                <a:solidFill>
                  <a:srgbClr val="0C0D14"/>
                </a:solidFill>
                <a:effectLst/>
                <a:ea typeface="Calibri" panose="020F0502020204030204" pitchFamily="34" charset="0"/>
                <a:cs typeface="Times New Roman" panose="02020603050405020304" pitchFamily="18" charset="0"/>
              </a:rPr>
              <a:t>To identify a real-time intrusion detection system model using machine learning and deep learning that classifies network traffic as normal or malicious for the IoT environment.</a:t>
            </a:r>
            <a:endParaRPr lang="en-IN" kern="100" dirty="0">
              <a:effectLs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62914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AB7B4-D871-61A5-CD7E-176853CD8F60}"/>
              </a:ext>
            </a:extLst>
          </p:cNvPr>
          <p:cNvSpPr>
            <a:spLocks noGrp="1"/>
          </p:cNvSpPr>
          <p:nvPr>
            <p:ph type="title"/>
          </p:nvPr>
        </p:nvSpPr>
        <p:spPr/>
        <p:txBody>
          <a:bodyPr/>
          <a:lstStyle/>
          <a:p>
            <a:r>
              <a:rPr lang="en-US" dirty="0"/>
              <a:t>Methodology</a:t>
            </a:r>
          </a:p>
        </p:txBody>
      </p:sp>
      <p:sp>
        <p:nvSpPr>
          <p:cNvPr id="8" name="Rounded Rectangle 7">
            <a:extLst>
              <a:ext uri="{FF2B5EF4-FFF2-40B4-BE49-F238E27FC236}">
                <a16:creationId xmlns:a16="http://schemas.microsoft.com/office/drawing/2014/main" id="{CF17F58F-6D06-D638-EFE1-9E5B344A24E1}"/>
              </a:ext>
            </a:extLst>
          </p:cNvPr>
          <p:cNvSpPr/>
          <p:nvPr/>
        </p:nvSpPr>
        <p:spPr>
          <a:xfrm>
            <a:off x="1274164" y="2083633"/>
            <a:ext cx="1738859" cy="115424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Collected Data</a:t>
            </a:r>
          </a:p>
        </p:txBody>
      </p:sp>
      <p:sp>
        <p:nvSpPr>
          <p:cNvPr id="9" name="Right Arrow 8">
            <a:extLst>
              <a:ext uri="{FF2B5EF4-FFF2-40B4-BE49-F238E27FC236}">
                <a16:creationId xmlns:a16="http://schemas.microsoft.com/office/drawing/2014/main" id="{E9FD4129-0473-EC06-E71A-E8E7B17280B9}"/>
              </a:ext>
            </a:extLst>
          </p:cNvPr>
          <p:cNvSpPr/>
          <p:nvPr/>
        </p:nvSpPr>
        <p:spPr>
          <a:xfrm>
            <a:off x="3013023" y="2418438"/>
            <a:ext cx="978408" cy="48463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5D827549-40AE-E9E8-756B-FEB0C8202A8C}"/>
              </a:ext>
            </a:extLst>
          </p:cNvPr>
          <p:cNvSpPr/>
          <p:nvPr/>
        </p:nvSpPr>
        <p:spPr>
          <a:xfrm>
            <a:off x="3991431" y="2083633"/>
            <a:ext cx="1467032" cy="115424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Data Processing</a:t>
            </a:r>
          </a:p>
        </p:txBody>
      </p:sp>
      <p:sp>
        <p:nvSpPr>
          <p:cNvPr id="11" name="Right Arrow 10">
            <a:extLst>
              <a:ext uri="{FF2B5EF4-FFF2-40B4-BE49-F238E27FC236}">
                <a16:creationId xmlns:a16="http://schemas.microsoft.com/office/drawing/2014/main" id="{74859264-A4F1-9F6A-8390-C67BF80918CC}"/>
              </a:ext>
            </a:extLst>
          </p:cNvPr>
          <p:cNvSpPr/>
          <p:nvPr/>
        </p:nvSpPr>
        <p:spPr>
          <a:xfrm>
            <a:off x="5458463" y="2432152"/>
            <a:ext cx="1097787" cy="4709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9DDB6846-A488-D7F8-81F1-DF94ED3BE79D}"/>
              </a:ext>
            </a:extLst>
          </p:cNvPr>
          <p:cNvSpPr/>
          <p:nvPr/>
        </p:nvSpPr>
        <p:spPr>
          <a:xfrm>
            <a:off x="6556250" y="2083633"/>
            <a:ext cx="1467032" cy="115424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Train ML/DL models</a:t>
            </a:r>
          </a:p>
        </p:txBody>
      </p:sp>
      <p:sp>
        <p:nvSpPr>
          <p:cNvPr id="13" name="Right Arrow 12">
            <a:extLst>
              <a:ext uri="{FF2B5EF4-FFF2-40B4-BE49-F238E27FC236}">
                <a16:creationId xmlns:a16="http://schemas.microsoft.com/office/drawing/2014/main" id="{B0FC5A6B-2C5A-43C9-DFF8-93D1BB831C7E}"/>
              </a:ext>
            </a:extLst>
          </p:cNvPr>
          <p:cNvSpPr/>
          <p:nvPr/>
        </p:nvSpPr>
        <p:spPr>
          <a:xfrm>
            <a:off x="8023282" y="2466083"/>
            <a:ext cx="978408" cy="48463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108910FB-D049-A06A-D285-47BD4F45502E}"/>
              </a:ext>
            </a:extLst>
          </p:cNvPr>
          <p:cNvSpPr/>
          <p:nvPr/>
        </p:nvSpPr>
        <p:spPr>
          <a:xfrm>
            <a:off x="9001690" y="2171549"/>
            <a:ext cx="1435608" cy="9784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Test ML/DL Models</a:t>
            </a:r>
          </a:p>
        </p:txBody>
      </p:sp>
      <p:sp>
        <p:nvSpPr>
          <p:cNvPr id="18" name="Rounded Rectangle 17">
            <a:extLst>
              <a:ext uri="{FF2B5EF4-FFF2-40B4-BE49-F238E27FC236}">
                <a16:creationId xmlns:a16="http://schemas.microsoft.com/office/drawing/2014/main" id="{42BF8613-0616-CFDA-2D44-CDB87C338F7D}"/>
              </a:ext>
            </a:extLst>
          </p:cNvPr>
          <p:cNvSpPr/>
          <p:nvPr/>
        </p:nvSpPr>
        <p:spPr>
          <a:xfrm>
            <a:off x="9052815" y="4105851"/>
            <a:ext cx="1435608" cy="11257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Deploy</a:t>
            </a:r>
          </a:p>
        </p:txBody>
      </p:sp>
      <p:sp>
        <p:nvSpPr>
          <p:cNvPr id="3" name="Down Arrow 2">
            <a:extLst>
              <a:ext uri="{FF2B5EF4-FFF2-40B4-BE49-F238E27FC236}">
                <a16:creationId xmlns:a16="http://schemas.microsoft.com/office/drawing/2014/main" id="{458386E0-6562-A5AA-8383-8012BA0B66D7}"/>
              </a:ext>
            </a:extLst>
          </p:cNvPr>
          <p:cNvSpPr/>
          <p:nvPr/>
        </p:nvSpPr>
        <p:spPr>
          <a:xfrm>
            <a:off x="9477178" y="3150655"/>
            <a:ext cx="484632" cy="97840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013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B64BCF-32F5-3474-034C-C5928A992CCF}"/>
              </a:ext>
            </a:extLst>
          </p:cNvPr>
          <p:cNvSpPr>
            <a:spLocks noGrp="1"/>
          </p:cNvSpPr>
          <p:nvPr>
            <p:ph idx="1"/>
          </p:nvPr>
        </p:nvSpPr>
        <p:spPr>
          <a:xfrm>
            <a:off x="838200" y="374754"/>
            <a:ext cx="10515600" cy="5802209"/>
          </a:xfrm>
        </p:spPr>
        <p:txBody>
          <a:bodyPr>
            <a:normAutofit fontScale="92500"/>
          </a:bodyPr>
          <a:lstStyle/>
          <a:p>
            <a:r>
              <a:rPr lang="en-IN" b="1" dirty="0"/>
              <a:t>Dataset: UNSW-NB15</a:t>
            </a:r>
          </a:p>
          <a:p>
            <a:pPr marL="0" indent="0">
              <a:buNone/>
            </a:pPr>
            <a:r>
              <a:rPr lang="en-IN" dirty="0"/>
              <a:t>IoT-based network traffic dataset created by the Australian Centre for Cyber Security    capturing both </a:t>
            </a:r>
            <a:r>
              <a:rPr lang="en-IN" b="1" dirty="0"/>
              <a:t>normal activities</a:t>
            </a:r>
            <a:r>
              <a:rPr lang="en-IN" dirty="0"/>
              <a:t> and </a:t>
            </a:r>
            <a:r>
              <a:rPr lang="en-IN" b="1" dirty="0"/>
              <a:t>malicious attack behaviours.</a:t>
            </a:r>
            <a:endParaRPr lang="en-IN" dirty="0"/>
          </a:p>
          <a:p>
            <a:pPr marL="0" indent="0">
              <a:buNone/>
            </a:pPr>
            <a:r>
              <a:rPr lang="en-IN" dirty="0"/>
              <a:t>     Attack categories: </a:t>
            </a:r>
            <a:r>
              <a:rPr lang="en-IN" b="1" dirty="0" err="1"/>
              <a:t>Fuzzers</a:t>
            </a:r>
            <a:r>
              <a:rPr lang="en-IN" b="1" dirty="0"/>
              <a:t>, Analysis, Backdoors, DoS, Exploits, Generic, Reconnaissance, Shellcode, Worms.</a:t>
            </a:r>
            <a:endParaRPr lang="en-IN" dirty="0"/>
          </a:p>
          <a:p>
            <a:pPr marL="0" indent="0">
              <a:buNone/>
            </a:pPr>
            <a:r>
              <a:rPr lang="en-IN" dirty="0"/>
              <a:t>     Created using IXIA </a:t>
            </a:r>
            <a:r>
              <a:rPr lang="en-IN" dirty="0" err="1"/>
              <a:t>PerfectStorm</a:t>
            </a:r>
            <a:r>
              <a:rPr lang="en-IN" dirty="0"/>
              <a:t> at Cyber Range Lab, Australian Centre for Cyber Security.</a:t>
            </a:r>
          </a:p>
          <a:p>
            <a:r>
              <a:rPr lang="en-IN" b="1" dirty="0"/>
              <a:t>Key Features:</a:t>
            </a:r>
            <a:endParaRPr lang="en-IN" dirty="0"/>
          </a:p>
          <a:p>
            <a:pPr marL="0" indent="0">
              <a:buNone/>
            </a:pPr>
            <a:r>
              <a:rPr lang="en-IN" b="1" dirty="0"/>
              <a:t>     Training Data:</a:t>
            </a:r>
            <a:r>
              <a:rPr lang="en-IN" dirty="0"/>
              <a:t> 175,341 records</a:t>
            </a:r>
          </a:p>
          <a:p>
            <a:pPr marL="0" indent="0">
              <a:buNone/>
            </a:pPr>
            <a:r>
              <a:rPr lang="en-IN" b="1" dirty="0"/>
              <a:t>     Testing Data:</a:t>
            </a:r>
            <a:r>
              <a:rPr lang="en-IN" dirty="0"/>
              <a:t> 82,332 records</a:t>
            </a:r>
          </a:p>
          <a:p>
            <a:pPr marL="0" indent="0">
              <a:buNone/>
            </a:pPr>
            <a:r>
              <a:rPr lang="en-IN" b="1" dirty="0"/>
              <a:t>     Features:</a:t>
            </a:r>
            <a:r>
              <a:rPr lang="en-IN" dirty="0"/>
              <a:t> 44 input features</a:t>
            </a:r>
          </a:p>
          <a:p>
            <a:pPr marL="0" indent="0">
              <a:buNone/>
            </a:pPr>
            <a:r>
              <a:rPr lang="en-IN" dirty="0"/>
              <a:t>     </a:t>
            </a:r>
            <a:r>
              <a:rPr lang="en-IN" b="1" dirty="0"/>
              <a:t>Labelling: </a:t>
            </a:r>
            <a:r>
              <a:rPr lang="en-IN" dirty="0" err="1"/>
              <a:t>attack_cat</a:t>
            </a:r>
            <a:r>
              <a:rPr lang="en-IN" dirty="0"/>
              <a:t> for category of attacks, label (attack(1) and  normal(0)) for binary classification</a:t>
            </a:r>
            <a:endParaRPr lang="en-US" dirty="0"/>
          </a:p>
          <a:p>
            <a:pPr marL="0" indent="0">
              <a:buNone/>
            </a:pPr>
            <a:endParaRPr lang="en-US" dirty="0"/>
          </a:p>
        </p:txBody>
      </p:sp>
    </p:spTree>
    <p:extLst>
      <p:ext uri="{BB962C8B-B14F-4D97-AF65-F5344CB8AC3E}">
        <p14:creationId xmlns:p14="http://schemas.microsoft.com/office/powerpoint/2010/main" val="3832578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196699-3E07-B38A-03F4-C63021B45E08}"/>
              </a:ext>
            </a:extLst>
          </p:cNvPr>
          <p:cNvSpPr>
            <a:spLocks noGrp="1"/>
          </p:cNvSpPr>
          <p:nvPr>
            <p:ph idx="1"/>
          </p:nvPr>
        </p:nvSpPr>
        <p:spPr>
          <a:xfrm>
            <a:off x="838200" y="719328"/>
            <a:ext cx="10515600" cy="5457635"/>
          </a:xfrm>
        </p:spPr>
        <p:txBody>
          <a:bodyPr/>
          <a:lstStyle/>
          <a:p>
            <a:pPr marL="0" indent="0">
              <a:buNone/>
            </a:pPr>
            <a:r>
              <a:rPr lang="en-US" dirty="0"/>
              <a:t> </a:t>
            </a:r>
          </a:p>
          <a:p>
            <a:r>
              <a:rPr lang="en-US" sz="2400" b="1" dirty="0"/>
              <a:t>Data Preparation</a:t>
            </a:r>
          </a:p>
          <a:p>
            <a:pPr marL="0" indent="0">
              <a:buNone/>
            </a:pPr>
            <a:endParaRPr lang="en-US" sz="2400" b="1" dirty="0"/>
          </a:p>
          <a:p>
            <a:pPr marL="914400" lvl="1" indent="-457200">
              <a:buFont typeface="+mj-lt"/>
              <a:buAutoNum type="arabicPeriod"/>
            </a:pPr>
            <a:r>
              <a:rPr lang="en-IN" dirty="0"/>
              <a:t>Data Collection &amp; Exploration</a:t>
            </a:r>
          </a:p>
          <a:p>
            <a:pPr marL="914400" lvl="1" indent="-457200">
              <a:buFont typeface="+mj-lt"/>
              <a:buAutoNum type="arabicPeriod"/>
            </a:pPr>
            <a:r>
              <a:rPr lang="en-IN" dirty="0"/>
              <a:t>Data Cleaning</a:t>
            </a:r>
          </a:p>
          <a:p>
            <a:pPr marL="914400" lvl="1" indent="-457200">
              <a:buFont typeface="+mj-lt"/>
              <a:buAutoNum type="arabicPeriod"/>
            </a:pPr>
            <a:r>
              <a:rPr lang="en-IN" dirty="0"/>
              <a:t>Handling Missing Values</a:t>
            </a:r>
            <a:endParaRPr lang="en-IN" sz="1600" dirty="0"/>
          </a:p>
          <a:p>
            <a:pPr marL="914400" lvl="1" indent="-457200">
              <a:buFont typeface="+mj-lt"/>
              <a:buAutoNum type="arabicPeriod"/>
            </a:pPr>
            <a:r>
              <a:rPr lang="en-IN" dirty="0"/>
              <a:t>Feature Encoding &amp; Scaling</a:t>
            </a:r>
          </a:p>
          <a:p>
            <a:pPr lvl="2">
              <a:buFont typeface="Wingdings" pitchFamily="2" charset="2"/>
              <a:buChar char="Ø"/>
            </a:pPr>
            <a:r>
              <a:rPr lang="en-IN" sz="2400" dirty="0"/>
              <a:t> One-Hot Encoding for categorical variables (non-ordinal)</a:t>
            </a:r>
          </a:p>
          <a:p>
            <a:pPr lvl="2">
              <a:buFont typeface="Wingdings" pitchFamily="2" charset="2"/>
              <a:buChar char="Ø"/>
            </a:pPr>
            <a:r>
              <a:rPr lang="en-IN" sz="2400" dirty="0"/>
              <a:t> </a:t>
            </a:r>
            <a:r>
              <a:rPr lang="en-IN" sz="2400" dirty="0" err="1"/>
              <a:t>StandardScaler</a:t>
            </a:r>
            <a:r>
              <a:rPr lang="en-IN" sz="2400" dirty="0"/>
              <a:t> applied to numerical features for normalization</a:t>
            </a:r>
            <a:endParaRPr lang="en-IN" sz="1600" dirty="0"/>
          </a:p>
          <a:p>
            <a:pPr marL="914400" lvl="1" indent="-457200">
              <a:buAutoNum type="arabicPeriod" startAt="5"/>
            </a:pPr>
            <a:r>
              <a:rPr lang="en-IN" dirty="0"/>
              <a:t>Transformation Pipeline</a:t>
            </a:r>
          </a:p>
          <a:p>
            <a:pPr lvl="2">
              <a:buFont typeface="Wingdings" pitchFamily="2" charset="2"/>
              <a:buChar char="Ø"/>
            </a:pPr>
            <a:r>
              <a:rPr lang="en-IN" dirty="0"/>
              <a:t> </a:t>
            </a:r>
            <a:r>
              <a:rPr lang="en-IN" sz="2400" dirty="0"/>
              <a:t>Combined steps using Pipeline and </a:t>
            </a:r>
            <a:r>
              <a:rPr lang="en-IN" sz="2400" dirty="0" err="1"/>
              <a:t>ColumnTransformer</a:t>
            </a:r>
            <a:endParaRPr lang="en-IN" sz="2400" dirty="0"/>
          </a:p>
          <a:p>
            <a:pPr lvl="1"/>
            <a:endParaRPr lang="en-IN" dirty="0"/>
          </a:p>
          <a:p>
            <a:pPr marL="457200" lvl="1" indent="0">
              <a:buNone/>
            </a:pPr>
            <a:endParaRPr lang="en-IN" dirty="0"/>
          </a:p>
        </p:txBody>
      </p:sp>
      <p:pic>
        <p:nvPicPr>
          <p:cNvPr id="4" name="Picture 3">
            <a:extLst>
              <a:ext uri="{FF2B5EF4-FFF2-40B4-BE49-F238E27FC236}">
                <a16:creationId xmlns:a16="http://schemas.microsoft.com/office/drawing/2014/main" id="{E8572CAA-BFFD-FE89-A2DE-37025EDE4914}"/>
              </a:ext>
            </a:extLst>
          </p:cNvPr>
          <p:cNvPicPr>
            <a:picLocks noChangeAspect="1"/>
          </p:cNvPicPr>
          <p:nvPr/>
        </p:nvPicPr>
        <p:blipFill>
          <a:blip r:embed="rId3"/>
          <a:stretch>
            <a:fillRect/>
          </a:stretch>
        </p:blipFill>
        <p:spPr>
          <a:xfrm>
            <a:off x="7285219" y="185780"/>
            <a:ext cx="3779461" cy="3438091"/>
          </a:xfrm>
          <a:prstGeom prst="rect">
            <a:avLst/>
          </a:prstGeom>
        </p:spPr>
      </p:pic>
    </p:spTree>
    <p:extLst>
      <p:ext uri="{BB962C8B-B14F-4D97-AF65-F5344CB8AC3E}">
        <p14:creationId xmlns:p14="http://schemas.microsoft.com/office/powerpoint/2010/main" val="138014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3EDAB-3118-C587-735E-01B6B4D47CA8}"/>
              </a:ext>
            </a:extLst>
          </p:cNvPr>
          <p:cNvSpPr>
            <a:spLocks noGrp="1"/>
          </p:cNvSpPr>
          <p:nvPr>
            <p:ph idx="1"/>
          </p:nvPr>
        </p:nvSpPr>
        <p:spPr>
          <a:xfrm>
            <a:off x="838200" y="180474"/>
            <a:ext cx="5257800" cy="5996489"/>
          </a:xfrm>
        </p:spPr>
        <p:txBody>
          <a:bodyPr/>
          <a:lstStyle/>
          <a:p>
            <a:pPr marL="0" indent="0">
              <a:buNone/>
            </a:pPr>
            <a:r>
              <a:rPr lang="en-IN" dirty="0"/>
              <a:t>Data Visualization</a:t>
            </a:r>
          </a:p>
          <a:p>
            <a:r>
              <a:rPr lang="en-IN" sz="2400" dirty="0"/>
              <a:t>Binary Classification Target Distribution</a:t>
            </a:r>
            <a:r>
              <a:rPr lang="en-IN" dirty="0"/>
              <a:t>:</a:t>
            </a:r>
          </a:p>
          <a:p>
            <a:pPr marL="0" indent="0">
              <a:buNone/>
            </a:pPr>
            <a:endParaRPr lang="en-US" dirty="0"/>
          </a:p>
        </p:txBody>
      </p:sp>
      <p:sp>
        <p:nvSpPr>
          <p:cNvPr id="7" name="TextBox 6">
            <a:extLst>
              <a:ext uri="{FF2B5EF4-FFF2-40B4-BE49-F238E27FC236}">
                <a16:creationId xmlns:a16="http://schemas.microsoft.com/office/drawing/2014/main" id="{C7D9C1B7-4C71-8C0B-8997-07B154C68A56}"/>
              </a:ext>
            </a:extLst>
          </p:cNvPr>
          <p:cNvSpPr txBox="1"/>
          <p:nvPr/>
        </p:nvSpPr>
        <p:spPr>
          <a:xfrm>
            <a:off x="6713621" y="770020"/>
            <a:ext cx="5257800" cy="738664"/>
          </a:xfrm>
          <a:prstGeom prst="rect">
            <a:avLst/>
          </a:prstGeom>
          <a:noFill/>
        </p:spPr>
        <p:txBody>
          <a:bodyPr wrap="square" rtlCol="0">
            <a:spAutoFit/>
          </a:bodyPr>
          <a:lstStyle/>
          <a:p>
            <a:pPr marL="285750" indent="-285750">
              <a:buFont typeface="Arial" panose="020B0604020202020204" pitchFamily="34" charset="0"/>
              <a:buChar char="•"/>
            </a:pPr>
            <a:r>
              <a:rPr lang="en-IN" sz="2400" dirty="0"/>
              <a:t>Multi-class Target Distribution:</a:t>
            </a:r>
          </a:p>
          <a:p>
            <a:endParaRPr lang="en-US" dirty="0"/>
          </a:p>
        </p:txBody>
      </p:sp>
      <p:pic>
        <p:nvPicPr>
          <p:cNvPr id="2" name="Picture 1">
            <a:extLst>
              <a:ext uri="{FF2B5EF4-FFF2-40B4-BE49-F238E27FC236}">
                <a16:creationId xmlns:a16="http://schemas.microsoft.com/office/drawing/2014/main" id="{38AEAC24-8429-C626-6D08-04D811B457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23039" y="1508684"/>
            <a:ext cx="6354243" cy="4893420"/>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5" name="Picture 4">
            <a:extLst>
              <a:ext uri="{FF2B5EF4-FFF2-40B4-BE49-F238E27FC236}">
                <a16:creationId xmlns:a16="http://schemas.microsoft.com/office/drawing/2014/main" id="{14CA38CD-6EEF-3A5F-459E-864BD7125E87}"/>
              </a:ext>
            </a:extLst>
          </p:cNvPr>
          <p:cNvPicPr>
            <a:picLocks noChangeAspect="1"/>
          </p:cNvPicPr>
          <p:nvPr/>
        </p:nvPicPr>
        <p:blipFill>
          <a:blip r:embed="rId3"/>
          <a:stretch>
            <a:fillRect/>
          </a:stretch>
        </p:blipFill>
        <p:spPr>
          <a:xfrm>
            <a:off x="548065" y="1508684"/>
            <a:ext cx="4683502" cy="4683502"/>
          </a:xfrm>
          <a:prstGeom prst="rect">
            <a:avLst/>
          </a:prstGeom>
        </p:spPr>
      </p:pic>
    </p:spTree>
    <p:extLst>
      <p:ext uri="{BB962C8B-B14F-4D97-AF65-F5344CB8AC3E}">
        <p14:creationId xmlns:p14="http://schemas.microsoft.com/office/powerpoint/2010/main" val="1343622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C76366-2DD3-F93C-45DC-8AAC78C57595}"/>
              </a:ext>
            </a:extLst>
          </p:cNvPr>
          <p:cNvSpPr>
            <a:spLocks noGrp="1"/>
          </p:cNvSpPr>
          <p:nvPr>
            <p:ph idx="1"/>
          </p:nvPr>
        </p:nvSpPr>
        <p:spPr>
          <a:xfrm>
            <a:off x="838200" y="304800"/>
            <a:ext cx="10515600" cy="5872163"/>
          </a:xfrm>
        </p:spPr>
        <p:txBody>
          <a:bodyPr/>
          <a:lstStyle/>
          <a:p>
            <a:pPr marL="0" indent="0">
              <a:buNone/>
            </a:pPr>
            <a:r>
              <a:rPr lang="en-GB" sz="2400" b="1" kern="0" dirty="0">
                <a:solidFill>
                  <a:srgbClr val="0C0D14"/>
                </a:solidFill>
                <a:effectLst/>
                <a:ea typeface="Times New Roman" panose="02020603050405020304" pitchFamily="18" charset="0"/>
              </a:rPr>
              <a:t>OVERVIEW OF ML METHODS</a:t>
            </a:r>
            <a:r>
              <a:rPr lang="en-IN" sz="2400" b="1" dirty="0">
                <a:effectLst/>
              </a:rPr>
              <a:t> – Decision Trees</a:t>
            </a:r>
          </a:p>
          <a:p>
            <a:pPr marL="0" indent="0">
              <a:buNone/>
            </a:pPr>
            <a:endParaRPr lang="en-IN" sz="2400" b="1" dirty="0">
              <a:effectLst/>
            </a:endParaRPr>
          </a:p>
          <a:p>
            <a:pPr marL="800100" lvl="1" indent="-342900">
              <a:buFont typeface="+mj-lt"/>
              <a:buAutoNum type="arabicPeriod"/>
            </a:pPr>
            <a:r>
              <a:rPr lang="en-IN" dirty="0"/>
              <a:t>Powerful ML algorithm for </a:t>
            </a:r>
            <a:r>
              <a:rPr lang="en-IN" b="1" dirty="0"/>
              <a:t>classification &amp; regression</a:t>
            </a:r>
          </a:p>
          <a:p>
            <a:pPr marL="800100" lvl="1" indent="-342900">
              <a:buFont typeface="+mj-lt"/>
              <a:buAutoNum type="arabicPeriod"/>
            </a:pPr>
            <a:r>
              <a:rPr lang="en-IN" dirty="0"/>
              <a:t>Fits complex datasets by </a:t>
            </a:r>
            <a:r>
              <a:rPr lang="en-IN" b="1" dirty="0"/>
              <a:t>recursive feature-based splitting</a:t>
            </a:r>
            <a:endParaRPr lang="en-IN" dirty="0"/>
          </a:p>
          <a:p>
            <a:pPr marL="800100" lvl="1" indent="-342900">
              <a:buFont typeface="+mj-lt"/>
              <a:buAutoNum type="arabicPeriod"/>
            </a:pPr>
            <a:r>
              <a:rPr lang="en-IN" dirty="0"/>
              <a:t>In this project, used to detect </a:t>
            </a:r>
            <a:r>
              <a:rPr lang="en-IN" b="1" dirty="0"/>
              <a:t>"Normal" vs "Attack"</a:t>
            </a:r>
            <a:r>
              <a:rPr lang="en-IN" dirty="0"/>
              <a:t> behaviour</a:t>
            </a:r>
          </a:p>
          <a:p>
            <a:pPr marL="800100" lvl="1" indent="-342900">
              <a:buFont typeface="+mj-lt"/>
              <a:buAutoNum type="arabicPeriod"/>
            </a:pPr>
            <a:r>
              <a:rPr lang="en-IN" dirty="0"/>
              <a:t>Features selected based on </a:t>
            </a:r>
            <a:r>
              <a:rPr lang="en-IN" b="1" dirty="0"/>
              <a:t>correlation with the target variable</a:t>
            </a:r>
            <a:endParaRPr lang="en-IN" dirty="0"/>
          </a:p>
          <a:p>
            <a:pPr marL="800100" lvl="1" indent="-342900">
              <a:buFont typeface="+mj-lt"/>
              <a:buAutoNum type="arabicPeriod"/>
            </a:pPr>
            <a:endParaRPr lang="en-IN" sz="1200" dirty="0"/>
          </a:p>
          <a:p>
            <a:pPr marL="800100" lvl="1" indent="-342900">
              <a:buFont typeface="+mj-lt"/>
              <a:buAutoNum type="arabicPeriod"/>
            </a:pPr>
            <a:endParaRPr lang="en-IN" sz="1200" dirty="0"/>
          </a:p>
          <a:p>
            <a:pPr marL="0" indent="0" algn="ctr">
              <a:buNone/>
            </a:pPr>
            <a:r>
              <a:rPr lang="en-IN" sz="2400" b="1" dirty="0">
                <a:effectLst/>
              </a:rPr>
              <a:t> Root Node (Feature A)</a:t>
            </a:r>
          </a:p>
          <a:p>
            <a:pPr marL="0" indent="0" algn="ctr">
              <a:buNone/>
            </a:pPr>
            <a:r>
              <a:rPr lang="en-IN" sz="2400" b="1" dirty="0">
                <a:effectLst/>
              </a:rPr>
              <a:t>         /                    \</a:t>
            </a:r>
          </a:p>
          <a:p>
            <a:pPr marL="0" indent="0" algn="ctr">
              <a:buNone/>
            </a:pPr>
            <a:r>
              <a:rPr lang="en-IN" sz="2400" b="1" dirty="0">
                <a:effectLst/>
              </a:rPr>
              <a:t>  Subset 1              Subset 2</a:t>
            </a:r>
          </a:p>
          <a:p>
            <a:pPr marL="0" indent="0" algn="ctr">
              <a:buNone/>
            </a:pPr>
            <a:r>
              <a:rPr lang="en-IN" sz="2400" b="1" dirty="0">
                <a:effectLst/>
              </a:rPr>
              <a:t> (Feature B)           (Feature C)</a:t>
            </a:r>
          </a:p>
          <a:p>
            <a:pPr marL="0" indent="0" algn="ctr">
              <a:buNone/>
            </a:pPr>
            <a:r>
              <a:rPr lang="en-IN" sz="2400" b="1" dirty="0">
                <a:effectLst/>
              </a:rPr>
              <a:t>  /     \                 /     \</a:t>
            </a:r>
          </a:p>
          <a:p>
            <a:pPr marL="0" indent="0" algn="ctr">
              <a:buNone/>
            </a:pPr>
            <a:r>
              <a:rPr lang="en-IN" sz="2400" b="1" dirty="0">
                <a:effectLst/>
              </a:rPr>
              <a:t>Class 0 Class 1     Class 0   Class 1</a:t>
            </a:r>
          </a:p>
          <a:p>
            <a:endParaRPr lang="en-US" dirty="0"/>
          </a:p>
        </p:txBody>
      </p:sp>
    </p:spTree>
    <p:extLst>
      <p:ext uri="{BB962C8B-B14F-4D97-AF65-F5344CB8AC3E}">
        <p14:creationId xmlns:p14="http://schemas.microsoft.com/office/powerpoint/2010/main" val="4212702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A259BB-0C4E-5AC3-CE03-1420BA22E0E8}"/>
              </a:ext>
            </a:extLst>
          </p:cNvPr>
          <p:cNvSpPr>
            <a:spLocks noGrp="1"/>
          </p:cNvSpPr>
          <p:nvPr>
            <p:ph idx="1"/>
          </p:nvPr>
        </p:nvSpPr>
        <p:spPr>
          <a:xfrm>
            <a:off x="838200" y="158496"/>
            <a:ext cx="10515600" cy="6018467"/>
          </a:xfrm>
        </p:spPr>
        <p:txBody>
          <a:bodyPr>
            <a:normAutofit/>
          </a:bodyPr>
          <a:lstStyle/>
          <a:p>
            <a:r>
              <a:rPr lang="en-GB" sz="2800" b="1" kern="0" dirty="0">
                <a:solidFill>
                  <a:srgbClr val="0C0D14"/>
                </a:solidFill>
                <a:effectLst/>
                <a:ea typeface="Times New Roman" panose="02020603050405020304" pitchFamily="18" charset="0"/>
              </a:rPr>
              <a:t>OVERVIEW OF ML METHODS</a:t>
            </a:r>
            <a:r>
              <a:rPr lang="en-IN" sz="2800" b="1" dirty="0">
                <a:effectLst/>
              </a:rPr>
              <a:t> – Random Forest</a:t>
            </a:r>
          </a:p>
          <a:p>
            <a:pPr marL="914400" lvl="1" indent="-457200">
              <a:buFont typeface="+mj-lt"/>
              <a:buAutoNum type="arabicPeriod"/>
            </a:pPr>
            <a:r>
              <a:rPr lang="en-IN" dirty="0"/>
              <a:t>An ensemble learning method that builds multiple decision trees</a:t>
            </a:r>
          </a:p>
          <a:p>
            <a:pPr marL="914400" lvl="1" indent="-457200">
              <a:buFont typeface="+mj-lt"/>
              <a:buAutoNum type="arabicPeriod"/>
            </a:pPr>
            <a:r>
              <a:rPr lang="en-IN" dirty="0"/>
              <a:t>Used for both classification and regression</a:t>
            </a:r>
          </a:p>
          <a:p>
            <a:pPr marL="914400" lvl="1" indent="-457200">
              <a:buFont typeface="+mj-lt"/>
              <a:buAutoNum type="arabicPeriod"/>
            </a:pPr>
            <a:r>
              <a:rPr lang="en-IN" dirty="0"/>
              <a:t>Known for high accuracy, robustness, and feature importance analysis</a:t>
            </a:r>
          </a:p>
          <a:p>
            <a:pPr marL="914400" lvl="1" indent="-457200">
              <a:buFont typeface="+mj-lt"/>
              <a:buAutoNum type="arabicPeriod"/>
            </a:pPr>
            <a:r>
              <a:rPr lang="en-IN" dirty="0"/>
              <a:t>Final output:</a:t>
            </a:r>
          </a:p>
          <a:p>
            <a:pPr marL="914400" lvl="2" indent="0">
              <a:buNone/>
            </a:pPr>
            <a:r>
              <a:rPr lang="en-IN" sz="2400" dirty="0"/>
              <a:t>Classification: Majority vote</a:t>
            </a:r>
          </a:p>
          <a:p>
            <a:pPr marL="914400" lvl="2" indent="0">
              <a:buNone/>
            </a:pPr>
            <a:r>
              <a:rPr lang="en-IN" sz="2400" dirty="0"/>
              <a:t>Regression: Mean of predictions</a:t>
            </a:r>
          </a:p>
          <a:p>
            <a:pPr marL="457200" lvl="1" indent="0">
              <a:buNone/>
            </a:pPr>
            <a:r>
              <a:rPr lang="en-IN" dirty="0"/>
              <a:t>5.	Core Concepts:</a:t>
            </a:r>
          </a:p>
          <a:p>
            <a:pPr marL="914400" lvl="2" indent="0">
              <a:buNone/>
            </a:pPr>
            <a:r>
              <a:rPr lang="en-IN" sz="2400" dirty="0"/>
              <a:t>Bagging</a:t>
            </a:r>
          </a:p>
          <a:p>
            <a:pPr marL="914400" lvl="2" indent="0">
              <a:buNone/>
            </a:pPr>
            <a:r>
              <a:rPr lang="en-IN" sz="2400" dirty="0"/>
              <a:t>Feature Subsampling</a:t>
            </a:r>
          </a:p>
          <a:p>
            <a:pPr marL="914400" lvl="2" indent="0">
              <a:buNone/>
            </a:pPr>
            <a:r>
              <a:rPr lang="en-IN" sz="2400" dirty="0"/>
              <a:t>No pruning</a:t>
            </a:r>
          </a:p>
          <a:p>
            <a:pPr marL="914400" lvl="2" indent="0">
              <a:buNone/>
            </a:pPr>
            <a:endParaRPr lang="en-IN" b="1" dirty="0"/>
          </a:p>
          <a:p>
            <a:pPr marL="457200" lvl="1" indent="0" algn="ctr">
              <a:buNone/>
            </a:pPr>
            <a:r>
              <a:rPr lang="en-IN" dirty="0"/>
              <a:t> </a:t>
            </a:r>
            <a:endParaRPr lang="en-US" dirty="0"/>
          </a:p>
        </p:txBody>
      </p:sp>
      <p:pic>
        <p:nvPicPr>
          <p:cNvPr id="5" name="Picture 4">
            <a:extLst>
              <a:ext uri="{FF2B5EF4-FFF2-40B4-BE49-F238E27FC236}">
                <a16:creationId xmlns:a16="http://schemas.microsoft.com/office/drawing/2014/main" id="{99ACC061-723D-1097-4326-24F8EDA6C3F3}"/>
              </a:ext>
            </a:extLst>
          </p:cNvPr>
          <p:cNvPicPr>
            <a:picLocks noChangeAspect="1"/>
          </p:cNvPicPr>
          <p:nvPr/>
        </p:nvPicPr>
        <p:blipFill>
          <a:blip r:embed="rId3"/>
          <a:stretch>
            <a:fillRect/>
          </a:stretch>
        </p:blipFill>
        <p:spPr>
          <a:xfrm>
            <a:off x="5990539" y="1821371"/>
            <a:ext cx="6097829" cy="4355592"/>
          </a:xfrm>
          <a:prstGeom prst="rect">
            <a:avLst/>
          </a:prstGeom>
          <a:ln>
            <a:solidFill>
              <a:schemeClr val="dk1"/>
            </a:solidFill>
          </a:ln>
        </p:spPr>
      </p:pic>
    </p:spTree>
    <p:extLst>
      <p:ext uri="{BB962C8B-B14F-4D97-AF65-F5344CB8AC3E}">
        <p14:creationId xmlns:p14="http://schemas.microsoft.com/office/powerpoint/2010/main" val="2601149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A6004A-53A2-25AB-1BE0-A70444EE7269}"/>
              </a:ext>
            </a:extLst>
          </p:cNvPr>
          <p:cNvSpPr>
            <a:spLocks noGrp="1"/>
          </p:cNvSpPr>
          <p:nvPr>
            <p:ph idx="1"/>
          </p:nvPr>
        </p:nvSpPr>
        <p:spPr>
          <a:xfrm>
            <a:off x="545592" y="292608"/>
            <a:ext cx="10515600" cy="6047232"/>
          </a:xfrm>
        </p:spPr>
        <p:txBody>
          <a:bodyPr/>
          <a:lstStyle/>
          <a:p>
            <a:r>
              <a:rPr lang="en-GB" sz="2400" b="1" dirty="0">
                <a:solidFill>
                  <a:srgbClr val="0C0D14"/>
                </a:solidFill>
                <a:effectLst/>
                <a:latin typeface="Times New Roman" panose="02020603050405020304" pitchFamily="18" charset="0"/>
                <a:ea typeface="Times New Roman" panose="02020603050405020304" pitchFamily="18" charset="0"/>
              </a:rPr>
              <a:t>OVERVIEW OF DL METHODS </a:t>
            </a:r>
            <a:r>
              <a:rPr lang="en-GB" sz="2400" b="1" dirty="0">
                <a:solidFill>
                  <a:srgbClr val="0C0D14"/>
                </a:solidFill>
                <a:latin typeface="Times New Roman" panose="02020603050405020304" pitchFamily="18" charset="0"/>
              </a:rPr>
              <a:t>- </a:t>
            </a:r>
            <a:r>
              <a:rPr lang="en-IN" sz="2400" b="1" dirty="0">
                <a:solidFill>
                  <a:srgbClr val="0C0D14"/>
                </a:solidFill>
                <a:latin typeface="Times New Roman" panose="02020603050405020304" pitchFamily="18" charset="0"/>
              </a:rPr>
              <a:t>Artificial Neural Networks</a:t>
            </a:r>
          </a:p>
          <a:p>
            <a:pPr lvl="1">
              <a:buFont typeface="Wingdings" pitchFamily="2" charset="2"/>
              <a:buChar char="Ø"/>
            </a:pPr>
            <a:r>
              <a:rPr lang="en-IN" dirty="0"/>
              <a:t>Computational models inspired by biological neurons</a:t>
            </a:r>
          </a:p>
          <a:p>
            <a:pPr lvl="1">
              <a:buFont typeface="Wingdings" pitchFamily="2" charset="2"/>
              <a:buChar char="Ø"/>
            </a:pPr>
            <a:r>
              <a:rPr lang="en-IN" dirty="0"/>
              <a:t>Capable of learning non-linear, complex patterns from data</a:t>
            </a:r>
          </a:p>
          <a:p>
            <a:pPr lvl="1">
              <a:buFont typeface="Wingdings" pitchFamily="2" charset="2"/>
              <a:buChar char="Ø"/>
            </a:pPr>
            <a:r>
              <a:rPr lang="en-IN" dirty="0"/>
              <a:t>ANN Architecture</a:t>
            </a:r>
          </a:p>
          <a:p>
            <a:pPr lvl="2">
              <a:buFont typeface="Wingdings" pitchFamily="2" charset="2"/>
              <a:buChar char="Ø"/>
            </a:pPr>
            <a:r>
              <a:rPr lang="en-IN" sz="2400" dirty="0"/>
              <a:t>Input Layer                                                     </a:t>
            </a:r>
          </a:p>
          <a:p>
            <a:pPr lvl="2">
              <a:buFont typeface="Wingdings" pitchFamily="2" charset="2"/>
              <a:buChar char="Ø"/>
            </a:pPr>
            <a:r>
              <a:rPr lang="en-IN" sz="2400" dirty="0"/>
              <a:t>Hidden Layers</a:t>
            </a:r>
          </a:p>
          <a:p>
            <a:pPr lvl="2">
              <a:buFont typeface="Wingdings" pitchFamily="2" charset="2"/>
              <a:buChar char="Ø"/>
            </a:pPr>
            <a:r>
              <a:rPr lang="en-IN" sz="2400" dirty="0"/>
              <a:t>Output Layer  </a:t>
            </a:r>
          </a:p>
          <a:p>
            <a:pPr marL="914400" lvl="2" indent="0">
              <a:buNone/>
            </a:pPr>
            <a:r>
              <a:rPr lang="en-IN" sz="2400" dirty="0"/>
              <a:t>                                     </a:t>
            </a:r>
          </a:p>
          <a:p>
            <a:pPr lvl="1">
              <a:buFont typeface="Wingdings" pitchFamily="2" charset="2"/>
              <a:buChar char="Ø"/>
            </a:pPr>
            <a:r>
              <a:rPr lang="en-IN" dirty="0"/>
              <a:t>Training Process</a:t>
            </a:r>
          </a:p>
          <a:p>
            <a:pPr marL="914400" lvl="2" indent="0">
              <a:buNone/>
            </a:pPr>
            <a:r>
              <a:rPr lang="en-IN" sz="2400" dirty="0"/>
              <a:t>Forward Propagation </a:t>
            </a:r>
          </a:p>
          <a:p>
            <a:pPr marL="914400" lvl="2" indent="0">
              <a:buNone/>
            </a:pPr>
            <a:r>
              <a:rPr lang="en-IN" sz="2400" dirty="0"/>
              <a:t>Loss Calculation </a:t>
            </a:r>
          </a:p>
          <a:p>
            <a:pPr marL="914400" lvl="2" indent="0">
              <a:buNone/>
            </a:pPr>
            <a:r>
              <a:rPr lang="en-IN" sz="2400" dirty="0"/>
              <a:t>Backpropagation </a:t>
            </a:r>
          </a:p>
          <a:p>
            <a:pPr marL="914400" lvl="2" indent="0">
              <a:buNone/>
            </a:pPr>
            <a:endParaRPr lang="en-IN" sz="2400" dirty="0"/>
          </a:p>
          <a:p>
            <a:pPr marL="0" indent="0">
              <a:buNone/>
            </a:pPr>
            <a:endParaRPr lang="en-IN" sz="2400" b="1" dirty="0">
              <a:solidFill>
                <a:srgbClr val="0C0D14"/>
              </a:solidFill>
              <a:latin typeface="Times New Roman" panose="02020603050405020304" pitchFamily="18" charset="0"/>
            </a:endParaRPr>
          </a:p>
          <a:p>
            <a:pPr marL="0" indent="0">
              <a:buNone/>
            </a:pPr>
            <a:endParaRPr lang="en-US" dirty="0"/>
          </a:p>
        </p:txBody>
      </p:sp>
      <p:pic>
        <p:nvPicPr>
          <p:cNvPr id="10" name="Picture 9">
            <a:extLst>
              <a:ext uri="{FF2B5EF4-FFF2-40B4-BE49-F238E27FC236}">
                <a16:creationId xmlns:a16="http://schemas.microsoft.com/office/drawing/2014/main" id="{FA9585DF-71B4-9E93-A5AF-1E6D8CAA587A}"/>
              </a:ext>
            </a:extLst>
          </p:cNvPr>
          <p:cNvPicPr>
            <a:picLocks noChangeAspect="1"/>
          </p:cNvPicPr>
          <p:nvPr/>
        </p:nvPicPr>
        <p:blipFill>
          <a:blip r:embed="rId3"/>
          <a:stretch>
            <a:fillRect/>
          </a:stretch>
        </p:blipFill>
        <p:spPr>
          <a:xfrm>
            <a:off x="5202621" y="1650335"/>
            <a:ext cx="5858571" cy="3268506"/>
          </a:xfrm>
          <a:prstGeom prst="rect">
            <a:avLst/>
          </a:prstGeom>
          <a:ln>
            <a:solidFill>
              <a:schemeClr val="dk1"/>
            </a:solidFill>
          </a:ln>
        </p:spPr>
      </p:pic>
    </p:spTree>
    <p:extLst>
      <p:ext uri="{BB962C8B-B14F-4D97-AF65-F5344CB8AC3E}">
        <p14:creationId xmlns:p14="http://schemas.microsoft.com/office/powerpoint/2010/main" val="1355775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D5A76-3CE7-047A-FBB1-1142539E4A5F}"/>
              </a:ext>
            </a:extLst>
          </p:cNvPr>
          <p:cNvSpPr>
            <a:spLocks noGrp="1"/>
          </p:cNvSpPr>
          <p:nvPr>
            <p:ph idx="1"/>
          </p:nvPr>
        </p:nvSpPr>
        <p:spPr>
          <a:xfrm>
            <a:off x="838200" y="426720"/>
            <a:ext cx="10515600" cy="5750243"/>
          </a:xfrm>
        </p:spPr>
        <p:txBody>
          <a:bodyPr>
            <a:normAutofit/>
          </a:bodyPr>
          <a:lstStyle/>
          <a:p>
            <a:r>
              <a:rPr lang="en-IN" sz="2400" b="1" dirty="0"/>
              <a:t>Deep Learning Models for Intrusion Detection</a:t>
            </a:r>
          </a:p>
          <a:p>
            <a:pPr marL="0" indent="0">
              <a:buNone/>
            </a:pPr>
            <a:endParaRPr lang="en-IN" sz="2400" b="1" dirty="0"/>
          </a:p>
          <a:p>
            <a:pPr marL="0" indent="0">
              <a:buNone/>
            </a:pPr>
            <a:endParaRPr lang="en-US" sz="2400" b="1" dirty="0"/>
          </a:p>
        </p:txBody>
      </p:sp>
      <p:graphicFrame>
        <p:nvGraphicFramePr>
          <p:cNvPr id="4" name="Table 3">
            <a:extLst>
              <a:ext uri="{FF2B5EF4-FFF2-40B4-BE49-F238E27FC236}">
                <a16:creationId xmlns:a16="http://schemas.microsoft.com/office/drawing/2014/main" id="{5344DF18-24BF-2E1D-7158-C7C8EC55B6EA}"/>
              </a:ext>
            </a:extLst>
          </p:cNvPr>
          <p:cNvGraphicFramePr>
            <a:graphicFrameLocks noGrp="1"/>
          </p:cNvGraphicFramePr>
          <p:nvPr>
            <p:extLst>
              <p:ext uri="{D42A27DB-BD31-4B8C-83A1-F6EECF244321}">
                <p14:modId xmlns:p14="http://schemas.microsoft.com/office/powerpoint/2010/main" val="1130038554"/>
              </p:ext>
            </p:extLst>
          </p:nvPr>
        </p:nvGraphicFramePr>
        <p:xfrm>
          <a:off x="585216" y="1316736"/>
          <a:ext cx="10768585" cy="3827557"/>
        </p:xfrm>
        <a:graphic>
          <a:graphicData uri="http://schemas.openxmlformats.org/drawingml/2006/table">
            <a:tbl>
              <a:tblPr/>
              <a:tblGrid>
                <a:gridCol w="2153717">
                  <a:extLst>
                    <a:ext uri="{9D8B030D-6E8A-4147-A177-3AD203B41FA5}">
                      <a16:colId xmlns:a16="http://schemas.microsoft.com/office/drawing/2014/main" val="1161156342"/>
                    </a:ext>
                  </a:extLst>
                </a:gridCol>
                <a:gridCol w="2153717">
                  <a:extLst>
                    <a:ext uri="{9D8B030D-6E8A-4147-A177-3AD203B41FA5}">
                      <a16:colId xmlns:a16="http://schemas.microsoft.com/office/drawing/2014/main" val="3635027241"/>
                    </a:ext>
                  </a:extLst>
                </a:gridCol>
                <a:gridCol w="2153717">
                  <a:extLst>
                    <a:ext uri="{9D8B030D-6E8A-4147-A177-3AD203B41FA5}">
                      <a16:colId xmlns:a16="http://schemas.microsoft.com/office/drawing/2014/main" val="3735420873"/>
                    </a:ext>
                  </a:extLst>
                </a:gridCol>
                <a:gridCol w="2153717">
                  <a:extLst>
                    <a:ext uri="{9D8B030D-6E8A-4147-A177-3AD203B41FA5}">
                      <a16:colId xmlns:a16="http://schemas.microsoft.com/office/drawing/2014/main" val="1739096810"/>
                    </a:ext>
                  </a:extLst>
                </a:gridCol>
                <a:gridCol w="2153717">
                  <a:extLst>
                    <a:ext uri="{9D8B030D-6E8A-4147-A177-3AD203B41FA5}">
                      <a16:colId xmlns:a16="http://schemas.microsoft.com/office/drawing/2014/main" val="2285766725"/>
                    </a:ext>
                  </a:extLst>
                </a:gridCol>
              </a:tblGrid>
              <a:tr h="612409">
                <a:tc>
                  <a:txBody>
                    <a:bodyPr/>
                    <a:lstStyle/>
                    <a:p>
                      <a:pPr algn="ctr"/>
                      <a:r>
                        <a:rPr lang="en-IN" b="1" dirty="0"/>
                        <a:t>Model</a:t>
                      </a:r>
                      <a:endParaRPr lang="en-IN" dirty="0"/>
                    </a:p>
                  </a:txBody>
                  <a:tcPr anchor="ctr">
                    <a:lnL>
                      <a:noFill/>
                    </a:lnL>
                    <a:lnR>
                      <a:noFill/>
                    </a:lnR>
                    <a:lnT>
                      <a:noFill/>
                    </a:lnT>
                    <a:lnB>
                      <a:noFill/>
                    </a:lnB>
                  </a:tcPr>
                </a:tc>
                <a:tc>
                  <a:txBody>
                    <a:bodyPr/>
                    <a:lstStyle/>
                    <a:p>
                      <a:pPr algn="ctr"/>
                      <a:r>
                        <a:rPr lang="en-IN" b="1" dirty="0"/>
                        <a:t>Architecture</a:t>
                      </a:r>
                      <a:endParaRPr lang="en-IN" dirty="0"/>
                    </a:p>
                  </a:txBody>
                  <a:tcPr anchor="ctr">
                    <a:lnL>
                      <a:noFill/>
                    </a:lnL>
                    <a:lnR>
                      <a:noFill/>
                    </a:lnR>
                    <a:lnT>
                      <a:noFill/>
                    </a:lnT>
                    <a:lnB>
                      <a:noFill/>
                    </a:lnB>
                  </a:tcPr>
                </a:tc>
                <a:tc>
                  <a:txBody>
                    <a:bodyPr/>
                    <a:lstStyle/>
                    <a:p>
                      <a:pPr algn="ctr"/>
                      <a:r>
                        <a:rPr lang="en-IN" b="1" dirty="0"/>
                        <a:t>Optimizer</a:t>
                      </a:r>
                      <a:endParaRPr lang="en-IN" dirty="0"/>
                    </a:p>
                  </a:txBody>
                  <a:tcPr anchor="ctr">
                    <a:lnL>
                      <a:noFill/>
                    </a:lnL>
                    <a:lnR>
                      <a:noFill/>
                    </a:lnR>
                    <a:lnT>
                      <a:noFill/>
                    </a:lnT>
                    <a:lnB>
                      <a:noFill/>
                    </a:lnB>
                  </a:tcPr>
                </a:tc>
                <a:tc>
                  <a:txBody>
                    <a:bodyPr/>
                    <a:lstStyle/>
                    <a:p>
                      <a:pPr algn="ctr"/>
                      <a:r>
                        <a:rPr lang="en-IN" b="1"/>
                        <a:t>Learning Rate</a:t>
                      </a:r>
                      <a:endParaRPr lang="en-IN"/>
                    </a:p>
                  </a:txBody>
                  <a:tcPr anchor="ctr">
                    <a:lnL>
                      <a:noFill/>
                    </a:lnL>
                    <a:lnR>
                      <a:noFill/>
                    </a:lnR>
                    <a:lnT>
                      <a:noFill/>
                    </a:lnT>
                    <a:lnB>
                      <a:noFill/>
                    </a:lnB>
                  </a:tcPr>
                </a:tc>
                <a:tc>
                  <a:txBody>
                    <a:bodyPr/>
                    <a:lstStyle/>
                    <a:p>
                      <a:pPr algn="ctr"/>
                      <a:r>
                        <a:rPr lang="en-IN" b="1"/>
                        <a:t>Loss Function</a:t>
                      </a:r>
                      <a:endParaRPr lang="en-IN"/>
                    </a:p>
                  </a:txBody>
                  <a:tcPr anchor="ctr">
                    <a:lnL>
                      <a:noFill/>
                    </a:lnL>
                    <a:lnR>
                      <a:noFill/>
                    </a:lnR>
                    <a:lnT>
                      <a:noFill/>
                    </a:lnT>
                    <a:lnB>
                      <a:noFill/>
                    </a:lnB>
                  </a:tcPr>
                </a:tc>
                <a:extLst>
                  <a:ext uri="{0D108BD9-81ED-4DB2-BD59-A6C34878D82A}">
                    <a16:rowId xmlns:a16="http://schemas.microsoft.com/office/drawing/2014/main" val="825889099"/>
                  </a:ext>
                </a:extLst>
              </a:tr>
              <a:tr h="1071716">
                <a:tc>
                  <a:txBody>
                    <a:bodyPr/>
                    <a:lstStyle/>
                    <a:p>
                      <a:pPr algn="ctr"/>
                      <a:r>
                        <a:rPr lang="en-IN" b="1" dirty="0"/>
                        <a:t>Model 1</a:t>
                      </a:r>
                      <a:endParaRPr lang="en-IN" dirty="0"/>
                    </a:p>
                  </a:txBody>
                  <a:tcPr anchor="ctr">
                    <a:lnL>
                      <a:noFill/>
                    </a:lnL>
                    <a:lnR>
                      <a:noFill/>
                    </a:lnR>
                    <a:lnT>
                      <a:noFill/>
                    </a:lnT>
                    <a:lnB>
                      <a:noFill/>
                    </a:lnB>
                  </a:tcPr>
                </a:tc>
                <a:tc>
                  <a:txBody>
                    <a:bodyPr/>
                    <a:lstStyle/>
                    <a:p>
                      <a:pPr algn="ctr"/>
                      <a:r>
                        <a:rPr lang="en-IN"/>
                        <a:t>3 hidden layers × 64 neurons</a:t>
                      </a:r>
                    </a:p>
                  </a:txBody>
                  <a:tcPr anchor="ctr">
                    <a:lnL>
                      <a:noFill/>
                    </a:lnL>
                    <a:lnR>
                      <a:noFill/>
                    </a:lnR>
                    <a:lnT>
                      <a:noFill/>
                    </a:lnT>
                    <a:lnB>
                      <a:noFill/>
                    </a:lnB>
                  </a:tcPr>
                </a:tc>
                <a:tc>
                  <a:txBody>
                    <a:bodyPr/>
                    <a:lstStyle/>
                    <a:p>
                      <a:pPr algn="ctr"/>
                      <a:r>
                        <a:rPr lang="en-IN" dirty="0"/>
                        <a:t>Adam</a:t>
                      </a:r>
                    </a:p>
                  </a:txBody>
                  <a:tcPr anchor="ctr">
                    <a:lnL>
                      <a:noFill/>
                    </a:lnL>
                    <a:lnR>
                      <a:noFill/>
                    </a:lnR>
                    <a:lnT>
                      <a:noFill/>
                    </a:lnT>
                    <a:lnB>
                      <a:noFill/>
                    </a:lnB>
                  </a:tcPr>
                </a:tc>
                <a:tc>
                  <a:txBody>
                    <a:bodyPr/>
                    <a:lstStyle/>
                    <a:p>
                      <a:pPr algn="ctr"/>
                      <a:r>
                        <a:rPr lang="en-IN" dirty="0"/>
                        <a:t>0.009</a:t>
                      </a:r>
                    </a:p>
                  </a:txBody>
                  <a:tcPr anchor="ctr">
                    <a:lnL>
                      <a:noFill/>
                    </a:lnL>
                    <a:lnR>
                      <a:noFill/>
                    </a:lnR>
                    <a:lnT>
                      <a:noFill/>
                    </a:lnT>
                    <a:lnB>
                      <a:noFill/>
                    </a:lnB>
                  </a:tcPr>
                </a:tc>
                <a:tc>
                  <a:txBody>
                    <a:bodyPr/>
                    <a:lstStyle/>
                    <a:p>
                      <a:pPr algn="ctr"/>
                      <a:r>
                        <a:rPr lang="en-IN"/>
                        <a:t>Binary Cross-Entropy</a:t>
                      </a:r>
                    </a:p>
                  </a:txBody>
                  <a:tcPr anchor="ctr">
                    <a:lnL>
                      <a:noFill/>
                    </a:lnL>
                    <a:lnR>
                      <a:noFill/>
                    </a:lnR>
                    <a:lnT>
                      <a:noFill/>
                    </a:lnT>
                    <a:lnB>
                      <a:noFill/>
                    </a:lnB>
                  </a:tcPr>
                </a:tc>
                <a:extLst>
                  <a:ext uri="{0D108BD9-81ED-4DB2-BD59-A6C34878D82A}">
                    <a16:rowId xmlns:a16="http://schemas.microsoft.com/office/drawing/2014/main" val="1638133572"/>
                  </a:ext>
                </a:extLst>
              </a:tr>
              <a:tr h="1071716">
                <a:tc>
                  <a:txBody>
                    <a:bodyPr/>
                    <a:lstStyle/>
                    <a:p>
                      <a:pPr algn="ctr"/>
                      <a:r>
                        <a:rPr lang="en-IN" b="1" dirty="0"/>
                        <a:t>Model 2</a:t>
                      </a:r>
                      <a:endParaRPr lang="en-IN" dirty="0"/>
                    </a:p>
                  </a:txBody>
                  <a:tcPr anchor="ctr">
                    <a:lnL>
                      <a:noFill/>
                    </a:lnL>
                    <a:lnR>
                      <a:noFill/>
                    </a:lnR>
                    <a:lnT>
                      <a:noFill/>
                    </a:lnT>
                    <a:lnB>
                      <a:noFill/>
                    </a:lnB>
                  </a:tcPr>
                </a:tc>
                <a:tc>
                  <a:txBody>
                    <a:bodyPr/>
                    <a:lstStyle/>
                    <a:p>
                      <a:pPr algn="ctr"/>
                      <a:r>
                        <a:rPr lang="en-IN"/>
                        <a:t>6 hidden layers × 32 neurons</a:t>
                      </a:r>
                    </a:p>
                  </a:txBody>
                  <a:tcPr anchor="ctr">
                    <a:lnL>
                      <a:noFill/>
                    </a:lnL>
                    <a:lnR>
                      <a:noFill/>
                    </a:lnR>
                    <a:lnT>
                      <a:noFill/>
                    </a:lnT>
                    <a:lnB>
                      <a:noFill/>
                    </a:lnB>
                  </a:tcPr>
                </a:tc>
                <a:tc>
                  <a:txBody>
                    <a:bodyPr/>
                    <a:lstStyle/>
                    <a:p>
                      <a:pPr algn="ctr"/>
                      <a:r>
                        <a:rPr lang="en-IN"/>
                        <a:t>SGD</a:t>
                      </a:r>
                    </a:p>
                  </a:txBody>
                  <a:tcPr anchor="ctr">
                    <a:lnL>
                      <a:noFill/>
                    </a:lnL>
                    <a:lnR>
                      <a:noFill/>
                    </a:lnR>
                    <a:lnT>
                      <a:noFill/>
                    </a:lnT>
                    <a:lnB>
                      <a:noFill/>
                    </a:lnB>
                  </a:tcPr>
                </a:tc>
                <a:tc>
                  <a:txBody>
                    <a:bodyPr/>
                    <a:lstStyle/>
                    <a:p>
                      <a:pPr algn="ctr"/>
                      <a:r>
                        <a:rPr lang="en-IN" dirty="0"/>
                        <a:t>0.009</a:t>
                      </a:r>
                    </a:p>
                  </a:txBody>
                  <a:tcPr anchor="ctr">
                    <a:lnL>
                      <a:noFill/>
                    </a:lnL>
                    <a:lnR>
                      <a:noFill/>
                    </a:lnR>
                    <a:lnT>
                      <a:noFill/>
                    </a:lnT>
                    <a:lnB>
                      <a:noFill/>
                    </a:lnB>
                  </a:tcPr>
                </a:tc>
                <a:tc>
                  <a:txBody>
                    <a:bodyPr/>
                    <a:lstStyle/>
                    <a:p>
                      <a:pPr algn="ctr"/>
                      <a:r>
                        <a:rPr lang="en-IN"/>
                        <a:t>Binary Cross-Entropy</a:t>
                      </a:r>
                    </a:p>
                  </a:txBody>
                  <a:tcPr anchor="ctr">
                    <a:lnL>
                      <a:noFill/>
                    </a:lnL>
                    <a:lnR>
                      <a:noFill/>
                    </a:lnR>
                    <a:lnT>
                      <a:noFill/>
                    </a:lnT>
                    <a:lnB>
                      <a:noFill/>
                    </a:lnB>
                  </a:tcPr>
                </a:tc>
                <a:extLst>
                  <a:ext uri="{0D108BD9-81ED-4DB2-BD59-A6C34878D82A}">
                    <a16:rowId xmlns:a16="http://schemas.microsoft.com/office/drawing/2014/main" val="1462303324"/>
                  </a:ext>
                </a:extLst>
              </a:tr>
              <a:tr h="1071716">
                <a:tc>
                  <a:txBody>
                    <a:bodyPr/>
                    <a:lstStyle/>
                    <a:p>
                      <a:pPr algn="ctr"/>
                      <a:r>
                        <a:rPr lang="en-IN" b="1" dirty="0"/>
                        <a:t>Model 3</a:t>
                      </a:r>
                      <a:endParaRPr lang="en-IN" dirty="0"/>
                    </a:p>
                  </a:txBody>
                  <a:tcPr anchor="ctr">
                    <a:lnL>
                      <a:noFill/>
                    </a:lnL>
                    <a:lnR>
                      <a:noFill/>
                    </a:lnR>
                    <a:lnT>
                      <a:noFill/>
                    </a:lnT>
                    <a:lnB>
                      <a:noFill/>
                    </a:lnB>
                  </a:tcPr>
                </a:tc>
                <a:tc>
                  <a:txBody>
                    <a:bodyPr/>
                    <a:lstStyle/>
                    <a:p>
                      <a:pPr algn="ctr"/>
                      <a:r>
                        <a:rPr lang="en-IN"/>
                        <a:t>6 hidden layers × 96 neurons</a:t>
                      </a:r>
                    </a:p>
                  </a:txBody>
                  <a:tcPr anchor="ctr">
                    <a:lnL>
                      <a:noFill/>
                    </a:lnL>
                    <a:lnR>
                      <a:noFill/>
                    </a:lnR>
                    <a:lnT>
                      <a:noFill/>
                    </a:lnT>
                    <a:lnB>
                      <a:noFill/>
                    </a:lnB>
                  </a:tcPr>
                </a:tc>
                <a:tc>
                  <a:txBody>
                    <a:bodyPr/>
                    <a:lstStyle/>
                    <a:p>
                      <a:pPr algn="ctr"/>
                      <a:r>
                        <a:rPr lang="en-IN"/>
                        <a:t>SGD</a:t>
                      </a:r>
                    </a:p>
                  </a:txBody>
                  <a:tcPr anchor="ctr">
                    <a:lnL>
                      <a:noFill/>
                    </a:lnL>
                    <a:lnR>
                      <a:noFill/>
                    </a:lnR>
                    <a:lnT>
                      <a:noFill/>
                    </a:lnT>
                    <a:lnB>
                      <a:noFill/>
                    </a:lnB>
                  </a:tcPr>
                </a:tc>
                <a:tc>
                  <a:txBody>
                    <a:bodyPr/>
                    <a:lstStyle/>
                    <a:p>
                      <a:pPr algn="ctr"/>
                      <a:r>
                        <a:rPr lang="en-IN" dirty="0"/>
                        <a:t>0.0012</a:t>
                      </a:r>
                    </a:p>
                  </a:txBody>
                  <a:tcPr anchor="ctr">
                    <a:lnL>
                      <a:noFill/>
                    </a:lnL>
                    <a:lnR>
                      <a:noFill/>
                    </a:lnR>
                    <a:lnT>
                      <a:noFill/>
                    </a:lnT>
                    <a:lnB>
                      <a:noFill/>
                    </a:lnB>
                  </a:tcPr>
                </a:tc>
                <a:tc>
                  <a:txBody>
                    <a:bodyPr/>
                    <a:lstStyle/>
                    <a:p>
                      <a:pPr algn="ctr"/>
                      <a:r>
                        <a:rPr lang="en-IN" dirty="0"/>
                        <a:t>Binary Cross-Entropy</a:t>
                      </a:r>
                    </a:p>
                  </a:txBody>
                  <a:tcPr anchor="ctr">
                    <a:lnL>
                      <a:noFill/>
                    </a:lnL>
                    <a:lnR>
                      <a:noFill/>
                    </a:lnR>
                    <a:lnT>
                      <a:noFill/>
                    </a:lnT>
                    <a:lnB>
                      <a:noFill/>
                    </a:lnB>
                  </a:tcPr>
                </a:tc>
                <a:extLst>
                  <a:ext uri="{0D108BD9-81ED-4DB2-BD59-A6C34878D82A}">
                    <a16:rowId xmlns:a16="http://schemas.microsoft.com/office/drawing/2014/main" val="313527593"/>
                  </a:ext>
                </a:extLst>
              </a:tr>
            </a:tbl>
          </a:graphicData>
        </a:graphic>
      </p:graphicFrame>
    </p:spTree>
    <p:extLst>
      <p:ext uri="{BB962C8B-B14F-4D97-AF65-F5344CB8AC3E}">
        <p14:creationId xmlns:p14="http://schemas.microsoft.com/office/powerpoint/2010/main" val="2925343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FE159A-50B8-F475-64DC-892C3077F308}"/>
              </a:ext>
            </a:extLst>
          </p:cNvPr>
          <p:cNvSpPr>
            <a:spLocks noGrp="1"/>
          </p:cNvSpPr>
          <p:nvPr>
            <p:ph type="title"/>
          </p:nvPr>
        </p:nvSpPr>
        <p:spPr>
          <a:xfrm>
            <a:off x="1115568" y="548640"/>
            <a:ext cx="10168128" cy="1179576"/>
          </a:xfrm>
        </p:spPr>
        <p:txBody>
          <a:bodyPr>
            <a:normAutofit/>
          </a:bodyPr>
          <a:lstStyle/>
          <a:p>
            <a:r>
              <a:rPr lang="en-US" sz="4000"/>
              <a:t>Personal Background</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06F1173-CC27-36B5-1D43-14DDF991428B}"/>
              </a:ext>
            </a:extLst>
          </p:cNvPr>
          <p:cNvSpPr>
            <a:spLocks noGrp="1"/>
          </p:cNvSpPr>
          <p:nvPr>
            <p:ph idx="1"/>
          </p:nvPr>
        </p:nvSpPr>
        <p:spPr>
          <a:xfrm>
            <a:off x="1115568" y="2481943"/>
            <a:ext cx="10168128" cy="3695020"/>
          </a:xfrm>
        </p:spPr>
        <p:txBody>
          <a:bodyPr>
            <a:normAutofit/>
          </a:bodyPr>
          <a:lstStyle/>
          <a:p>
            <a:r>
              <a:rPr lang="en-US" sz="2200" dirty="0"/>
              <a:t>I did my bachelor's in Telecommunication Engineering from DSCE, Bengaluru, India in 2018.</a:t>
            </a:r>
          </a:p>
          <a:p>
            <a:r>
              <a:rPr lang="en-US" sz="2200" dirty="0"/>
              <a:t>I worked as a DevOps Engineer from July 2018 to November 2022.</a:t>
            </a:r>
          </a:p>
          <a:p>
            <a:r>
              <a:rPr lang="en-US" sz="2200" dirty="0"/>
              <a:t>Currently, I am doing a Master's in Engineering Technology and graduating this spring May 2025.</a:t>
            </a:r>
          </a:p>
          <a:p>
            <a:r>
              <a:rPr lang="en-US" sz="2200" dirty="0"/>
              <a:t>Motivation:- </a:t>
            </a:r>
            <a:r>
              <a:rPr lang="en-IN" sz="2200" dirty="0"/>
              <a:t>Securing the future of connected devices through intelligent intrusion detection.</a:t>
            </a:r>
            <a:endParaRPr lang="en-US" sz="2200" dirty="0"/>
          </a:p>
        </p:txBody>
      </p:sp>
    </p:spTree>
    <p:extLst>
      <p:ext uri="{BB962C8B-B14F-4D97-AF65-F5344CB8AC3E}">
        <p14:creationId xmlns:p14="http://schemas.microsoft.com/office/powerpoint/2010/main" val="1031269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8F895-7EAE-1AA0-52E4-00365DC5D5E5}"/>
              </a:ext>
            </a:extLst>
          </p:cNvPr>
          <p:cNvSpPr>
            <a:spLocks noGrp="1"/>
          </p:cNvSpPr>
          <p:nvPr>
            <p:ph idx="1"/>
          </p:nvPr>
        </p:nvSpPr>
        <p:spPr>
          <a:xfrm>
            <a:off x="838200" y="341376"/>
            <a:ext cx="10515600" cy="5835587"/>
          </a:xfrm>
        </p:spPr>
        <p:txBody>
          <a:bodyPr>
            <a:normAutofit/>
          </a:bodyPr>
          <a:lstStyle/>
          <a:p>
            <a:pPr marL="0" indent="0">
              <a:buNone/>
            </a:pPr>
            <a:r>
              <a:rPr lang="en-IN" sz="2400" b="1" dirty="0"/>
              <a:t>Flask API Development for NIDS Deployment</a:t>
            </a:r>
          </a:p>
          <a:p>
            <a:pPr lvl="1"/>
            <a:r>
              <a:rPr lang="en-IN" dirty="0"/>
              <a:t> Lightweight Python framework for </a:t>
            </a:r>
          </a:p>
          <a:p>
            <a:pPr marL="457200" lvl="1" indent="0">
              <a:buNone/>
            </a:pPr>
            <a:r>
              <a:rPr lang="en-IN" dirty="0"/>
              <a:t>     building RESTful APIs</a:t>
            </a:r>
          </a:p>
          <a:p>
            <a:pPr lvl="1"/>
            <a:r>
              <a:rPr lang="en-IN" dirty="0"/>
              <a:t> Supports fast, scalable web service </a:t>
            </a:r>
          </a:p>
          <a:p>
            <a:pPr marL="457200" lvl="1" indent="0">
              <a:buNone/>
            </a:pPr>
            <a:r>
              <a:rPr lang="en-IN" dirty="0"/>
              <a:t>    development</a:t>
            </a:r>
          </a:p>
          <a:p>
            <a:pPr lvl="1"/>
            <a:r>
              <a:rPr lang="en-IN" dirty="0"/>
              <a:t> Enables real-time intrusion detection </a:t>
            </a:r>
          </a:p>
          <a:p>
            <a:pPr marL="457200" lvl="1" indent="0">
              <a:buNone/>
            </a:pPr>
            <a:r>
              <a:rPr lang="en-IN" dirty="0"/>
              <a:t>     via model deployment</a:t>
            </a:r>
          </a:p>
          <a:p>
            <a:pPr lvl="1"/>
            <a:r>
              <a:rPr lang="en-IN" dirty="0"/>
              <a:t>Easily integrates with dashboards, </a:t>
            </a:r>
          </a:p>
          <a:p>
            <a:pPr marL="457200" lvl="1" indent="0">
              <a:buNone/>
            </a:pPr>
            <a:r>
              <a:rPr lang="en-IN" dirty="0"/>
              <a:t>    cloud platforms, and IoT systems</a:t>
            </a:r>
          </a:p>
          <a:p>
            <a:pPr marL="0" indent="0">
              <a:buNone/>
            </a:pPr>
            <a:endParaRPr lang="en-US" sz="2400" b="1" dirty="0"/>
          </a:p>
        </p:txBody>
      </p:sp>
      <p:pic>
        <p:nvPicPr>
          <p:cNvPr id="5" name="Picture 4">
            <a:extLst>
              <a:ext uri="{FF2B5EF4-FFF2-40B4-BE49-F238E27FC236}">
                <a16:creationId xmlns:a16="http://schemas.microsoft.com/office/drawing/2014/main" id="{A3EDFBA7-962A-6DBD-2EAC-993A1B2A3C7F}"/>
              </a:ext>
            </a:extLst>
          </p:cNvPr>
          <p:cNvPicPr>
            <a:picLocks noChangeAspect="1"/>
          </p:cNvPicPr>
          <p:nvPr/>
        </p:nvPicPr>
        <p:blipFill>
          <a:blip r:embed="rId3"/>
          <a:stretch>
            <a:fillRect/>
          </a:stretch>
        </p:blipFill>
        <p:spPr>
          <a:xfrm>
            <a:off x="5949696" y="2718816"/>
            <a:ext cx="5280660" cy="3458147"/>
          </a:xfrm>
          <a:prstGeom prst="rect">
            <a:avLst/>
          </a:prstGeom>
        </p:spPr>
      </p:pic>
    </p:spTree>
    <p:extLst>
      <p:ext uri="{BB962C8B-B14F-4D97-AF65-F5344CB8AC3E}">
        <p14:creationId xmlns:p14="http://schemas.microsoft.com/office/powerpoint/2010/main" val="597568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E6C98-98C0-8A72-9FBF-A65CADFD7B88}"/>
              </a:ext>
            </a:extLst>
          </p:cNvPr>
          <p:cNvSpPr>
            <a:spLocks noGrp="1"/>
          </p:cNvSpPr>
          <p:nvPr>
            <p:ph idx="1"/>
          </p:nvPr>
        </p:nvSpPr>
        <p:spPr>
          <a:xfrm>
            <a:off x="838200" y="402336"/>
            <a:ext cx="10515600" cy="5774627"/>
          </a:xfrm>
        </p:spPr>
        <p:txBody>
          <a:bodyPr>
            <a:normAutofit/>
          </a:bodyPr>
          <a:lstStyle/>
          <a:p>
            <a:r>
              <a:rPr lang="en-IN" dirty="0"/>
              <a:t>Development Workflow:</a:t>
            </a:r>
          </a:p>
          <a:p>
            <a:pPr marL="914400" lvl="1" indent="-457200">
              <a:buFont typeface="+mj-lt"/>
              <a:buAutoNum type="arabicPeriod"/>
            </a:pPr>
            <a:r>
              <a:rPr lang="en-IN" b="1" dirty="0"/>
              <a:t>Environment Setup:</a:t>
            </a:r>
            <a:endParaRPr lang="en-IN" dirty="0"/>
          </a:p>
          <a:p>
            <a:pPr lvl="2"/>
            <a:r>
              <a:rPr lang="en-IN" dirty="0"/>
              <a:t>Created a </a:t>
            </a:r>
            <a:r>
              <a:rPr lang="en-IN" dirty="0" err="1"/>
              <a:t>requirements.txt</a:t>
            </a:r>
            <a:r>
              <a:rPr lang="en-IN" dirty="0"/>
              <a:t> to manage dependencies:</a:t>
            </a:r>
          </a:p>
          <a:p>
            <a:pPr marL="1657350" lvl="3" indent="-285750"/>
            <a:r>
              <a:rPr lang="en-IN" dirty="0"/>
              <a:t>Flask</a:t>
            </a:r>
          </a:p>
          <a:p>
            <a:pPr marL="1657350" lvl="3" indent="-285750"/>
            <a:r>
              <a:rPr lang="en-IN" dirty="0" err="1"/>
              <a:t>joblib</a:t>
            </a:r>
            <a:endParaRPr lang="en-IN" dirty="0"/>
          </a:p>
          <a:p>
            <a:pPr marL="1657350" lvl="3" indent="-285750"/>
            <a:r>
              <a:rPr lang="en-IN" dirty="0"/>
              <a:t>TensorFlow/</a:t>
            </a:r>
            <a:r>
              <a:rPr lang="en-IN" dirty="0" err="1"/>
              <a:t>Keras</a:t>
            </a:r>
            <a:endParaRPr lang="en-IN" dirty="0"/>
          </a:p>
          <a:p>
            <a:pPr marL="1657350" lvl="3" indent="-285750"/>
            <a:r>
              <a:rPr lang="en-IN" dirty="0"/>
              <a:t>NumPy, pandas, scikit-learn</a:t>
            </a:r>
          </a:p>
          <a:p>
            <a:pPr lvl="2"/>
            <a:r>
              <a:rPr lang="en-IN" dirty="0"/>
              <a:t>Installed dependencies</a:t>
            </a:r>
          </a:p>
          <a:p>
            <a:pPr lvl="2"/>
            <a:r>
              <a:rPr lang="en-IN" dirty="0"/>
              <a:t>Serialized models</a:t>
            </a:r>
          </a:p>
          <a:p>
            <a:pPr marL="457200" lvl="1" indent="0">
              <a:buNone/>
            </a:pPr>
            <a:r>
              <a:rPr lang="en-IN" dirty="0"/>
              <a:t>2.	</a:t>
            </a:r>
            <a:r>
              <a:rPr lang="en-IN" b="1" dirty="0"/>
              <a:t>Flask Application Structure:</a:t>
            </a:r>
          </a:p>
          <a:p>
            <a:pPr lvl="2"/>
            <a:r>
              <a:rPr lang="en-IN" dirty="0"/>
              <a:t>Project Directory: </a:t>
            </a:r>
            <a:r>
              <a:rPr lang="en-IN" dirty="0" err="1"/>
              <a:t>nids_service</a:t>
            </a:r>
            <a:r>
              <a:rPr lang="en-IN" dirty="0"/>
              <a:t>/</a:t>
            </a:r>
          </a:p>
          <a:p>
            <a:pPr lvl="3"/>
            <a:r>
              <a:rPr lang="en-IN" dirty="0" err="1"/>
              <a:t>app.py</a:t>
            </a:r>
            <a:r>
              <a:rPr lang="en-IN" dirty="0"/>
              <a:t>: Main application script</a:t>
            </a:r>
          </a:p>
          <a:p>
            <a:pPr lvl="3"/>
            <a:r>
              <a:rPr lang="en-IN" dirty="0"/>
              <a:t>models/: Directory containing serialized models</a:t>
            </a:r>
          </a:p>
          <a:p>
            <a:pPr lvl="3"/>
            <a:r>
              <a:rPr lang="en-IN" dirty="0"/>
              <a:t>utils/: Helper functions for data </a:t>
            </a:r>
            <a:r>
              <a:rPr lang="en-IN" dirty="0" err="1"/>
              <a:t>preprocessing</a:t>
            </a:r>
            <a:endParaRPr lang="en-IN" dirty="0"/>
          </a:p>
          <a:p>
            <a:pPr lvl="2"/>
            <a:r>
              <a:rPr lang="en-IN" dirty="0"/>
              <a:t>Implemented Flask routes to handle prediction requests</a:t>
            </a:r>
          </a:p>
          <a:p>
            <a:pPr marL="457200" lvl="1" indent="0">
              <a:buNone/>
            </a:pPr>
            <a:endParaRPr lang="en-US" dirty="0"/>
          </a:p>
        </p:txBody>
      </p:sp>
    </p:spTree>
    <p:extLst>
      <p:ext uri="{BB962C8B-B14F-4D97-AF65-F5344CB8AC3E}">
        <p14:creationId xmlns:p14="http://schemas.microsoft.com/office/powerpoint/2010/main" val="3037370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A00428-A021-683C-4795-1A722710B8CA}"/>
              </a:ext>
            </a:extLst>
          </p:cNvPr>
          <p:cNvSpPr>
            <a:spLocks noGrp="1"/>
          </p:cNvSpPr>
          <p:nvPr>
            <p:ph idx="1"/>
          </p:nvPr>
        </p:nvSpPr>
        <p:spPr>
          <a:xfrm>
            <a:off x="838200" y="426720"/>
            <a:ext cx="10515600" cy="5750243"/>
          </a:xfrm>
        </p:spPr>
        <p:txBody>
          <a:bodyPr/>
          <a:lstStyle/>
          <a:p>
            <a:r>
              <a:rPr lang="en-IN" dirty="0"/>
              <a:t>API Endpoint:</a:t>
            </a:r>
          </a:p>
          <a:p>
            <a:pPr lvl="1"/>
            <a:r>
              <a:rPr lang="en-IN" b="1" dirty="0"/>
              <a:t>Route:</a:t>
            </a:r>
            <a:r>
              <a:rPr lang="en-IN" dirty="0"/>
              <a:t> /predict</a:t>
            </a:r>
          </a:p>
          <a:p>
            <a:pPr lvl="1"/>
            <a:r>
              <a:rPr lang="en-IN" b="1" dirty="0"/>
              <a:t>Method:</a:t>
            </a:r>
            <a:r>
              <a:rPr lang="en-IN" dirty="0"/>
              <a:t> POST</a:t>
            </a:r>
          </a:p>
          <a:p>
            <a:r>
              <a:rPr lang="en-IN" dirty="0"/>
              <a:t>Local Testing:</a:t>
            </a:r>
          </a:p>
          <a:p>
            <a:pPr lvl="1"/>
            <a:r>
              <a:rPr lang="en-IN" dirty="0"/>
              <a:t>Utilised tools like curl to send test requests</a:t>
            </a:r>
          </a:p>
          <a:p>
            <a:pPr marL="457200" lvl="1" indent="0">
              <a:buNone/>
            </a:pPr>
            <a:endParaRPr lang="en-IN" dirty="0"/>
          </a:p>
          <a:p>
            <a:pPr marL="457200" lvl="1" indent="0">
              <a:buNone/>
            </a:pPr>
            <a:endParaRPr lang="en-IN" dirty="0"/>
          </a:p>
          <a:p>
            <a:pPr lvl="1"/>
            <a:endParaRPr lang="en-US" dirty="0"/>
          </a:p>
        </p:txBody>
      </p:sp>
      <p:pic>
        <p:nvPicPr>
          <p:cNvPr id="7" name="Picture 6">
            <a:extLst>
              <a:ext uri="{FF2B5EF4-FFF2-40B4-BE49-F238E27FC236}">
                <a16:creationId xmlns:a16="http://schemas.microsoft.com/office/drawing/2014/main" id="{A1946BF3-76A1-C21B-7C13-049D4520EE5D}"/>
              </a:ext>
            </a:extLst>
          </p:cNvPr>
          <p:cNvPicPr>
            <a:picLocks noChangeAspect="1"/>
          </p:cNvPicPr>
          <p:nvPr/>
        </p:nvPicPr>
        <p:blipFill>
          <a:blip r:embed="rId3"/>
          <a:stretch>
            <a:fillRect/>
          </a:stretch>
        </p:blipFill>
        <p:spPr>
          <a:xfrm>
            <a:off x="2523744" y="2596643"/>
            <a:ext cx="7240016" cy="3835974"/>
          </a:xfrm>
          <a:prstGeom prst="rect">
            <a:avLst/>
          </a:prstGeom>
        </p:spPr>
      </p:pic>
    </p:spTree>
    <p:extLst>
      <p:ext uri="{BB962C8B-B14F-4D97-AF65-F5344CB8AC3E}">
        <p14:creationId xmlns:p14="http://schemas.microsoft.com/office/powerpoint/2010/main" val="2966133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6D6F-71D8-253B-DDA9-38667C305BD1}"/>
              </a:ext>
            </a:extLst>
          </p:cNvPr>
          <p:cNvSpPr>
            <a:spLocks noGrp="1"/>
          </p:cNvSpPr>
          <p:nvPr>
            <p:ph type="title"/>
          </p:nvPr>
        </p:nvSpPr>
        <p:spPr>
          <a:xfrm>
            <a:off x="838200" y="144380"/>
            <a:ext cx="10515600" cy="1311442"/>
          </a:xfrm>
        </p:spPr>
        <p:txBody>
          <a:bodyPr/>
          <a:lstStyle/>
          <a:p>
            <a:r>
              <a:rPr lang="en-US" dirty="0"/>
              <a:t>Results</a:t>
            </a:r>
          </a:p>
        </p:txBody>
      </p:sp>
      <p:sp>
        <p:nvSpPr>
          <p:cNvPr id="3" name="Content Placeholder 2">
            <a:extLst>
              <a:ext uri="{FF2B5EF4-FFF2-40B4-BE49-F238E27FC236}">
                <a16:creationId xmlns:a16="http://schemas.microsoft.com/office/drawing/2014/main" id="{350C4362-4B10-4469-DF57-39532862CC69}"/>
              </a:ext>
            </a:extLst>
          </p:cNvPr>
          <p:cNvSpPr>
            <a:spLocks noGrp="1"/>
          </p:cNvSpPr>
          <p:nvPr>
            <p:ph idx="1"/>
          </p:nvPr>
        </p:nvSpPr>
        <p:spPr>
          <a:xfrm>
            <a:off x="838200" y="1323474"/>
            <a:ext cx="10515600" cy="4853489"/>
          </a:xfrm>
        </p:spPr>
        <p:txBody>
          <a:bodyPr/>
          <a:lstStyle/>
          <a:p>
            <a:r>
              <a:rPr lang="en-US" sz="2400" dirty="0"/>
              <a:t>The table below shows </a:t>
            </a:r>
            <a:r>
              <a:rPr lang="en-GB" sz="2400" dirty="0">
                <a:solidFill>
                  <a:srgbClr val="000000"/>
                </a:solidFill>
                <a:effectLst/>
                <a:ea typeface="Times New Roman" panose="02020603050405020304" pitchFamily="18" charset="0"/>
              </a:rPr>
              <a:t>UNSW-NB15 Training Set Results</a:t>
            </a:r>
            <a:endParaRPr lang="en-IN" sz="2400" dirty="0">
              <a:effectLst/>
              <a:ea typeface="Times New Roman" panose="02020603050405020304" pitchFamily="18" charset="0"/>
            </a:endParaRPr>
          </a:p>
          <a:p>
            <a:endParaRPr lang="en-US" dirty="0"/>
          </a:p>
        </p:txBody>
      </p:sp>
      <p:graphicFrame>
        <p:nvGraphicFramePr>
          <p:cNvPr id="6" name="Table 5">
            <a:extLst>
              <a:ext uri="{FF2B5EF4-FFF2-40B4-BE49-F238E27FC236}">
                <a16:creationId xmlns:a16="http://schemas.microsoft.com/office/drawing/2014/main" id="{AE3F691B-FA99-3B8B-B5D7-38AA051D015E}"/>
              </a:ext>
            </a:extLst>
          </p:cNvPr>
          <p:cNvGraphicFramePr>
            <a:graphicFrameLocks noGrp="1"/>
          </p:cNvGraphicFramePr>
          <p:nvPr>
            <p:extLst>
              <p:ext uri="{D42A27DB-BD31-4B8C-83A1-F6EECF244321}">
                <p14:modId xmlns:p14="http://schemas.microsoft.com/office/powerpoint/2010/main" val="19550157"/>
              </p:ext>
            </p:extLst>
          </p:nvPr>
        </p:nvGraphicFramePr>
        <p:xfrm>
          <a:off x="1109472" y="2144776"/>
          <a:ext cx="7216700" cy="3986783"/>
        </p:xfrm>
        <a:graphic>
          <a:graphicData uri="http://schemas.openxmlformats.org/drawingml/2006/table">
            <a:tbl>
              <a:tblPr firstRow="1" firstCol="1" bandRow="1">
                <a:tableStyleId>{5C22544A-7EE6-4342-B048-85BDC9FD1C3A}</a:tableStyleId>
              </a:tblPr>
              <a:tblGrid>
                <a:gridCol w="1971095">
                  <a:extLst>
                    <a:ext uri="{9D8B030D-6E8A-4147-A177-3AD203B41FA5}">
                      <a16:colId xmlns:a16="http://schemas.microsoft.com/office/drawing/2014/main" val="1230432725"/>
                    </a:ext>
                  </a:extLst>
                </a:gridCol>
                <a:gridCol w="1363177">
                  <a:extLst>
                    <a:ext uri="{9D8B030D-6E8A-4147-A177-3AD203B41FA5}">
                      <a16:colId xmlns:a16="http://schemas.microsoft.com/office/drawing/2014/main" val="75108840"/>
                    </a:ext>
                  </a:extLst>
                </a:gridCol>
                <a:gridCol w="1969034">
                  <a:extLst>
                    <a:ext uri="{9D8B030D-6E8A-4147-A177-3AD203B41FA5}">
                      <a16:colId xmlns:a16="http://schemas.microsoft.com/office/drawing/2014/main" val="2371566686"/>
                    </a:ext>
                  </a:extLst>
                </a:gridCol>
                <a:gridCol w="1913394">
                  <a:extLst>
                    <a:ext uri="{9D8B030D-6E8A-4147-A177-3AD203B41FA5}">
                      <a16:colId xmlns:a16="http://schemas.microsoft.com/office/drawing/2014/main" val="3559338136"/>
                    </a:ext>
                  </a:extLst>
                </a:gridCol>
              </a:tblGrid>
              <a:tr h="587157">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Model</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Accuracy</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Recall</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Precision</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20633078"/>
                  </a:ext>
                </a:extLst>
              </a:tr>
              <a:tr h="654504">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Decision Tree</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0.9275925</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0.96(Class 0)</a:t>
                      </a:r>
                      <a:br>
                        <a:rPr lang="en-IN" sz="1200" kern="100">
                          <a:effectLst/>
                        </a:rPr>
                      </a:br>
                      <a:r>
                        <a:rPr lang="en-IN" sz="1200" kern="100">
                          <a:effectLst/>
                        </a:rPr>
                        <a:t>0.91(Class 1)</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0.84(Class 0)</a:t>
                      </a:r>
                      <a:br>
                        <a:rPr lang="en-IN" sz="1200" kern="100">
                          <a:effectLst/>
                        </a:rPr>
                      </a:br>
                      <a:r>
                        <a:rPr lang="en-IN" sz="1200" kern="100">
                          <a:effectLst/>
                        </a:rPr>
                        <a:t>0.98(Class 1)</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12205381"/>
                  </a:ext>
                </a:extLst>
              </a:tr>
              <a:tr h="654504">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Random Forest</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0.9485573</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0.97(Class 0)</a:t>
                      </a:r>
                      <a:br>
                        <a:rPr lang="en-IN" sz="1200" kern="100" dirty="0">
                          <a:effectLst/>
                        </a:rPr>
                      </a:br>
                      <a:r>
                        <a:rPr lang="en-IN" sz="1200" kern="100" dirty="0">
                          <a:effectLst/>
                        </a:rPr>
                        <a:t>0.94(Class 1)</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0.88(Class 0)</a:t>
                      </a:r>
                      <a:br>
                        <a:rPr lang="en-IN" sz="1200" kern="100">
                          <a:effectLst/>
                        </a:rPr>
                      </a:br>
                      <a:r>
                        <a:rPr lang="en-IN" sz="1200" kern="100">
                          <a:effectLst/>
                        </a:rPr>
                        <a:t>0.98(Class 1)</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73492369"/>
                  </a:ext>
                </a:extLst>
              </a:tr>
              <a:tr h="654504">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Neural Network Model 1</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0.9430</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0.9760</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0.9424</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74602663"/>
                  </a:ext>
                </a:extLst>
              </a:tr>
              <a:tr h="654504">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Neural Network Model 2</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0.9433</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0.9763</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0.9426</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81872290"/>
                  </a:ext>
                </a:extLst>
              </a:tr>
              <a:tr h="781610">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Neural Network Model 3</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0.9414</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0.9796</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0.9372</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80799378"/>
                  </a:ext>
                </a:extLst>
              </a:tr>
            </a:tbl>
          </a:graphicData>
        </a:graphic>
      </p:graphicFrame>
    </p:spTree>
    <p:extLst>
      <p:ext uri="{BB962C8B-B14F-4D97-AF65-F5344CB8AC3E}">
        <p14:creationId xmlns:p14="http://schemas.microsoft.com/office/powerpoint/2010/main" val="715122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4E31B5-AC1A-ACEA-C24A-089067B0AF85}"/>
              </a:ext>
            </a:extLst>
          </p:cNvPr>
          <p:cNvSpPr>
            <a:spLocks noGrp="1"/>
          </p:cNvSpPr>
          <p:nvPr>
            <p:ph idx="1"/>
          </p:nvPr>
        </p:nvSpPr>
        <p:spPr>
          <a:xfrm>
            <a:off x="838200" y="146304"/>
            <a:ext cx="10515600" cy="6030659"/>
          </a:xfrm>
        </p:spPr>
        <p:txBody>
          <a:bodyPr/>
          <a:lstStyle/>
          <a:p>
            <a:endParaRPr lang="en-US" sz="2400" dirty="0"/>
          </a:p>
          <a:p>
            <a:r>
              <a:rPr lang="en-US" sz="2400" dirty="0"/>
              <a:t>The table below shows </a:t>
            </a:r>
            <a:r>
              <a:rPr lang="en-GB" sz="2400" dirty="0">
                <a:solidFill>
                  <a:srgbClr val="000000"/>
                </a:solidFill>
                <a:effectLst/>
                <a:ea typeface="Times New Roman" panose="02020603050405020304" pitchFamily="18" charset="0"/>
              </a:rPr>
              <a:t>UNSW-NB15 Validation Set Results</a:t>
            </a:r>
            <a:endParaRPr lang="en-IN" sz="2400" dirty="0">
              <a:effectLst/>
              <a:ea typeface="Times New Roman" panose="02020603050405020304" pitchFamily="18" charset="0"/>
            </a:endParaRPr>
          </a:p>
          <a:p>
            <a:pPr marL="0" indent="0">
              <a:buNone/>
            </a:pPr>
            <a:endParaRPr lang="en-US" dirty="0"/>
          </a:p>
        </p:txBody>
      </p:sp>
      <p:graphicFrame>
        <p:nvGraphicFramePr>
          <p:cNvPr id="4" name="Table 3">
            <a:extLst>
              <a:ext uri="{FF2B5EF4-FFF2-40B4-BE49-F238E27FC236}">
                <a16:creationId xmlns:a16="http://schemas.microsoft.com/office/drawing/2014/main" id="{D3E5ADC3-91A5-110B-0D63-DD66636DD09E}"/>
              </a:ext>
            </a:extLst>
          </p:cNvPr>
          <p:cNvGraphicFramePr>
            <a:graphicFrameLocks noGrp="1"/>
          </p:cNvGraphicFramePr>
          <p:nvPr>
            <p:extLst>
              <p:ext uri="{D42A27DB-BD31-4B8C-83A1-F6EECF244321}">
                <p14:modId xmlns:p14="http://schemas.microsoft.com/office/powerpoint/2010/main" val="3039445040"/>
              </p:ext>
            </p:extLst>
          </p:nvPr>
        </p:nvGraphicFramePr>
        <p:xfrm>
          <a:off x="2340864" y="1486408"/>
          <a:ext cx="6030023" cy="3411188"/>
        </p:xfrm>
        <a:graphic>
          <a:graphicData uri="http://schemas.openxmlformats.org/drawingml/2006/table">
            <a:tbl>
              <a:tblPr firstRow="1" firstCol="1" bandRow="1">
                <a:tableStyleId>{5C22544A-7EE6-4342-B048-85BDC9FD1C3A}</a:tableStyleId>
              </a:tblPr>
              <a:tblGrid>
                <a:gridCol w="1647000">
                  <a:extLst>
                    <a:ext uri="{9D8B030D-6E8A-4147-A177-3AD203B41FA5}">
                      <a16:colId xmlns:a16="http://schemas.microsoft.com/office/drawing/2014/main" val="2787036519"/>
                    </a:ext>
                  </a:extLst>
                </a:gridCol>
                <a:gridCol w="1138677">
                  <a:extLst>
                    <a:ext uri="{9D8B030D-6E8A-4147-A177-3AD203B41FA5}">
                      <a16:colId xmlns:a16="http://schemas.microsoft.com/office/drawing/2014/main" val="2666345966"/>
                    </a:ext>
                  </a:extLst>
                </a:gridCol>
                <a:gridCol w="1645317">
                  <a:extLst>
                    <a:ext uri="{9D8B030D-6E8A-4147-A177-3AD203B41FA5}">
                      <a16:colId xmlns:a16="http://schemas.microsoft.com/office/drawing/2014/main" val="2492861953"/>
                    </a:ext>
                  </a:extLst>
                </a:gridCol>
                <a:gridCol w="1599029">
                  <a:extLst>
                    <a:ext uri="{9D8B030D-6E8A-4147-A177-3AD203B41FA5}">
                      <a16:colId xmlns:a16="http://schemas.microsoft.com/office/drawing/2014/main" val="3908210111"/>
                    </a:ext>
                  </a:extLst>
                </a:gridCol>
              </a:tblGrid>
              <a:tr h="950633">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Model</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Accuracy</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Recall</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Precision</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55467143"/>
                  </a:ext>
                </a:extLst>
              </a:tr>
              <a:tr h="820185">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Neural Network Model 1</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0.9407</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0.9677</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0.9463</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4361377"/>
                  </a:ext>
                </a:extLst>
              </a:tr>
              <a:tr h="820185">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Neural Network Model 2</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0.9390</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0.9883</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0.9268</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68709903"/>
                  </a:ext>
                </a:extLst>
              </a:tr>
              <a:tr h="820185">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Neural Network Model 3</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0.9376</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0.9772</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0.9340</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85521374"/>
                  </a:ext>
                </a:extLst>
              </a:tr>
            </a:tbl>
          </a:graphicData>
        </a:graphic>
      </p:graphicFrame>
    </p:spTree>
    <p:extLst>
      <p:ext uri="{BB962C8B-B14F-4D97-AF65-F5344CB8AC3E}">
        <p14:creationId xmlns:p14="http://schemas.microsoft.com/office/powerpoint/2010/main" val="751458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40C7A-A8F9-45A7-70FF-7ECB121C13C0}"/>
              </a:ext>
            </a:extLst>
          </p:cNvPr>
          <p:cNvSpPr>
            <a:spLocks noGrp="1"/>
          </p:cNvSpPr>
          <p:nvPr>
            <p:ph idx="1"/>
          </p:nvPr>
        </p:nvSpPr>
        <p:spPr>
          <a:xfrm>
            <a:off x="838200" y="231648"/>
            <a:ext cx="10515600" cy="5945315"/>
          </a:xfrm>
        </p:spPr>
        <p:txBody>
          <a:bodyPr/>
          <a:lstStyle/>
          <a:p>
            <a:r>
              <a:rPr lang="en-US" sz="2800" dirty="0"/>
              <a:t>The table below shows </a:t>
            </a:r>
            <a:r>
              <a:rPr lang="en-GB" sz="2800" dirty="0">
                <a:solidFill>
                  <a:srgbClr val="000000"/>
                </a:solidFill>
                <a:effectLst/>
                <a:ea typeface="Times New Roman" panose="02020603050405020304" pitchFamily="18" charset="0"/>
              </a:rPr>
              <a:t>UNSW-NB15 Test Set Results</a:t>
            </a:r>
          </a:p>
          <a:p>
            <a:pPr marL="0" indent="0">
              <a:buNone/>
            </a:pPr>
            <a:endParaRPr lang="en-GB" dirty="0">
              <a:solidFill>
                <a:srgbClr val="000000"/>
              </a:solidFill>
            </a:endParaRPr>
          </a:p>
          <a:p>
            <a:pPr marL="0" indent="0">
              <a:buNone/>
            </a:pPr>
            <a:endParaRPr lang="en-US" dirty="0"/>
          </a:p>
        </p:txBody>
      </p:sp>
      <p:graphicFrame>
        <p:nvGraphicFramePr>
          <p:cNvPr id="4" name="Table 3">
            <a:extLst>
              <a:ext uri="{FF2B5EF4-FFF2-40B4-BE49-F238E27FC236}">
                <a16:creationId xmlns:a16="http://schemas.microsoft.com/office/drawing/2014/main" id="{88AE14E7-7C46-0272-18C1-F12B48EF09E7}"/>
              </a:ext>
            </a:extLst>
          </p:cNvPr>
          <p:cNvGraphicFramePr>
            <a:graphicFrameLocks noGrp="1"/>
          </p:cNvGraphicFramePr>
          <p:nvPr>
            <p:extLst>
              <p:ext uri="{D42A27DB-BD31-4B8C-83A1-F6EECF244321}">
                <p14:modId xmlns:p14="http://schemas.microsoft.com/office/powerpoint/2010/main" val="701308986"/>
              </p:ext>
            </p:extLst>
          </p:nvPr>
        </p:nvGraphicFramePr>
        <p:xfrm>
          <a:off x="1633729" y="926592"/>
          <a:ext cx="6372106" cy="4335811"/>
        </p:xfrm>
        <a:graphic>
          <a:graphicData uri="http://schemas.openxmlformats.org/drawingml/2006/table">
            <a:tbl>
              <a:tblPr firstRow="1" firstCol="1" bandRow="1">
                <a:tableStyleId>{5C22544A-7EE6-4342-B048-85BDC9FD1C3A}</a:tableStyleId>
              </a:tblPr>
              <a:tblGrid>
                <a:gridCol w="1729177">
                  <a:extLst>
                    <a:ext uri="{9D8B030D-6E8A-4147-A177-3AD203B41FA5}">
                      <a16:colId xmlns:a16="http://schemas.microsoft.com/office/drawing/2014/main" val="2852347475"/>
                    </a:ext>
                  </a:extLst>
                </a:gridCol>
                <a:gridCol w="1473366">
                  <a:extLst>
                    <a:ext uri="{9D8B030D-6E8A-4147-A177-3AD203B41FA5}">
                      <a16:colId xmlns:a16="http://schemas.microsoft.com/office/drawing/2014/main" val="1952786798"/>
                    </a:ext>
                  </a:extLst>
                </a:gridCol>
                <a:gridCol w="1566955">
                  <a:extLst>
                    <a:ext uri="{9D8B030D-6E8A-4147-A177-3AD203B41FA5}">
                      <a16:colId xmlns:a16="http://schemas.microsoft.com/office/drawing/2014/main" val="3980698576"/>
                    </a:ext>
                  </a:extLst>
                </a:gridCol>
                <a:gridCol w="1602608">
                  <a:extLst>
                    <a:ext uri="{9D8B030D-6E8A-4147-A177-3AD203B41FA5}">
                      <a16:colId xmlns:a16="http://schemas.microsoft.com/office/drawing/2014/main" val="2024069720"/>
                    </a:ext>
                  </a:extLst>
                </a:gridCol>
              </a:tblGrid>
              <a:tr h="616750">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Model</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Accuracy</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Recall</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Precision</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83535672"/>
                  </a:ext>
                </a:extLst>
              </a:tr>
              <a:tr h="747742">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Decision Tree</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0.9122698</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0.87(Class 0)</a:t>
                      </a:r>
                      <a:br>
                        <a:rPr lang="en-IN" sz="1200" kern="100">
                          <a:effectLst/>
                        </a:rPr>
                      </a:br>
                      <a:r>
                        <a:rPr lang="en-IN" sz="1200" kern="100">
                          <a:effectLst/>
                        </a:rPr>
                        <a:t>0.95(Class 1)</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0.93(Class 0)</a:t>
                      </a:r>
                      <a:br>
                        <a:rPr lang="en-IN" sz="1200" kern="100">
                          <a:effectLst/>
                        </a:rPr>
                      </a:br>
                      <a:r>
                        <a:rPr lang="en-IN" sz="1200" kern="100">
                          <a:effectLst/>
                        </a:rPr>
                        <a:t>0.90(Class 1)</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07959044"/>
                  </a:ext>
                </a:extLst>
              </a:tr>
              <a:tr h="747742">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Random Forest</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0.9166909</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0.86(Class 0)</a:t>
                      </a:r>
                      <a:br>
                        <a:rPr lang="en-IN" sz="1200" kern="100">
                          <a:effectLst/>
                        </a:rPr>
                      </a:br>
                      <a:r>
                        <a:rPr lang="en-IN" sz="1200" kern="100">
                          <a:effectLst/>
                        </a:rPr>
                        <a:t>0.97(Class 1)</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0.95(Class 0)</a:t>
                      </a:r>
                      <a:br>
                        <a:rPr lang="en-IN" sz="1200" kern="100">
                          <a:effectLst/>
                        </a:rPr>
                      </a:br>
                      <a:r>
                        <a:rPr lang="en-IN" sz="1200" kern="100">
                          <a:effectLst/>
                        </a:rPr>
                        <a:t>0.89(Class 1)</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5558594"/>
                  </a:ext>
                </a:extLst>
              </a:tr>
              <a:tr h="747742">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Neural Network Model 1</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0.9265</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0.9368</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0.9526</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5673333"/>
                  </a:ext>
                </a:extLst>
              </a:tr>
              <a:tr h="747742">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Neural Network Model 2</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0.9524</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0.9896</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0.9403</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29299629"/>
                  </a:ext>
                </a:extLst>
              </a:tr>
              <a:tr h="728093">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a:effectLst/>
                        </a:rPr>
                        <a:t>Neural Network Model 3</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0.9472</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0.9803</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200" kern="100" dirty="0">
                          <a:effectLst/>
                        </a:rPr>
                        <a:t>0.9417</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43036244"/>
                  </a:ext>
                </a:extLst>
              </a:tr>
            </a:tbl>
          </a:graphicData>
        </a:graphic>
      </p:graphicFrame>
    </p:spTree>
    <p:extLst>
      <p:ext uri="{BB962C8B-B14F-4D97-AF65-F5344CB8AC3E}">
        <p14:creationId xmlns:p14="http://schemas.microsoft.com/office/powerpoint/2010/main" val="3440384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B5E9-6975-3441-0A45-153857032802}"/>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D553D4BB-3CE4-5A3D-FFB0-17805F3DEAE5}"/>
              </a:ext>
            </a:extLst>
          </p:cNvPr>
          <p:cNvSpPr>
            <a:spLocks noGrp="1"/>
          </p:cNvSpPr>
          <p:nvPr>
            <p:ph idx="1"/>
          </p:nvPr>
        </p:nvSpPr>
        <p:spPr/>
        <p:txBody>
          <a:bodyPr/>
          <a:lstStyle/>
          <a:p>
            <a:r>
              <a:rPr lang="en-IN" sz="2400" dirty="0"/>
              <a:t>Successfully built and evaluated ML/DL-based NIDS</a:t>
            </a:r>
          </a:p>
          <a:p>
            <a:r>
              <a:rPr lang="en-IN" sz="2400" dirty="0"/>
              <a:t>Artificial Neural Network Model 2 showed the highest effectiveness</a:t>
            </a:r>
          </a:p>
          <a:p>
            <a:r>
              <a:rPr lang="en-IN" sz="2400" dirty="0"/>
              <a:t>API deployment supports real-time detection</a:t>
            </a:r>
          </a:p>
          <a:p>
            <a:r>
              <a:rPr lang="en-IN" sz="2400" dirty="0"/>
              <a:t>Lays the foundation for advanced, real-time, scalable intrusion detection</a:t>
            </a:r>
          </a:p>
          <a:p>
            <a:r>
              <a:rPr lang="en-IN" sz="2400" dirty="0"/>
              <a:t>Contributes to improved cybersecurity in IoT environments</a:t>
            </a:r>
          </a:p>
          <a:p>
            <a:endParaRPr lang="en-US" dirty="0"/>
          </a:p>
        </p:txBody>
      </p:sp>
    </p:spTree>
    <p:extLst>
      <p:ext uri="{BB962C8B-B14F-4D97-AF65-F5344CB8AC3E}">
        <p14:creationId xmlns:p14="http://schemas.microsoft.com/office/powerpoint/2010/main" val="181626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Free Thanks PowerPoint, Canva, and Google Slides Templates">
            <a:extLst>
              <a:ext uri="{FF2B5EF4-FFF2-40B4-BE49-F238E27FC236}">
                <a16:creationId xmlns:a16="http://schemas.microsoft.com/office/drawing/2014/main" id="{EA8C6BB3-F008-30DF-9B02-83F47B5CEA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996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511624-C514-81DC-E2DD-2E78D64F348B}"/>
              </a:ext>
            </a:extLst>
          </p:cNvPr>
          <p:cNvSpPr>
            <a:spLocks noGrp="1"/>
          </p:cNvSpPr>
          <p:nvPr>
            <p:ph type="title"/>
          </p:nvPr>
        </p:nvSpPr>
        <p:spPr>
          <a:xfrm>
            <a:off x="841248" y="502920"/>
            <a:ext cx="10509504" cy="1975104"/>
          </a:xfrm>
        </p:spPr>
        <p:txBody>
          <a:bodyPr anchor="b">
            <a:normAutofit/>
          </a:bodyPr>
          <a:lstStyle/>
          <a:p>
            <a:r>
              <a:rPr lang="en-US" sz="5400" dirty="0"/>
              <a:t>Presentation outline</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3C08C79-144C-A2D4-E17B-04F12A29A30E}"/>
              </a:ext>
            </a:extLst>
          </p:cNvPr>
          <p:cNvSpPr>
            <a:spLocks noGrp="1"/>
          </p:cNvSpPr>
          <p:nvPr>
            <p:ph idx="1"/>
          </p:nvPr>
        </p:nvSpPr>
        <p:spPr>
          <a:xfrm>
            <a:off x="841248" y="3328416"/>
            <a:ext cx="10509504" cy="2715768"/>
          </a:xfrm>
        </p:spPr>
        <p:txBody>
          <a:bodyPr>
            <a:normAutofit/>
          </a:bodyPr>
          <a:lstStyle/>
          <a:p>
            <a:r>
              <a:rPr lang="en-US" sz="2200" dirty="0"/>
              <a:t>Introduction</a:t>
            </a:r>
          </a:p>
          <a:p>
            <a:r>
              <a:rPr lang="en-US" sz="2200" dirty="0"/>
              <a:t>Literature Review</a:t>
            </a:r>
          </a:p>
          <a:p>
            <a:r>
              <a:rPr lang="en-US" sz="2200" dirty="0"/>
              <a:t>Objective</a:t>
            </a:r>
          </a:p>
          <a:p>
            <a:r>
              <a:rPr lang="en-US" sz="2200" dirty="0"/>
              <a:t>Methodology</a:t>
            </a:r>
          </a:p>
          <a:p>
            <a:r>
              <a:rPr lang="en-US" sz="2200" dirty="0"/>
              <a:t>Results </a:t>
            </a:r>
          </a:p>
          <a:p>
            <a:r>
              <a:rPr lang="en-US" sz="2200" dirty="0"/>
              <a:t>Conclusion</a:t>
            </a:r>
          </a:p>
          <a:p>
            <a:endParaRPr lang="en-US" sz="2200" dirty="0"/>
          </a:p>
          <a:p>
            <a:endParaRPr lang="en-US" sz="2200" dirty="0"/>
          </a:p>
          <a:p>
            <a:pPr marL="0" indent="0">
              <a:buNone/>
            </a:pPr>
            <a:endParaRPr lang="en-US" sz="2200" dirty="0"/>
          </a:p>
        </p:txBody>
      </p:sp>
    </p:spTree>
    <p:extLst>
      <p:ext uri="{BB962C8B-B14F-4D97-AF65-F5344CB8AC3E}">
        <p14:creationId xmlns:p14="http://schemas.microsoft.com/office/powerpoint/2010/main" val="3869249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CAB4-3307-88E9-3660-15255844909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14E23D6-2DE7-509A-AD55-D1893F5EAF2A}"/>
              </a:ext>
            </a:extLst>
          </p:cNvPr>
          <p:cNvSpPr>
            <a:spLocks noGrp="1"/>
          </p:cNvSpPr>
          <p:nvPr>
            <p:ph idx="1"/>
          </p:nvPr>
        </p:nvSpPr>
        <p:spPr>
          <a:xfrm>
            <a:off x="838200" y="1582404"/>
            <a:ext cx="10515600" cy="4351338"/>
          </a:xfrm>
        </p:spPr>
        <p:txBody>
          <a:bodyPr/>
          <a:lstStyle/>
          <a:p>
            <a:r>
              <a:rPr lang="en-IN" b="1" dirty="0"/>
              <a:t>IoT Definition</a:t>
            </a:r>
            <a:r>
              <a:rPr lang="en-IN" dirty="0"/>
              <a:t>: The Internet of Things (IoT) refers to interconnected devices that communicate and exchange data over the internet.</a:t>
            </a:r>
          </a:p>
          <a:p>
            <a:r>
              <a:rPr lang="en-IN" b="1" dirty="0"/>
              <a:t>Applications</a:t>
            </a:r>
            <a:r>
              <a:rPr lang="en-IN" dirty="0"/>
              <a:t>: Smart homes, healthcare, industrial automation, smart cities, etc.</a:t>
            </a:r>
          </a:p>
          <a:p>
            <a:r>
              <a:rPr lang="en-IN" b="1" dirty="0"/>
              <a:t>Significance</a:t>
            </a:r>
            <a:r>
              <a:rPr lang="en-IN" dirty="0"/>
              <a:t>: The rapid growth of IoT is transforming industries and daily life.</a:t>
            </a:r>
            <a:endParaRPr lang="en-US" dirty="0"/>
          </a:p>
        </p:txBody>
      </p:sp>
      <p:pic>
        <p:nvPicPr>
          <p:cNvPr id="5" name="Picture 4">
            <a:extLst>
              <a:ext uri="{FF2B5EF4-FFF2-40B4-BE49-F238E27FC236}">
                <a16:creationId xmlns:a16="http://schemas.microsoft.com/office/drawing/2014/main" id="{AC4E1D08-65A1-DC1B-1B79-28054118F84A}"/>
              </a:ext>
            </a:extLst>
          </p:cNvPr>
          <p:cNvPicPr>
            <a:picLocks noChangeAspect="1"/>
          </p:cNvPicPr>
          <p:nvPr/>
        </p:nvPicPr>
        <p:blipFill>
          <a:blip r:embed="rId3"/>
          <a:stretch>
            <a:fillRect/>
          </a:stretch>
        </p:blipFill>
        <p:spPr>
          <a:xfrm>
            <a:off x="3068052" y="3806269"/>
            <a:ext cx="5558589" cy="3051731"/>
          </a:xfrm>
          <a:prstGeom prst="rect">
            <a:avLst/>
          </a:prstGeom>
        </p:spPr>
      </p:pic>
    </p:spTree>
    <p:extLst>
      <p:ext uri="{BB962C8B-B14F-4D97-AF65-F5344CB8AC3E}">
        <p14:creationId xmlns:p14="http://schemas.microsoft.com/office/powerpoint/2010/main" val="96673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7BD1C1-4233-34C5-1C92-92FAD2066E3B}"/>
              </a:ext>
            </a:extLst>
          </p:cNvPr>
          <p:cNvSpPr>
            <a:spLocks noGrp="1"/>
          </p:cNvSpPr>
          <p:nvPr>
            <p:ph idx="1"/>
          </p:nvPr>
        </p:nvSpPr>
        <p:spPr>
          <a:xfrm>
            <a:off x="838200" y="441195"/>
            <a:ext cx="10515600" cy="5847179"/>
          </a:xfrm>
        </p:spPr>
        <p:txBody>
          <a:bodyPr/>
          <a:lstStyle/>
          <a:p>
            <a:pPr marL="0" indent="0">
              <a:buNone/>
            </a:pPr>
            <a:r>
              <a:rPr lang="en-US" b="1" dirty="0"/>
              <a:t>Technologies Used In IoT:</a:t>
            </a:r>
          </a:p>
          <a:p>
            <a:pPr marL="0" indent="0">
              <a:buNone/>
            </a:pPr>
            <a:endParaRPr lang="en-US" b="1" dirty="0"/>
          </a:p>
          <a:p>
            <a:pPr marL="514350" indent="-514350">
              <a:buFont typeface="+mj-lt"/>
              <a:buAutoNum type="arabicPeriod"/>
            </a:pPr>
            <a:r>
              <a:rPr lang="en-US" dirty="0"/>
              <a:t>Edge Computing</a:t>
            </a:r>
          </a:p>
          <a:p>
            <a:pPr marL="514350" indent="-514350">
              <a:buFont typeface="+mj-lt"/>
              <a:buAutoNum type="arabicPeriod"/>
            </a:pPr>
            <a:r>
              <a:rPr lang="en-US" dirty="0"/>
              <a:t>Fog Computing</a:t>
            </a:r>
          </a:p>
          <a:p>
            <a:pPr marL="514350" indent="-514350">
              <a:buFont typeface="+mj-lt"/>
              <a:buAutoNum type="arabicPeriod"/>
            </a:pPr>
            <a:r>
              <a:rPr lang="en-US" dirty="0"/>
              <a:t>Cloud Computing</a:t>
            </a:r>
          </a:p>
          <a:p>
            <a:pPr marL="514350" indent="-514350">
              <a:buFont typeface="+mj-lt"/>
              <a:buAutoNum type="arabicPeriod"/>
            </a:pPr>
            <a:r>
              <a:rPr lang="en-US" dirty="0"/>
              <a:t>Networking Protocols</a:t>
            </a:r>
          </a:p>
        </p:txBody>
      </p:sp>
      <p:pic>
        <p:nvPicPr>
          <p:cNvPr id="6" name="Picture 5">
            <a:extLst>
              <a:ext uri="{FF2B5EF4-FFF2-40B4-BE49-F238E27FC236}">
                <a16:creationId xmlns:a16="http://schemas.microsoft.com/office/drawing/2014/main" id="{3AE5F86B-5A4F-C980-3C17-D44CB801DEA0}"/>
              </a:ext>
            </a:extLst>
          </p:cNvPr>
          <p:cNvPicPr>
            <a:picLocks noChangeAspect="1"/>
          </p:cNvPicPr>
          <p:nvPr/>
        </p:nvPicPr>
        <p:blipFill>
          <a:blip r:embed="rId3"/>
          <a:stretch>
            <a:fillRect/>
          </a:stretch>
        </p:blipFill>
        <p:spPr>
          <a:xfrm>
            <a:off x="5066675" y="1371973"/>
            <a:ext cx="6287126" cy="4371975"/>
          </a:xfrm>
          <a:prstGeom prst="rect">
            <a:avLst/>
          </a:prstGeom>
        </p:spPr>
      </p:pic>
    </p:spTree>
    <p:extLst>
      <p:ext uri="{BB962C8B-B14F-4D97-AF65-F5344CB8AC3E}">
        <p14:creationId xmlns:p14="http://schemas.microsoft.com/office/powerpoint/2010/main" val="292580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ED785-336C-3A1E-0674-9657BBE47239}"/>
              </a:ext>
            </a:extLst>
          </p:cNvPr>
          <p:cNvSpPr>
            <a:spLocks noGrp="1"/>
          </p:cNvSpPr>
          <p:nvPr>
            <p:ph idx="1"/>
          </p:nvPr>
        </p:nvSpPr>
        <p:spPr>
          <a:xfrm>
            <a:off x="838200" y="433137"/>
            <a:ext cx="10515600" cy="5719763"/>
          </a:xfrm>
        </p:spPr>
        <p:txBody>
          <a:bodyPr/>
          <a:lstStyle/>
          <a:p>
            <a:pPr marL="0" indent="0">
              <a:buNone/>
            </a:pPr>
            <a:r>
              <a:rPr lang="en-IN" sz="3600" dirty="0"/>
              <a:t>Challenges in IoT Security:</a:t>
            </a:r>
          </a:p>
          <a:p>
            <a:pPr>
              <a:buFont typeface="Arial" panose="020B0604020202020204" pitchFamily="34" charset="0"/>
              <a:buChar char="•"/>
            </a:pPr>
            <a:endParaRPr lang="en-IN" dirty="0"/>
          </a:p>
          <a:p>
            <a:pPr>
              <a:buFont typeface="Arial" panose="020B0604020202020204" pitchFamily="34" charset="0"/>
              <a:buChar char="•"/>
            </a:pPr>
            <a:r>
              <a:rPr lang="en-IN" dirty="0"/>
              <a:t>Limited computational and storage </a:t>
            </a:r>
          </a:p>
          <a:p>
            <a:pPr marL="0" indent="0">
              <a:buNone/>
            </a:pPr>
            <a:r>
              <a:rPr lang="en-IN" dirty="0"/>
              <a:t>resources in IoT devices.</a:t>
            </a:r>
          </a:p>
          <a:p>
            <a:pPr>
              <a:buFont typeface="Arial" panose="020B0604020202020204" pitchFamily="34" charset="0"/>
              <a:buChar char="•"/>
            </a:pPr>
            <a:r>
              <a:rPr lang="en-IN" dirty="0"/>
              <a:t>Diverse and dynamic network topologies.</a:t>
            </a:r>
          </a:p>
          <a:p>
            <a:pPr>
              <a:buFont typeface="Arial" panose="020B0604020202020204" pitchFamily="34" charset="0"/>
              <a:buChar char="•"/>
            </a:pPr>
            <a:r>
              <a:rPr lang="en-IN" dirty="0"/>
              <a:t>Vulnerability to attacks like DDoS, </a:t>
            </a:r>
          </a:p>
          <a:p>
            <a:pPr marL="0" indent="0">
              <a:buNone/>
            </a:pPr>
            <a:r>
              <a:rPr lang="en-IN" dirty="0"/>
              <a:t>malware, and zero-day threats.</a:t>
            </a:r>
          </a:p>
          <a:p>
            <a:pPr>
              <a:buFont typeface="Arial" panose="020B0604020202020204" pitchFamily="34" charset="0"/>
              <a:buChar char="•"/>
            </a:pPr>
            <a:r>
              <a:rPr lang="en-IN" dirty="0"/>
              <a:t>Increasing volume of data requiring</a:t>
            </a:r>
          </a:p>
          <a:p>
            <a:pPr marL="0" indent="0">
              <a:buNone/>
            </a:pPr>
            <a:r>
              <a:rPr lang="en-IN" dirty="0"/>
              <a:t> real-time monitoring.</a:t>
            </a:r>
          </a:p>
          <a:p>
            <a:pPr marL="0" indent="0">
              <a:buNone/>
            </a:pPr>
            <a:endParaRPr lang="en-US" dirty="0"/>
          </a:p>
        </p:txBody>
      </p:sp>
      <p:pic>
        <p:nvPicPr>
          <p:cNvPr id="5" name="Picture 4">
            <a:extLst>
              <a:ext uri="{FF2B5EF4-FFF2-40B4-BE49-F238E27FC236}">
                <a16:creationId xmlns:a16="http://schemas.microsoft.com/office/drawing/2014/main" id="{FF0F5005-4C2F-09A1-606C-F839FBA06F46}"/>
              </a:ext>
            </a:extLst>
          </p:cNvPr>
          <p:cNvPicPr>
            <a:picLocks noChangeAspect="1"/>
          </p:cNvPicPr>
          <p:nvPr/>
        </p:nvPicPr>
        <p:blipFill>
          <a:blip r:embed="rId3"/>
          <a:stretch>
            <a:fillRect/>
          </a:stretch>
        </p:blipFill>
        <p:spPr>
          <a:xfrm>
            <a:off x="7112000" y="705100"/>
            <a:ext cx="5080000" cy="5077325"/>
          </a:xfrm>
          <a:prstGeom prst="rect">
            <a:avLst/>
          </a:prstGeom>
          <a:ln>
            <a:solidFill>
              <a:schemeClr val="tx1"/>
            </a:solidFill>
          </a:ln>
        </p:spPr>
      </p:pic>
    </p:spTree>
    <p:extLst>
      <p:ext uri="{BB962C8B-B14F-4D97-AF65-F5344CB8AC3E}">
        <p14:creationId xmlns:p14="http://schemas.microsoft.com/office/powerpoint/2010/main" val="440495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5E5D7F-8039-FEE2-2496-AC8A7A417647}"/>
              </a:ext>
            </a:extLst>
          </p:cNvPr>
          <p:cNvSpPr>
            <a:spLocks noGrp="1"/>
          </p:cNvSpPr>
          <p:nvPr>
            <p:ph idx="1"/>
          </p:nvPr>
        </p:nvSpPr>
        <p:spPr>
          <a:xfrm>
            <a:off x="838200" y="348916"/>
            <a:ext cx="10515600" cy="5479132"/>
          </a:xfrm>
        </p:spPr>
        <p:txBody>
          <a:bodyPr/>
          <a:lstStyle/>
          <a:p>
            <a:pPr marL="0" indent="0">
              <a:buNone/>
            </a:pPr>
            <a:r>
              <a:rPr lang="en-IN" sz="3600" dirty="0"/>
              <a:t>The Role of ML and DL in NIDS:</a:t>
            </a:r>
          </a:p>
          <a:p>
            <a:pPr>
              <a:buFont typeface="Arial" panose="020B0604020202020204" pitchFamily="34" charset="0"/>
              <a:buChar char="•"/>
            </a:pPr>
            <a:r>
              <a:rPr lang="en-IN" b="1" dirty="0"/>
              <a:t>Why NIDS for IoT?</a:t>
            </a:r>
            <a:endParaRPr lang="en-IN" dirty="0"/>
          </a:p>
          <a:p>
            <a:pPr marL="0" indent="0">
              <a:buNone/>
            </a:pPr>
            <a:r>
              <a:rPr lang="en-IN" dirty="0"/>
              <a:t>Detect malicious traffic in real time and prevent data breaches.</a:t>
            </a:r>
          </a:p>
          <a:p>
            <a:pPr>
              <a:buFont typeface="Arial" panose="020B0604020202020204" pitchFamily="34" charset="0"/>
              <a:buChar char="•"/>
            </a:pPr>
            <a:r>
              <a:rPr lang="en-IN" b="1" dirty="0"/>
              <a:t>Traditional Limitations</a:t>
            </a:r>
            <a:r>
              <a:rPr lang="en-IN" dirty="0"/>
              <a:t>: </a:t>
            </a:r>
          </a:p>
          <a:p>
            <a:pPr marL="0" indent="0">
              <a:buNone/>
            </a:pPr>
            <a:r>
              <a:rPr lang="en-IN" dirty="0"/>
              <a:t>Rule-based systems struggle with new and evolving threats.</a:t>
            </a:r>
          </a:p>
          <a:p>
            <a:pPr marL="457200" lvl="1" indent="0">
              <a:buNone/>
            </a:pPr>
            <a:endParaRPr lang="en-IN" dirty="0"/>
          </a:p>
          <a:p>
            <a:endParaRPr lang="en-US" dirty="0"/>
          </a:p>
        </p:txBody>
      </p:sp>
      <p:pic>
        <p:nvPicPr>
          <p:cNvPr id="5" name="Picture 4">
            <a:extLst>
              <a:ext uri="{FF2B5EF4-FFF2-40B4-BE49-F238E27FC236}">
                <a16:creationId xmlns:a16="http://schemas.microsoft.com/office/drawing/2014/main" id="{32D8742D-2680-F182-0164-0E7075CA1C88}"/>
              </a:ext>
            </a:extLst>
          </p:cNvPr>
          <p:cNvPicPr>
            <a:picLocks noChangeAspect="1"/>
          </p:cNvPicPr>
          <p:nvPr/>
        </p:nvPicPr>
        <p:blipFill>
          <a:blip r:embed="rId3"/>
          <a:stretch>
            <a:fillRect/>
          </a:stretch>
        </p:blipFill>
        <p:spPr>
          <a:xfrm>
            <a:off x="2502568" y="2940468"/>
            <a:ext cx="6657198" cy="3568615"/>
          </a:xfrm>
          <a:prstGeom prst="rect">
            <a:avLst/>
          </a:prstGeom>
          <a:ln>
            <a:solidFill>
              <a:schemeClr val="tx1"/>
            </a:solidFill>
          </a:ln>
        </p:spPr>
      </p:pic>
    </p:spTree>
    <p:extLst>
      <p:ext uri="{BB962C8B-B14F-4D97-AF65-F5344CB8AC3E}">
        <p14:creationId xmlns:p14="http://schemas.microsoft.com/office/powerpoint/2010/main" val="2005527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66F4-4F4B-FBD9-C0FA-FA0B9CAA3AD3}"/>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1E6451EC-7327-AC32-38D7-BDC78B9F6BEB}"/>
              </a:ext>
            </a:extLst>
          </p:cNvPr>
          <p:cNvSpPr>
            <a:spLocks noGrp="1"/>
          </p:cNvSpPr>
          <p:nvPr>
            <p:ph idx="1"/>
          </p:nvPr>
        </p:nvSpPr>
        <p:spPr/>
        <p:txBody>
          <a:bodyPr>
            <a:normAutofit fontScale="92500" lnSpcReduction="20000"/>
          </a:bodyPr>
          <a:lstStyle/>
          <a:p>
            <a:r>
              <a:rPr lang="en-IN" sz="2000" b="1" dirty="0"/>
              <a:t>Title:</a:t>
            </a:r>
            <a:r>
              <a:rPr lang="en-IN" sz="2000" dirty="0"/>
              <a:t> Enhancing IoT Security: Machine Learning-Based Network Intrusion Detection</a:t>
            </a:r>
          </a:p>
          <a:p>
            <a:pPr marL="0" indent="0">
              <a:buNone/>
            </a:pPr>
            <a:r>
              <a:rPr lang="en-IN" sz="2000" b="1" dirty="0"/>
              <a:t>Authors:</a:t>
            </a:r>
            <a:r>
              <a:rPr lang="en-IN" sz="2000" dirty="0"/>
              <a:t> Sharma, </a:t>
            </a:r>
            <a:r>
              <a:rPr lang="en-IN" sz="2000" dirty="0" err="1"/>
              <a:t>Babbar</a:t>
            </a:r>
            <a:endParaRPr lang="en-IN" sz="2000" dirty="0"/>
          </a:p>
          <a:p>
            <a:pPr marL="0" indent="0">
              <a:buNone/>
            </a:pPr>
            <a:r>
              <a:rPr lang="en-IN" sz="2000" b="1" dirty="0"/>
              <a:t>Objective:</a:t>
            </a:r>
            <a:r>
              <a:rPr lang="en-IN" sz="2000" dirty="0"/>
              <a:t> To propose a machine learning-based approach for IoT systems' network intrusion   detection (NID) using various ML methods like Naive Bayes (NB), Decision Tree (DT), K-Nearest Neighbour (KNN), and Logistic Regression (LR) for effective detection and evaluation of intrusions.</a:t>
            </a:r>
          </a:p>
          <a:p>
            <a:pPr marL="0" indent="0">
              <a:buNone/>
            </a:pPr>
            <a:r>
              <a:rPr lang="en-IN" sz="2000" b="1" dirty="0"/>
              <a:t>Conclusion:</a:t>
            </a:r>
            <a:r>
              <a:rPr lang="en-IN" sz="2000" dirty="0"/>
              <a:t> The Decision Tree (DT) model achieved the highest accuracy of 99.47%, demonstrating superior performance in identifying network intrusions compared to other models.</a:t>
            </a:r>
          </a:p>
          <a:p>
            <a:r>
              <a:rPr lang="en-IN" sz="2000" b="1" dirty="0">
                <a:effectLst/>
              </a:rPr>
              <a:t>Title</a:t>
            </a:r>
            <a:r>
              <a:rPr lang="en-IN" sz="2000" dirty="0">
                <a:effectLst/>
              </a:rPr>
              <a:t>: An Efficient Network Intrusion Detection System for Distributed Networks using Machine Learning Technique</a:t>
            </a:r>
          </a:p>
          <a:p>
            <a:pPr marL="0" indent="0">
              <a:buNone/>
            </a:pPr>
            <a:r>
              <a:rPr lang="en-IN" sz="2000" b="1" dirty="0">
                <a:effectLst/>
              </a:rPr>
              <a:t>Authors</a:t>
            </a:r>
            <a:r>
              <a:rPr lang="en-IN" sz="2000" dirty="0">
                <a:effectLst/>
              </a:rPr>
              <a:t>: </a:t>
            </a:r>
            <a:r>
              <a:rPr lang="en-IN" sz="2000" dirty="0" err="1">
                <a:effectLst/>
              </a:rPr>
              <a:t>Akhther</a:t>
            </a:r>
            <a:r>
              <a:rPr lang="en-IN" sz="2000" dirty="0">
                <a:effectLst/>
              </a:rPr>
              <a:t>, </a:t>
            </a:r>
            <a:r>
              <a:rPr lang="en-IN" sz="2000" dirty="0" err="1">
                <a:effectLst/>
              </a:rPr>
              <a:t>Maryposonia</a:t>
            </a:r>
            <a:r>
              <a:rPr lang="en-IN" sz="2000" dirty="0">
                <a:effectLst/>
              </a:rPr>
              <a:t>, Prasanth</a:t>
            </a:r>
          </a:p>
          <a:p>
            <a:pPr marL="0" indent="0">
              <a:buNone/>
            </a:pPr>
            <a:r>
              <a:rPr lang="en-IN" sz="2000" b="1" dirty="0">
                <a:effectLst/>
              </a:rPr>
              <a:t>Objective</a:t>
            </a:r>
            <a:r>
              <a:rPr lang="en-IN" sz="2000" dirty="0">
                <a:effectLst/>
              </a:rPr>
              <a:t>: To propose a Big Data-based Distributed Denial of Service Network Intrusion Detection System using Random Forest (RF) algorithm-based classification technique and Hadoop File System (HDFS).</a:t>
            </a:r>
          </a:p>
          <a:p>
            <a:pPr marL="0" indent="0">
              <a:buNone/>
            </a:pPr>
            <a:r>
              <a:rPr lang="en-IN" sz="2000" b="1" dirty="0">
                <a:effectLst/>
              </a:rPr>
              <a:t>Conclusion</a:t>
            </a:r>
            <a:r>
              <a:rPr lang="en-IN" sz="2000" dirty="0">
                <a:effectLst/>
              </a:rPr>
              <a:t>: The suggested detection algorithm achieved an Accuracy of 99.89%. The test results show strong accuracy, Precision, Recall and F1-Measure when compared to other methods currently used to identify DDoS attacks. Therefore, a more effective intrusion detection system may be developed on the basis of accurately identified attacks.</a:t>
            </a:r>
          </a:p>
          <a:p>
            <a:endParaRPr lang="en-IN" sz="2000" dirty="0"/>
          </a:p>
          <a:p>
            <a:pPr marL="0" indent="0">
              <a:buNone/>
            </a:pPr>
            <a:endParaRPr lang="en-US" dirty="0"/>
          </a:p>
        </p:txBody>
      </p:sp>
    </p:spTree>
    <p:extLst>
      <p:ext uri="{BB962C8B-B14F-4D97-AF65-F5344CB8AC3E}">
        <p14:creationId xmlns:p14="http://schemas.microsoft.com/office/powerpoint/2010/main" val="2789342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935FE5-0AE0-0678-2906-757D5421F202}"/>
              </a:ext>
            </a:extLst>
          </p:cNvPr>
          <p:cNvSpPr>
            <a:spLocks noGrp="1"/>
          </p:cNvSpPr>
          <p:nvPr>
            <p:ph idx="1"/>
          </p:nvPr>
        </p:nvSpPr>
        <p:spPr>
          <a:xfrm>
            <a:off x="838200" y="360947"/>
            <a:ext cx="10515600" cy="5816016"/>
          </a:xfrm>
        </p:spPr>
        <p:txBody>
          <a:bodyPr>
            <a:normAutofit fontScale="92500" lnSpcReduction="10000"/>
          </a:bodyPr>
          <a:lstStyle/>
          <a:p>
            <a:r>
              <a:rPr lang="en-IN" sz="2000" b="1" dirty="0"/>
              <a:t>Title:</a:t>
            </a:r>
            <a:r>
              <a:rPr lang="en-IN" sz="2000" dirty="0"/>
              <a:t> CNN-IDS: Convolutional Neural Network for Network Intrusion Detection System</a:t>
            </a:r>
          </a:p>
          <a:p>
            <a:pPr marL="0" indent="0">
              <a:buNone/>
            </a:pPr>
            <a:r>
              <a:rPr lang="en-IN" sz="2000" b="1" dirty="0"/>
              <a:t>Authors:</a:t>
            </a:r>
            <a:r>
              <a:rPr lang="en-IN" sz="2000" dirty="0"/>
              <a:t> </a:t>
            </a:r>
            <a:r>
              <a:rPr lang="en-IN" sz="2000" dirty="0" err="1"/>
              <a:t>Halbouni</a:t>
            </a:r>
            <a:r>
              <a:rPr lang="en-IN" sz="2000" dirty="0"/>
              <a:t>, </a:t>
            </a:r>
            <a:r>
              <a:rPr lang="en-IN" sz="2000" dirty="0" err="1"/>
              <a:t>Assaig</a:t>
            </a:r>
            <a:r>
              <a:rPr lang="en-IN" sz="2000" dirty="0"/>
              <a:t>, </a:t>
            </a:r>
            <a:r>
              <a:rPr lang="en-IN" sz="2000" dirty="0" err="1"/>
              <a:t>Gunawan</a:t>
            </a:r>
            <a:r>
              <a:rPr lang="en-IN" sz="2000" dirty="0"/>
              <a:t>, Effendi, </a:t>
            </a:r>
            <a:r>
              <a:rPr lang="en-IN" sz="2000" dirty="0" err="1"/>
              <a:t>Halbouni</a:t>
            </a:r>
            <a:r>
              <a:rPr lang="en-IN" sz="2000" dirty="0"/>
              <a:t>, Ismail</a:t>
            </a:r>
          </a:p>
          <a:p>
            <a:pPr marL="0" indent="0">
              <a:buNone/>
            </a:pPr>
            <a:r>
              <a:rPr lang="en-IN" sz="2000" b="1" dirty="0"/>
              <a:t>Objective: </a:t>
            </a:r>
            <a:r>
              <a:rPr lang="en-IN" sz="2000" dirty="0"/>
              <a:t>To develop a convolutional neural network-based intrusion detection system and evaluate it using the CIC-IDS2017 dataset, aiming for a low false alarm rate, high accuracy, and a high detection rate.   </a:t>
            </a:r>
          </a:p>
          <a:p>
            <a:pPr marL="0" indent="0">
              <a:buNone/>
            </a:pPr>
            <a:r>
              <a:rPr lang="en-IN" sz="2000" b="1" dirty="0"/>
              <a:t>Conclusion: </a:t>
            </a:r>
            <a:r>
              <a:rPr lang="en-IN" sz="2000" dirty="0"/>
              <a:t>The model achieved a 99.55 percent detection rate and a 0.12 FAR using the CIC-IDS2017 multiclass classification. The results indicate the efficacy of the CNN algorithm for intrusion detection. Increasing the number of layers and neurons enhances the model's performance. The model achieved 99.55% accuracy and 99.63% detection rate for multiclass classification, and 99.56% accuracy and 99.4% detection rate for binary classification. </a:t>
            </a:r>
          </a:p>
          <a:p>
            <a:r>
              <a:rPr lang="en-IN" sz="2000" b="1" dirty="0"/>
              <a:t>Title:</a:t>
            </a:r>
            <a:r>
              <a:rPr lang="en-IN" sz="2000" dirty="0"/>
              <a:t> Comparison Analysis of Intrusion Detection using Deep Learning in IoT Networks</a:t>
            </a:r>
          </a:p>
          <a:p>
            <a:pPr marL="0" indent="0">
              <a:buNone/>
            </a:pPr>
            <a:r>
              <a:rPr lang="en-IN" sz="2000" b="1" dirty="0"/>
              <a:t>Authors</a:t>
            </a:r>
            <a:r>
              <a:rPr lang="en-IN" sz="2000" dirty="0"/>
              <a:t>: Ikhwan, </a:t>
            </a:r>
            <a:r>
              <a:rPr lang="en-IN" sz="2000" dirty="0" err="1"/>
              <a:t>Purwanto</a:t>
            </a:r>
            <a:r>
              <a:rPr lang="en-IN" sz="2000" dirty="0"/>
              <a:t>, </a:t>
            </a:r>
            <a:r>
              <a:rPr lang="en-IN" sz="2000" dirty="0" err="1"/>
              <a:t>Rochim</a:t>
            </a:r>
            <a:endParaRPr lang="en-IN" sz="2000" dirty="0"/>
          </a:p>
          <a:p>
            <a:pPr marL="0" indent="0">
              <a:buNone/>
            </a:pPr>
            <a:r>
              <a:rPr lang="en-IN" sz="2000" b="1" dirty="0"/>
              <a:t>Objective:</a:t>
            </a:r>
            <a:r>
              <a:rPr lang="en-IN" sz="2000" dirty="0"/>
              <a:t> To compare several Deep Learning algorithms, including DNN, CNN, LSTM, and AE, to identify the most effective algorithm for solving network security problems using intrusion detection in IoT networks. </a:t>
            </a:r>
          </a:p>
          <a:p>
            <a:pPr marL="0" indent="0">
              <a:buNone/>
            </a:pPr>
            <a:r>
              <a:rPr lang="en-IN" sz="2000" b="1" dirty="0"/>
              <a:t>Conclusion:</a:t>
            </a:r>
            <a:r>
              <a:rPr lang="en-IN" sz="2000" dirty="0"/>
              <a:t> The Deep Neural Network (DNN) algorithm achieved the best performance, with an accuracy of 99.76% and a loss value of 0.006%. The results highlight the efficacy of the DNN algorithm in detecting and preventing network security breaches in IoT devices and networks. While the Autoencoder (AE) had the fastest training time, the DNN demonstrated superior accuracy.</a:t>
            </a:r>
          </a:p>
          <a:p>
            <a:pPr marL="0" indent="0">
              <a:buNone/>
            </a:pPr>
            <a:endParaRPr lang="en-IN" sz="2000" dirty="0"/>
          </a:p>
          <a:p>
            <a:pPr>
              <a:buFont typeface="Arial" panose="020B0604020202020204" pitchFamily="34" charset="0"/>
              <a:buChar char="•"/>
            </a:pPr>
            <a:endParaRPr lang="en-IN" dirty="0"/>
          </a:p>
          <a:p>
            <a:endParaRPr lang="en-US" dirty="0"/>
          </a:p>
        </p:txBody>
      </p:sp>
    </p:spTree>
    <p:extLst>
      <p:ext uri="{BB962C8B-B14F-4D97-AF65-F5344CB8AC3E}">
        <p14:creationId xmlns:p14="http://schemas.microsoft.com/office/powerpoint/2010/main" val="2544625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3873</TotalTime>
  <Words>2018</Words>
  <Application>Microsoft Macintosh PowerPoint</Application>
  <PresentationFormat>Widescreen</PresentationFormat>
  <Paragraphs>297</Paragraphs>
  <Slides>27</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Office Theme</vt:lpstr>
      <vt:lpstr>Network Intrusion Detection System Using Machine Learning and Deep Learning for IoT Networks </vt:lpstr>
      <vt:lpstr>Personal Background</vt:lpstr>
      <vt:lpstr>Presentation outline</vt:lpstr>
      <vt:lpstr>Introduction</vt:lpstr>
      <vt:lpstr>PowerPoint Presentation</vt:lpstr>
      <vt:lpstr>PowerPoint Presentation</vt:lpstr>
      <vt:lpstr>PowerPoint Presentation</vt:lpstr>
      <vt:lpstr>Literature Review</vt:lpstr>
      <vt:lpstr>PowerPoint Presentation</vt:lpstr>
      <vt:lpstr>PowerPoint Presentation</vt:lpstr>
      <vt:lpstr>Objective</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Conclusions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Intrusion Detection System Using Machine Learning and Deep Learning for IoT Networks </dc:title>
  <dc:creator>Shubham Kishore</dc:creator>
  <cp:lastModifiedBy>Shubham Kishore</cp:lastModifiedBy>
  <cp:revision>58</cp:revision>
  <dcterms:created xsi:type="dcterms:W3CDTF">2024-11-29T01:36:28Z</dcterms:created>
  <dcterms:modified xsi:type="dcterms:W3CDTF">2025-05-18T03:42:02Z</dcterms:modified>
</cp:coreProperties>
</file>