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7"/>
  </p:notesMasterIdLst>
  <p:handoutMasterIdLst>
    <p:handoutMasterId r:id="rId18"/>
  </p:handoutMasterIdLst>
  <p:sldIdLst>
    <p:sldId id="496" r:id="rId5"/>
    <p:sldId id="497" r:id="rId6"/>
    <p:sldId id="498" r:id="rId7"/>
    <p:sldId id="499" r:id="rId8"/>
    <p:sldId id="429" r:id="rId9"/>
    <p:sldId id="430" r:id="rId10"/>
    <p:sldId id="507" r:id="rId11"/>
    <p:sldId id="501" r:id="rId12"/>
    <p:sldId id="502" r:id="rId13"/>
    <p:sldId id="503" r:id="rId14"/>
    <p:sldId id="504" r:id="rId15"/>
    <p:sldId id="5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showGuides="1">
      <p:cViewPr varScale="1">
        <p:scale>
          <a:sx n="66" d="100"/>
          <a:sy n="66" d="100"/>
        </p:scale>
        <p:origin x="66" y="174"/>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12/17/2020</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sz="8800">
                <a:solidFill>
                  <a:schemeClr val="bg1"/>
                </a:solidFill>
              </a:rPr>
              <a:t>Capstone project</a:t>
            </a:r>
            <a:endParaRPr lang="en-US" dirty="0"/>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t>features</a:t>
            </a:r>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p:txBody>
          <a:bodyPr/>
          <a:lstStyle/>
          <a:p>
            <a:r>
              <a:rPr lang="en-US" dirty="0"/>
              <a:t>WEBSITE FEATURES</a:t>
            </a:r>
          </a:p>
        </p:txBody>
      </p:sp>
      <p:sp>
        <p:nvSpPr>
          <p:cNvPr id="15" name="Content Placeholder 14">
            <a:extLst>
              <a:ext uri="{FF2B5EF4-FFF2-40B4-BE49-F238E27FC236}">
                <a16:creationId xmlns:a16="http://schemas.microsoft.com/office/drawing/2014/main" id="{91B932A8-2C41-4CC8-B93B-6E5AD145A60B}"/>
              </a:ext>
            </a:extLst>
          </p:cNvPr>
          <p:cNvSpPr>
            <a:spLocks noGrp="1"/>
          </p:cNvSpPr>
          <p:nvPr>
            <p:ph sz="half" idx="2"/>
          </p:nvPr>
        </p:nvSpPr>
        <p:spPr>
          <a:xfrm>
            <a:off x="839789" y="3617842"/>
            <a:ext cx="4646612" cy="2572645"/>
          </a:xfrm>
        </p:spPr>
        <p:txBody>
          <a:bodyPr>
            <a:normAutofit fontScale="92500" lnSpcReduction="10000"/>
          </a:bodyPr>
          <a:lstStyle/>
          <a:p>
            <a:pPr lvl="0"/>
            <a:r>
              <a:rPr lang="en-US" sz="3600" b="1" dirty="0"/>
              <a:t>VALIDATION</a:t>
            </a:r>
          </a:p>
          <a:p>
            <a:pPr lvl="0"/>
            <a:r>
              <a:rPr lang="en-US" sz="3600" b="1" i="0" u="none" dirty="0"/>
              <a:t>RESPONSIVE </a:t>
            </a:r>
          </a:p>
          <a:p>
            <a:r>
              <a:rPr lang="en-US" sz="3600" b="1" dirty="0"/>
              <a:t>USER FRIENDLY</a:t>
            </a:r>
          </a:p>
          <a:p>
            <a:r>
              <a:rPr lang="en-US" sz="3600" b="1" dirty="0"/>
              <a:t>EASY TO NAVIGATE</a:t>
            </a:r>
          </a:p>
        </p:txBody>
      </p:sp>
      <p:sp>
        <p:nvSpPr>
          <p:cNvPr id="16" name="Text Placeholder 15">
            <a:extLst>
              <a:ext uri="{FF2B5EF4-FFF2-40B4-BE49-F238E27FC236}">
                <a16:creationId xmlns:a16="http://schemas.microsoft.com/office/drawing/2014/main" id="{36355637-BB26-4973-8B98-06B7E307CB60}"/>
              </a:ext>
            </a:extLst>
          </p:cNvPr>
          <p:cNvSpPr>
            <a:spLocks noGrp="1"/>
          </p:cNvSpPr>
          <p:nvPr>
            <p:ph type="body" sz="quarter" idx="3"/>
          </p:nvPr>
        </p:nvSpPr>
        <p:spPr/>
        <p:txBody>
          <a:bodyPr/>
          <a:lstStyle/>
          <a:p>
            <a:r>
              <a:rPr lang="en-US" dirty="0"/>
              <a:t>ACCESSIBILITY</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p:txBody>
          <a:bodyPr>
            <a:normAutofit fontScale="92500" lnSpcReduction="10000"/>
          </a:bodyPr>
          <a:lstStyle/>
          <a:p>
            <a:pPr lvl="0"/>
            <a:r>
              <a:rPr lang="en-US" sz="3600" dirty="0"/>
              <a:t>READ AND WRITE</a:t>
            </a:r>
            <a:endParaRPr lang="en-US" sz="3600" b="0" i="0" u="none" dirty="0"/>
          </a:p>
          <a:p>
            <a:r>
              <a:rPr lang="en-US" sz="3600" b="0" i="0" u="none" dirty="0"/>
              <a:t>KEYBOARD </a:t>
            </a:r>
            <a:r>
              <a:rPr lang="en-US" sz="3600" dirty="0"/>
              <a:t>ACCESSIBILITY</a:t>
            </a:r>
          </a:p>
          <a:p>
            <a:pPr lvl="0"/>
            <a:r>
              <a:rPr lang="en-US" sz="3600" b="0" i="0" u="none" dirty="0"/>
              <a:t>ALT TEXT</a:t>
            </a:r>
          </a:p>
          <a:p>
            <a:endParaRPr lang="en-US" dirty="0"/>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10</a:t>
            </a:fld>
            <a:endParaRPr lang="en-US" dirty="0"/>
          </a:p>
        </p:txBody>
      </p:sp>
    </p:spTree>
    <p:extLst>
      <p:ext uri="{BB962C8B-B14F-4D97-AF65-F5344CB8AC3E}">
        <p14:creationId xmlns:p14="http://schemas.microsoft.com/office/powerpoint/2010/main" val="382836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AC70A0AD-4A0C-40FD-A774-6B09C1736F33}"/>
              </a:ext>
            </a:extLst>
          </p:cNvPr>
          <p:cNvSpPr>
            <a:spLocks noGrp="1"/>
          </p:cNvSpPr>
          <p:nvPr>
            <p:ph type="title"/>
          </p:nvPr>
        </p:nvSpPr>
        <p:spPr/>
        <p:txBody>
          <a:bodyPr/>
          <a:lstStyle/>
          <a:p>
            <a:r>
              <a:rPr lang="en-US" dirty="0"/>
              <a:t>WHAT TO EXPECT IN FUTURE? </a:t>
            </a:r>
          </a:p>
        </p:txBody>
      </p:sp>
      <p:sp>
        <p:nvSpPr>
          <p:cNvPr id="4" name="Content Placeholder 3">
            <a:extLst>
              <a:ext uri="{FF2B5EF4-FFF2-40B4-BE49-F238E27FC236}">
                <a16:creationId xmlns:a16="http://schemas.microsoft.com/office/drawing/2014/main" id="{947F062E-956B-4680-B26F-D1CA5D55B048}"/>
              </a:ext>
            </a:extLst>
          </p:cNvPr>
          <p:cNvSpPr>
            <a:spLocks noGrp="1"/>
          </p:cNvSpPr>
          <p:nvPr>
            <p:ph sz="half" idx="2"/>
          </p:nvPr>
        </p:nvSpPr>
        <p:spPr>
          <a:xfrm>
            <a:off x="838200" y="2436703"/>
            <a:ext cx="10753578" cy="3753082"/>
          </a:xfrm>
        </p:spPr>
        <p:txBody>
          <a:bodyPr>
            <a:normAutofit/>
          </a:bodyPr>
          <a:lstStyle/>
          <a:p>
            <a:r>
              <a:rPr lang="en-US" sz="3200" b="1" dirty="0">
                <a:latin typeface="AngsanaUPC" panose="020B0502040204020203" pitchFamily="18" charset="-34"/>
                <a:cs typeface="AngsanaUPC" panose="020B0502040204020203" pitchFamily="18" charset="-34"/>
              </a:rPr>
              <a:t>Our group want to work on this project in future and make it better.</a:t>
            </a:r>
          </a:p>
          <a:p>
            <a:r>
              <a:rPr lang="en-US" sz="3200" b="1" dirty="0">
                <a:latin typeface="AngsanaUPC" panose="020B0502040204020203" pitchFamily="18" charset="-34"/>
                <a:cs typeface="AngsanaUPC" panose="020B0502040204020203" pitchFamily="18" charset="-34"/>
              </a:rPr>
              <a:t>Now it’s just a start for us we want to spend some time and make this project live soon.</a:t>
            </a:r>
          </a:p>
          <a:p>
            <a:r>
              <a:rPr lang="en-US" sz="3200" b="1" dirty="0">
                <a:latin typeface="AngsanaUPC" panose="020B0502040204020203" pitchFamily="18" charset="-34"/>
                <a:cs typeface="AngsanaUPC" panose="020B0502040204020203" pitchFamily="18" charset="-34"/>
              </a:rPr>
              <a:t>There are multiple features that we can add in this project.</a:t>
            </a:r>
          </a:p>
          <a:p>
            <a:r>
              <a:rPr lang="en-US" sz="3200" b="1" dirty="0">
                <a:latin typeface="AngsanaUPC" panose="020B0502040204020203" pitchFamily="18" charset="-34"/>
                <a:cs typeface="AngsanaUPC" panose="020B0502040204020203" pitchFamily="18" charset="-34"/>
              </a:rPr>
              <a:t>At present , it is able to spread some knowledge about Foster lives to few people but there is unlimited scope for this project to be on bigger and better platform because it is for non-profitable organization.</a:t>
            </a:r>
          </a:p>
          <a:p>
            <a:r>
              <a:rPr lang="en-US" sz="3200" b="1" dirty="0">
                <a:latin typeface="AngsanaUPC" panose="020B0502040204020203" pitchFamily="18" charset="-34"/>
                <a:cs typeface="AngsanaUPC" panose="020B0502040204020203" pitchFamily="18" charset="-34"/>
              </a:rPr>
              <a:t>We will add some more services to our website in future.</a:t>
            </a:r>
          </a:p>
          <a:p>
            <a:endParaRPr lang="en-US" sz="3200" b="1" dirty="0"/>
          </a:p>
        </p:txBody>
      </p:sp>
      <p:sp>
        <p:nvSpPr>
          <p:cNvPr id="9" name="Slide Number Placeholder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a:lstStyle/>
          <a:p>
            <a:fld id="{2C18C1E5-FB55-42F5-BD6D-9CC153FCDBE6}" type="slidenum">
              <a:rPr lang="en-US" smtClean="0"/>
              <a:pPr/>
              <a:t>11</a:t>
            </a:fld>
            <a:endParaRPr lang="en-US" dirty="0"/>
          </a:p>
        </p:txBody>
      </p:sp>
    </p:spTree>
    <p:extLst>
      <p:ext uri="{BB962C8B-B14F-4D97-AF65-F5344CB8AC3E}">
        <p14:creationId xmlns:p14="http://schemas.microsoft.com/office/powerpoint/2010/main" val="270835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pic>
        <p:nvPicPr>
          <p:cNvPr id="25" name="Online Image Placeholder 27" descr="Envelo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2">
            <a:extLst>
              <a:ext uri="{96DAC541-7B7A-43D3-8B79-37D633B846F1}">
                <asvg:svgBlip xmlns:asvg="http://schemas.microsoft.com/office/drawing/2016/SVG/main" r:embed="rId3"/>
              </a:ext>
            </a:extLst>
          </a:blip>
          <a:srcRect l="108" r="108"/>
          <a:stretch/>
        </p:blipFill>
        <p:spPr>
          <a:xfrm>
            <a:off x="1086376" y="2990722"/>
            <a:ext cx="1656823" cy="1656823"/>
          </a:xfrm>
        </p:spPr>
      </p:pic>
      <p:sp>
        <p:nvSpPr>
          <p:cNvPr id="10" name="Text Placeholder 9">
            <a:extLst>
              <a:ext uri="{FF2B5EF4-FFF2-40B4-BE49-F238E27FC236}">
                <a16:creationId xmlns:a16="http://schemas.microsoft.com/office/drawing/2014/main" id="{53C6B086-BC3B-4FE1-A23D-D1396E627EE6}"/>
              </a:ext>
            </a:extLst>
          </p:cNvPr>
          <p:cNvSpPr>
            <a:spLocks noGrp="1"/>
          </p:cNvSpPr>
          <p:nvPr>
            <p:ph type="body" sz="quarter" idx="20"/>
          </p:nvPr>
        </p:nvSpPr>
        <p:spPr>
          <a:xfrm>
            <a:off x="4234375" y="3402464"/>
            <a:ext cx="3930748" cy="731521"/>
          </a:xfrm>
        </p:spPr>
        <p:txBody>
          <a:bodyPr>
            <a:normAutofit/>
          </a:bodyPr>
          <a:lstStyle/>
          <a:p>
            <a:r>
              <a:rPr lang="en-US" sz="2800" b="1" dirty="0">
                <a:latin typeface="Aldhabi" panose="01000000000000000000" pitchFamily="2" charset="-78"/>
                <a:cs typeface="Aldhabi" panose="01000000000000000000" pitchFamily="2" charset="-78"/>
              </a:rPr>
              <a:t>shailja.thakur9@gmail.com</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fld id="{2C18C1E5-FB55-42F5-BD6D-9CC153FCDBE6}" type="slidenum">
              <a:rPr lang="en-US" smtClean="0"/>
              <a:pPr/>
              <a:t>12</a:t>
            </a:fld>
            <a:endParaRPr lang="en-US" dirty="0"/>
          </a:p>
        </p:txBody>
      </p:sp>
      <p:sp>
        <p:nvSpPr>
          <p:cNvPr id="20" name="Text Placeholder 9">
            <a:extLst>
              <a:ext uri="{FF2B5EF4-FFF2-40B4-BE49-F238E27FC236}">
                <a16:creationId xmlns:a16="http://schemas.microsoft.com/office/drawing/2014/main" id="{58262B9E-CD8B-4662-BD82-A01B93FA36DD}"/>
              </a:ext>
            </a:extLst>
          </p:cNvPr>
          <p:cNvSpPr txBox="1">
            <a:spLocks/>
          </p:cNvSpPr>
          <p:nvPr/>
        </p:nvSpPr>
        <p:spPr>
          <a:xfrm>
            <a:off x="4234375" y="2690488"/>
            <a:ext cx="3930748" cy="731521"/>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Aldhabi" panose="01000000000000000000" pitchFamily="2" charset="-78"/>
                <a:cs typeface="Aldhabi" panose="01000000000000000000" pitchFamily="2" charset="-78"/>
              </a:rPr>
              <a:t>         gurjeet97chaudhary@gmail.com</a:t>
            </a:r>
          </a:p>
        </p:txBody>
      </p:sp>
      <p:sp>
        <p:nvSpPr>
          <p:cNvPr id="21" name="Text Placeholder 9">
            <a:extLst>
              <a:ext uri="{FF2B5EF4-FFF2-40B4-BE49-F238E27FC236}">
                <a16:creationId xmlns:a16="http://schemas.microsoft.com/office/drawing/2014/main" id="{2AF61826-88F7-49DA-A3FA-72D7BFCA9A77}"/>
              </a:ext>
            </a:extLst>
          </p:cNvPr>
          <p:cNvSpPr txBox="1">
            <a:spLocks/>
          </p:cNvSpPr>
          <p:nvPr/>
        </p:nvSpPr>
        <p:spPr>
          <a:xfrm>
            <a:off x="4234375" y="4167431"/>
            <a:ext cx="3930748" cy="731521"/>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Aldhabi" panose="01000000000000000000" pitchFamily="2" charset="-78"/>
                <a:cs typeface="Aldhabi" panose="01000000000000000000" pitchFamily="2" charset="-78"/>
              </a:rPr>
              <a:t>vohrarupali1@gmail.com</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a:t>Fost &amp; found</a:t>
            </a:r>
            <a:endParaRPr lang="en-US" dirty="0"/>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lstStyle/>
          <a:p>
            <a:pPr lvl="0"/>
            <a:r>
              <a:rPr lang="en-US" dirty="0"/>
              <a:t>Team Members-</a:t>
            </a:r>
          </a:p>
          <a:p>
            <a:pPr lvl="0"/>
            <a:r>
              <a:rPr lang="en-US" dirty="0"/>
              <a:t>Gurjeet Kaur</a:t>
            </a:r>
          </a:p>
          <a:p>
            <a:pPr lvl="0"/>
            <a:r>
              <a:rPr lang="en-US" dirty="0"/>
              <a:t>Shailja Thakur</a:t>
            </a:r>
          </a:p>
          <a:p>
            <a:pPr lvl="0"/>
            <a:r>
              <a:rPr lang="en-US" dirty="0"/>
              <a:t>Rupali </a:t>
            </a:r>
            <a:r>
              <a:rPr lang="en-US" dirty="0" err="1"/>
              <a:t>Rupali</a:t>
            </a:r>
            <a:endParaRPr lang="en-US" dirty="0"/>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a:t>FOST &amp; FOUND</a:t>
            </a:r>
            <a:endParaRPr lang="en-US" dirty="0"/>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4654296" y="329184"/>
            <a:ext cx="6220030" cy="1373007"/>
          </a:xfrm>
        </p:spPr>
        <p:txBody>
          <a:bodyPr/>
          <a:lstStyle/>
          <a:p>
            <a:r>
              <a:rPr lang="en-US" sz="7200" dirty="0"/>
              <a:t>Introduction</a:t>
            </a:r>
            <a:endParaRPr lang="en-US" dirty="0"/>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4403188" y="2545934"/>
            <a:ext cx="7258929" cy="3992978"/>
          </a:xfrm>
        </p:spPr>
        <p:txBody>
          <a:bodyPr>
            <a:normAutofit/>
          </a:bodyPr>
          <a:lstStyle/>
          <a:p>
            <a:r>
              <a:rPr lang="en-US" sz="2800" dirty="0"/>
              <a:t>Foster care is a system in which a minor has been placed into a ward, group home (residential childcare community, treatment center, etc.), or private home of a state-certified caregiver, referred to as a "foster parent" or with a family member approved by the state. The placement of the child is normally arranged through the government or a social service agency. </a:t>
            </a:r>
          </a:p>
          <a:p>
            <a:r>
              <a:rPr lang="en-US" sz="2800" dirty="0"/>
              <a:t>So, </a:t>
            </a:r>
            <a:r>
              <a:rPr lang="en-US" sz="2800" dirty="0" err="1"/>
              <a:t>foster&amp;found</a:t>
            </a:r>
            <a:r>
              <a:rPr lang="en-US" sz="2800" dirty="0"/>
              <a:t> will help foster kids to have access to the services and they can have a common platform where they can share their stories and meet new people.</a:t>
            </a: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3</a:t>
            </a:fld>
            <a:endParaRPr lang="en-US" dirty="0"/>
          </a:p>
        </p:txBody>
      </p:sp>
      <p:pic>
        <p:nvPicPr>
          <p:cNvPr id="12" name="Picture Placeholder 11" descr="Icon&#10;&#10;Description automatically generated">
            <a:extLst>
              <a:ext uri="{FF2B5EF4-FFF2-40B4-BE49-F238E27FC236}">
                <a16:creationId xmlns:a16="http://schemas.microsoft.com/office/drawing/2014/main" id="{F3B2D004-98C8-460C-9147-4ED1C7B2EDEC}"/>
              </a:ext>
            </a:extLst>
          </p:cNvPr>
          <p:cNvPicPr>
            <a:picLocks noGrp="1" noChangeAspect="1"/>
          </p:cNvPicPr>
          <p:nvPr>
            <p:ph type="pic" sz="quarter" idx="13"/>
          </p:nvPr>
        </p:nvPicPr>
        <p:blipFill>
          <a:blip r:embed="rId2"/>
          <a:srcRect l="1817" r="1817"/>
          <a:stretch>
            <a:fillRect/>
          </a:stretch>
        </p:blipFill>
        <p:spPr>
          <a:xfrm>
            <a:off x="0" y="0"/>
            <a:ext cx="3692501" cy="3831771"/>
          </a:xfrm>
        </p:spPr>
      </p:pic>
      <p:pic>
        <p:nvPicPr>
          <p:cNvPr id="16" name="Picture Placeholder 15" descr="A picture containing text&#10;&#10;Description automatically generated">
            <a:extLst>
              <a:ext uri="{FF2B5EF4-FFF2-40B4-BE49-F238E27FC236}">
                <a16:creationId xmlns:a16="http://schemas.microsoft.com/office/drawing/2014/main" id="{244C87BC-BD40-44A9-AB5F-0E0396BAFD2C}"/>
              </a:ext>
            </a:extLst>
          </p:cNvPr>
          <p:cNvPicPr>
            <a:picLocks noGrp="1" noChangeAspect="1"/>
          </p:cNvPicPr>
          <p:nvPr>
            <p:ph type="pic" sz="quarter" idx="14"/>
          </p:nvPr>
        </p:nvPicPr>
        <p:blipFill>
          <a:blip r:embed="rId3"/>
          <a:srcRect t="3349" b="3349"/>
          <a:stretch>
            <a:fillRect/>
          </a:stretch>
        </p:blipFill>
        <p:spPr/>
      </p:pic>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sz="8000" dirty="0">
                <a:solidFill>
                  <a:schemeClr val="bg1"/>
                </a:solidFill>
              </a:rPr>
              <a:t>WHY FOST AND FOUND?</a:t>
            </a:r>
            <a:endParaRPr lang="en-US" dirty="0"/>
          </a:p>
        </p:txBody>
      </p:sp>
    </p:spTree>
    <p:extLst>
      <p:ext uri="{BB962C8B-B14F-4D97-AF65-F5344CB8AC3E}">
        <p14:creationId xmlns:p14="http://schemas.microsoft.com/office/powerpoint/2010/main" val="220143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Foster-care system</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5</a:t>
            </a:fld>
            <a:endParaRPr lang="en-US" dirty="0"/>
          </a:p>
        </p:txBody>
      </p:sp>
      <p:sp>
        <p:nvSpPr>
          <p:cNvPr id="7" name="Content Placeholder 6">
            <a:extLst>
              <a:ext uri="{FF2B5EF4-FFF2-40B4-BE49-F238E27FC236}">
                <a16:creationId xmlns:a16="http://schemas.microsoft.com/office/drawing/2014/main" id="{E848F971-2F82-4AFF-A8F2-C8E2A6CB912F}"/>
              </a:ext>
            </a:extLst>
          </p:cNvPr>
          <p:cNvSpPr>
            <a:spLocks noGrp="1"/>
          </p:cNvSpPr>
          <p:nvPr>
            <p:ph idx="1"/>
          </p:nvPr>
        </p:nvSpPr>
        <p:spPr/>
        <p:txBody>
          <a:bodyPr>
            <a:normAutofit/>
          </a:bodyPr>
          <a:lstStyle/>
          <a:p>
            <a:r>
              <a:rPr lang="en-US" sz="3200" b="1" dirty="0"/>
              <a:t>when looking at the negatives of foster care, you may conclude that the system sometimes fails children. Some kids, who should be adopted into a stable family, get passed around from family to family.</a:t>
            </a:r>
          </a:p>
          <a:p>
            <a:r>
              <a:rPr lang="en-US" sz="3200" b="1" dirty="0"/>
              <a:t>Sometimes foster parents fail to guide the foster kids, so they end up getting confused.</a:t>
            </a:r>
          </a:p>
          <a:p>
            <a:r>
              <a:rPr lang="en-US" sz="3200" b="1" dirty="0" err="1"/>
              <a:t>Fost&amp;found</a:t>
            </a:r>
            <a:r>
              <a:rPr lang="en-US" sz="3200" b="1" dirty="0"/>
              <a:t> will help kids to share their stories of life, access services that are made for them and be aware of those services.</a:t>
            </a:r>
            <a:endParaRPr lang="en-CA" sz="3200" b="1" dirty="0"/>
          </a:p>
        </p:txBody>
      </p:sp>
    </p:spTree>
    <p:extLst>
      <p:ext uri="{BB962C8B-B14F-4D97-AF65-F5344CB8AC3E}">
        <p14:creationId xmlns:p14="http://schemas.microsoft.com/office/powerpoint/2010/main" val="7836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6</a:t>
            </a:fld>
            <a:endParaRPr lang="en-US" dirty="0">
              <a:solidFill>
                <a:schemeClr val="tx1"/>
              </a:solidFill>
            </a:endParaRPr>
          </a:p>
        </p:txBody>
      </p:sp>
      <p:sp>
        <p:nvSpPr>
          <p:cNvPr id="12" name="Title 11">
            <a:extLst>
              <a:ext uri="{FF2B5EF4-FFF2-40B4-BE49-F238E27FC236}">
                <a16:creationId xmlns:a16="http://schemas.microsoft.com/office/drawing/2014/main" id="{3CF40392-64E6-4191-8C82-BD813D465AFE}"/>
              </a:ext>
            </a:extLst>
          </p:cNvPr>
          <p:cNvSpPr>
            <a:spLocks noGrp="1"/>
          </p:cNvSpPr>
          <p:nvPr>
            <p:ph type="title"/>
          </p:nvPr>
        </p:nvSpPr>
        <p:spPr>
          <a:xfrm>
            <a:off x="768095" y="2053883"/>
            <a:ext cx="10795547" cy="3882683"/>
          </a:xfrm>
        </p:spPr>
        <p:txBody>
          <a:bodyPr>
            <a:normAutofit/>
          </a:bodyPr>
          <a:lstStyle/>
          <a:p>
            <a:pPr algn="ctr"/>
            <a:r>
              <a:rPr lang="en-US" sz="8800" dirty="0"/>
              <a:t>Er diagram</a:t>
            </a:r>
            <a:endParaRPr lang="en-CA" sz="8800" dirty="0"/>
          </a:p>
        </p:txBody>
      </p:sp>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BB7636-6219-4901-8938-CEE59BA050D6}"/>
              </a:ext>
            </a:extLst>
          </p:cNvPr>
          <p:cNvSpPr>
            <a:spLocks noGrp="1"/>
          </p:cNvSpPr>
          <p:nvPr>
            <p:ph type="sldNum" sz="quarter" idx="12"/>
          </p:nvPr>
        </p:nvSpPr>
        <p:spPr/>
        <p:txBody>
          <a:bodyPr/>
          <a:lstStyle/>
          <a:p>
            <a:fld id="{2C18C1E5-FB55-42F5-BD6D-9CC153FCDBE6}" type="slidenum">
              <a:rPr lang="en-US" smtClean="0"/>
              <a:t>7</a:t>
            </a:fld>
            <a:endParaRPr lang="en-US" dirty="0"/>
          </a:p>
        </p:txBody>
      </p:sp>
      <p:pic>
        <p:nvPicPr>
          <p:cNvPr id="9" name="Picture 8" descr="Diagram&#10;&#10;Description automatically generated">
            <a:extLst>
              <a:ext uri="{FF2B5EF4-FFF2-40B4-BE49-F238E27FC236}">
                <a16:creationId xmlns:a16="http://schemas.microsoft.com/office/drawing/2014/main" id="{DB52893D-8486-44BD-B08C-29E505553453}"/>
              </a:ext>
            </a:extLst>
          </p:cNvPr>
          <p:cNvPicPr>
            <a:picLocks noChangeAspect="1"/>
          </p:cNvPicPr>
          <p:nvPr/>
        </p:nvPicPr>
        <p:blipFill>
          <a:blip r:embed="rId2"/>
          <a:stretch>
            <a:fillRect/>
          </a:stretch>
        </p:blipFill>
        <p:spPr>
          <a:xfrm>
            <a:off x="1029927" y="136599"/>
            <a:ext cx="9812246" cy="6584876"/>
          </a:xfrm>
          <a:prstGeom prst="rect">
            <a:avLst/>
          </a:prstGeom>
        </p:spPr>
      </p:pic>
    </p:spTree>
    <p:extLst>
      <p:ext uri="{BB962C8B-B14F-4D97-AF65-F5344CB8AC3E}">
        <p14:creationId xmlns:p14="http://schemas.microsoft.com/office/powerpoint/2010/main" val="329932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Technologies used</a:t>
            </a:r>
          </a:p>
        </p:txBody>
      </p:sp>
      <p:sp>
        <p:nvSpPr>
          <p:cNvPr id="10" name="Slide Number Placeholder 9">
            <a:extLst>
              <a:ext uri="{FF2B5EF4-FFF2-40B4-BE49-F238E27FC236}">
                <a16:creationId xmlns:a16="http://schemas.microsoft.com/office/drawing/2014/main" id="{C571E223-3317-47A3-95A7-B463EBD3FC00}"/>
              </a:ext>
            </a:extLst>
          </p:cNvPr>
          <p:cNvSpPr>
            <a:spLocks noGrp="1"/>
          </p:cNvSpPr>
          <p:nvPr>
            <p:ph type="sldNum" sz="quarter" idx="12"/>
          </p:nvPr>
        </p:nvSpPr>
        <p:spPr/>
        <p:txBody>
          <a:bodyPr/>
          <a:lstStyle/>
          <a:p>
            <a:fld id="{2C18C1E5-FB55-42F5-BD6D-9CC153FCDBE6}" type="slidenum">
              <a:rPr lang="en-US" smtClean="0"/>
              <a:pPr/>
              <a:t>8</a:t>
            </a:fld>
            <a:endParaRPr lang="en-US" dirty="0"/>
          </a:p>
        </p:txBody>
      </p:sp>
      <p:sp>
        <p:nvSpPr>
          <p:cNvPr id="37" name="Flowchart: Connector 36">
            <a:extLst>
              <a:ext uri="{FF2B5EF4-FFF2-40B4-BE49-F238E27FC236}">
                <a16:creationId xmlns:a16="http://schemas.microsoft.com/office/drawing/2014/main" id="{A651154A-8EE3-49DF-865A-BBA2DE0CB9CC}"/>
              </a:ext>
            </a:extLst>
          </p:cNvPr>
          <p:cNvSpPr/>
          <p:nvPr/>
        </p:nvSpPr>
        <p:spPr>
          <a:xfrm>
            <a:off x="4193184" y="4097948"/>
            <a:ext cx="2350476" cy="229046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haroni" panose="02010803020104030203" pitchFamily="2" charset="-79"/>
                <a:cs typeface="Aharoni" panose="02010803020104030203" pitchFamily="2" charset="-79"/>
              </a:rPr>
              <a:t>BOOTSTRAP</a:t>
            </a:r>
            <a:endParaRPr lang="en-CA" b="1" dirty="0">
              <a:solidFill>
                <a:schemeClr val="tx1"/>
              </a:solidFill>
              <a:latin typeface="Aharoni" panose="02010803020104030203" pitchFamily="2" charset="-79"/>
              <a:cs typeface="Aharoni" panose="02010803020104030203" pitchFamily="2" charset="-79"/>
            </a:endParaRPr>
          </a:p>
        </p:txBody>
      </p:sp>
      <p:sp>
        <p:nvSpPr>
          <p:cNvPr id="38" name="Flowchart: Connector 37">
            <a:extLst>
              <a:ext uri="{FF2B5EF4-FFF2-40B4-BE49-F238E27FC236}">
                <a16:creationId xmlns:a16="http://schemas.microsoft.com/office/drawing/2014/main" id="{0EABC3B5-C670-4B86-BCD3-EB3EB002F4F4}"/>
              </a:ext>
            </a:extLst>
          </p:cNvPr>
          <p:cNvSpPr/>
          <p:nvPr/>
        </p:nvSpPr>
        <p:spPr>
          <a:xfrm>
            <a:off x="2839199" y="2126623"/>
            <a:ext cx="1659988" cy="17374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haroni" panose="020B0604020202020204" pitchFamily="2" charset="-79"/>
                <a:cs typeface="Aharoni" panose="020B0604020202020204" pitchFamily="2" charset="-79"/>
              </a:rPr>
              <a:t>HTML</a:t>
            </a:r>
            <a:endParaRPr lang="en-CA" b="1" dirty="0">
              <a:solidFill>
                <a:schemeClr val="tx1"/>
              </a:solidFill>
              <a:latin typeface="Aharoni" panose="020B0604020202020204" pitchFamily="2" charset="-79"/>
              <a:cs typeface="Aharoni" panose="020B0604020202020204" pitchFamily="2" charset="-79"/>
            </a:endParaRPr>
          </a:p>
        </p:txBody>
      </p:sp>
      <p:sp>
        <p:nvSpPr>
          <p:cNvPr id="39" name="Flowchart: Connector 38">
            <a:extLst>
              <a:ext uri="{FF2B5EF4-FFF2-40B4-BE49-F238E27FC236}">
                <a16:creationId xmlns:a16="http://schemas.microsoft.com/office/drawing/2014/main" id="{6A1CF4E2-A1EB-48AB-929A-3CCC2E6EB114}"/>
              </a:ext>
            </a:extLst>
          </p:cNvPr>
          <p:cNvSpPr/>
          <p:nvPr/>
        </p:nvSpPr>
        <p:spPr>
          <a:xfrm>
            <a:off x="487255" y="3733966"/>
            <a:ext cx="3043634" cy="275890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Aharoni" panose="02010803020104030203" pitchFamily="2" charset="-79"/>
                <a:cs typeface="Aharoni" panose="02010803020104030203" pitchFamily="2" charset="-79"/>
              </a:rPr>
              <a:t>JAVASCRIPT</a:t>
            </a:r>
            <a:endParaRPr lang="en-CA" sz="2500" b="1" dirty="0">
              <a:solidFill>
                <a:schemeClr val="tx1"/>
              </a:solidFill>
              <a:latin typeface="Aharoni" panose="02010803020104030203" pitchFamily="2" charset="-79"/>
              <a:cs typeface="Aharoni" panose="02010803020104030203" pitchFamily="2" charset="-79"/>
            </a:endParaRPr>
          </a:p>
        </p:txBody>
      </p:sp>
      <p:sp>
        <p:nvSpPr>
          <p:cNvPr id="43" name="Flowchart: Connector 42">
            <a:extLst>
              <a:ext uri="{FF2B5EF4-FFF2-40B4-BE49-F238E27FC236}">
                <a16:creationId xmlns:a16="http://schemas.microsoft.com/office/drawing/2014/main" id="{E3DAEFA8-B4DF-4A7F-8398-62A458E0D072}"/>
              </a:ext>
            </a:extLst>
          </p:cNvPr>
          <p:cNvSpPr/>
          <p:nvPr/>
        </p:nvSpPr>
        <p:spPr>
          <a:xfrm>
            <a:off x="8303982" y="4417092"/>
            <a:ext cx="1659988" cy="17374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haroni" panose="02010803020104030203" pitchFamily="2" charset="-79"/>
                <a:cs typeface="Aharoni" panose="02010803020104030203" pitchFamily="2" charset="-79"/>
              </a:rPr>
              <a:t>CSS</a:t>
            </a:r>
            <a:endParaRPr lang="en-CA" b="1" dirty="0">
              <a:solidFill>
                <a:schemeClr val="tx1"/>
              </a:solidFill>
              <a:latin typeface="Aharoni" panose="02010803020104030203" pitchFamily="2" charset="-79"/>
              <a:cs typeface="Aharoni" panose="02010803020104030203" pitchFamily="2" charset="-79"/>
            </a:endParaRPr>
          </a:p>
        </p:txBody>
      </p:sp>
      <p:sp>
        <p:nvSpPr>
          <p:cNvPr id="48" name="Flowchart: Connector 47">
            <a:extLst>
              <a:ext uri="{FF2B5EF4-FFF2-40B4-BE49-F238E27FC236}">
                <a16:creationId xmlns:a16="http://schemas.microsoft.com/office/drawing/2014/main" id="{85206D88-FDF8-4C71-9DCD-2AFEA5B42DB4}"/>
              </a:ext>
            </a:extLst>
          </p:cNvPr>
          <p:cNvSpPr/>
          <p:nvPr/>
        </p:nvSpPr>
        <p:spPr>
          <a:xfrm>
            <a:off x="9355586" y="2259586"/>
            <a:ext cx="2368706" cy="215750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haroni" panose="02010803020104030203" pitchFamily="2" charset="-79"/>
                <a:cs typeface="Aharoni" panose="02010803020104030203" pitchFamily="2" charset="-79"/>
              </a:rPr>
              <a:t>NODE JS</a:t>
            </a:r>
            <a:endParaRPr lang="en-CA" b="1" dirty="0">
              <a:solidFill>
                <a:schemeClr val="tx1"/>
              </a:solidFill>
              <a:latin typeface="Aharoni" panose="02010803020104030203" pitchFamily="2" charset="-79"/>
              <a:cs typeface="Aharoni" panose="02010803020104030203" pitchFamily="2" charset="-79"/>
            </a:endParaRPr>
          </a:p>
        </p:txBody>
      </p:sp>
      <p:sp>
        <p:nvSpPr>
          <p:cNvPr id="49" name="Flowchart: Connector 48">
            <a:extLst>
              <a:ext uri="{FF2B5EF4-FFF2-40B4-BE49-F238E27FC236}">
                <a16:creationId xmlns:a16="http://schemas.microsoft.com/office/drawing/2014/main" id="{2A1BA54D-7354-4432-8108-A960B99B6B95}"/>
              </a:ext>
            </a:extLst>
          </p:cNvPr>
          <p:cNvSpPr/>
          <p:nvPr/>
        </p:nvSpPr>
        <p:spPr>
          <a:xfrm>
            <a:off x="5990404" y="2126623"/>
            <a:ext cx="2743200" cy="241724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haroni" panose="02010803020104030203" pitchFamily="2" charset="-79"/>
                <a:cs typeface="Aharoni" panose="02010803020104030203" pitchFamily="2" charset="-79"/>
              </a:rPr>
              <a:t>ANGULAR</a:t>
            </a:r>
            <a:endParaRPr lang="en-CA" b="1"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4807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D9CA0-1791-40C7-A419-1A0FC27F1453}"/>
              </a:ext>
            </a:extLst>
          </p:cNvPr>
          <p:cNvSpPr>
            <a:spLocks noGrp="1"/>
          </p:cNvSpPr>
          <p:nvPr>
            <p:ph type="title"/>
          </p:nvPr>
        </p:nvSpPr>
        <p:spPr/>
        <p:txBody>
          <a:bodyPr/>
          <a:lstStyle/>
          <a:p>
            <a:r>
              <a:rPr lang="en-US" sz="7200" dirty="0"/>
              <a:t>DATABASE</a:t>
            </a:r>
            <a:endParaRPr lang="en-US" dirty="0"/>
          </a:p>
        </p:txBody>
      </p:sp>
      <p:sp>
        <p:nvSpPr>
          <p:cNvPr id="6" name="Slide Number Placeholder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a:lstStyle/>
          <a:p>
            <a:fld id="{2C18C1E5-FB55-42F5-BD6D-9CC153FCDBE6}" type="slidenum">
              <a:rPr lang="en-US" smtClean="0"/>
              <a:pPr/>
              <a:t>9</a:t>
            </a:fld>
            <a:endParaRPr lang="en-US" dirty="0"/>
          </a:p>
        </p:txBody>
      </p:sp>
      <p:sp>
        <p:nvSpPr>
          <p:cNvPr id="8" name="Rectangle 7">
            <a:extLst>
              <a:ext uri="{FF2B5EF4-FFF2-40B4-BE49-F238E27FC236}">
                <a16:creationId xmlns:a16="http://schemas.microsoft.com/office/drawing/2014/main" id="{C59719E5-6502-4B27-A876-B7A448F92647}"/>
              </a:ext>
            </a:extLst>
          </p:cNvPr>
          <p:cNvSpPr/>
          <p:nvPr/>
        </p:nvSpPr>
        <p:spPr>
          <a:xfrm>
            <a:off x="1085552" y="2532500"/>
            <a:ext cx="1778391" cy="1477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STORIES</a:t>
            </a:r>
            <a:endParaRPr lang="en-CA" sz="4400" dirty="0"/>
          </a:p>
        </p:txBody>
      </p:sp>
      <p:sp>
        <p:nvSpPr>
          <p:cNvPr id="12" name="Rectangle 11">
            <a:extLst>
              <a:ext uri="{FF2B5EF4-FFF2-40B4-BE49-F238E27FC236}">
                <a16:creationId xmlns:a16="http://schemas.microsoft.com/office/drawing/2014/main" id="{D5279D28-C28D-40A8-B940-7107928C65E5}"/>
              </a:ext>
            </a:extLst>
          </p:cNvPr>
          <p:cNvSpPr/>
          <p:nvPr/>
        </p:nvSpPr>
        <p:spPr>
          <a:xfrm>
            <a:off x="3879161" y="2532498"/>
            <a:ext cx="1778391" cy="1477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CREATE</a:t>
            </a:r>
            <a:endParaRPr lang="en-CA" sz="4400" dirty="0"/>
          </a:p>
        </p:txBody>
      </p:sp>
      <p:sp>
        <p:nvSpPr>
          <p:cNvPr id="13" name="Rectangle 12">
            <a:extLst>
              <a:ext uri="{FF2B5EF4-FFF2-40B4-BE49-F238E27FC236}">
                <a16:creationId xmlns:a16="http://schemas.microsoft.com/office/drawing/2014/main" id="{91A9EFAE-F7EF-47FE-A004-9447493490EB}"/>
              </a:ext>
            </a:extLst>
          </p:cNvPr>
          <p:cNvSpPr/>
          <p:nvPr/>
        </p:nvSpPr>
        <p:spPr>
          <a:xfrm>
            <a:off x="6832209" y="2532499"/>
            <a:ext cx="1778391" cy="1477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UPDATE</a:t>
            </a:r>
            <a:endParaRPr lang="en-CA" sz="4400" dirty="0"/>
          </a:p>
        </p:txBody>
      </p:sp>
      <p:sp>
        <p:nvSpPr>
          <p:cNvPr id="14" name="Rectangle 13">
            <a:extLst>
              <a:ext uri="{FF2B5EF4-FFF2-40B4-BE49-F238E27FC236}">
                <a16:creationId xmlns:a16="http://schemas.microsoft.com/office/drawing/2014/main" id="{03FAAC39-645B-42D1-85A8-F8B21AAE6082}"/>
              </a:ext>
            </a:extLst>
          </p:cNvPr>
          <p:cNvSpPr/>
          <p:nvPr/>
        </p:nvSpPr>
        <p:spPr>
          <a:xfrm>
            <a:off x="9785257" y="2532501"/>
            <a:ext cx="1778391" cy="1477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DELETE</a:t>
            </a:r>
            <a:endParaRPr lang="en-CA" sz="4400" dirty="0"/>
          </a:p>
        </p:txBody>
      </p:sp>
      <p:sp>
        <p:nvSpPr>
          <p:cNvPr id="17" name="Rectangle 16">
            <a:extLst>
              <a:ext uri="{FF2B5EF4-FFF2-40B4-BE49-F238E27FC236}">
                <a16:creationId xmlns:a16="http://schemas.microsoft.com/office/drawing/2014/main" id="{5F09C642-39C7-4107-8999-3AB66C53E711}"/>
              </a:ext>
            </a:extLst>
          </p:cNvPr>
          <p:cNvSpPr/>
          <p:nvPr/>
        </p:nvSpPr>
        <p:spPr>
          <a:xfrm>
            <a:off x="5305278" y="4851101"/>
            <a:ext cx="1778391" cy="147710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dirty="0">
                <a:ln w="22225">
                  <a:solidFill>
                    <a:schemeClr val="accent2"/>
                  </a:solidFill>
                  <a:prstDash val="solid"/>
                </a:ln>
                <a:solidFill>
                  <a:schemeClr val="accent2">
                    <a:lumMod val="40000"/>
                    <a:lumOff val="60000"/>
                  </a:schemeClr>
                </a:solidFill>
              </a:rPr>
              <a:t>MONGODB</a:t>
            </a:r>
            <a:endParaRPr lang="en-CA" sz="4400" dirty="0"/>
          </a:p>
        </p:txBody>
      </p:sp>
      <p:sp>
        <p:nvSpPr>
          <p:cNvPr id="18" name="Arrow: Bent 17">
            <a:extLst>
              <a:ext uri="{FF2B5EF4-FFF2-40B4-BE49-F238E27FC236}">
                <a16:creationId xmlns:a16="http://schemas.microsoft.com/office/drawing/2014/main" id="{03E9A9F1-0CF7-484C-8805-F6AFB25850F2}"/>
              </a:ext>
            </a:extLst>
          </p:cNvPr>
          <p:cNvSpPr/>
          <p:nvPr/>
        </p:nvSpPr>
        <p:spPr>
          <a:xfrm flipV="1">
            <a:off x="1850486" y="4252915"/>
            <a:ext cx="3326426" cy="1477107"/>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solidFill>
                <a:schemeClr val="tx1"/>
              </a:solidFill>
            </a:endParaRPr>
          </a:p>
        </p:txBody>
      </p:sp>
      <p:sp>
        <p:nvSpPr>
          <p:cNvPr id="20" name="Arrow: Bent 19">
            <a:extLst>
              <a:ext uri="{FF2B5EF4-FFF2-40B4-BE49-F238E27FC236}">
                <a16:creationId xmlns:a16="http://schemas.microsoft.com/office/drawing/2014/main" id="{846DFAB1-1D18-4F3A-8C5B-EA4A9A4A0B3D}"/>
              </a:ext>
            </a:extLst>
          </p:cNvPr>
          <p:cNvSpPr/>
          <p:nvPr/>
        </p:nvSpPr>
        <p:spPr>
          <a:xfrm flipH="1" flipV="1">
            <a:off x="7212035" y="4337950"/>
            <a:ext cx="3760764" cy="1325880"/>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solidFill>
                <a:schemeClr val="tx1"/>
              </a:solidFill>
            </a:endParaRPr>
          </a:p>
        </p:txBody>
      </p:sp>
      <p:sp>
        <p:nvSpPr>
          <p:cNvPr id="25" name="Arrow: Right 24">
            <a:extLst>
              <a:ext uri="{FF2B5EF4-FFF2-40B4-BE49-F238E27FC236}">
                <a16:creationId xmlns:a16="http://schemas.microsoft.com/office/drawing/2014/main" id="{4D7A558D-A483-4C36-AB56-D04227F6DCD6}"/>
              </a:ext>
            </a:extLst>
          </p:cNvPr>
          <p:cNvSpPr/>
          <p:nvPr/>
        </p:nvSpPr>
        <p:spPr>
          <a:xfrm rot="7289357">
            <a:off x="6723802" y="4215987"/>
            <a:ext cx="791842" cy="5093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dirty="0"/>
          </a:p>
        </p:txBody>
      </p:sp>
      <p:sp>
        <p:nvSpPr>
          <p:cNvPr id="26" name="Arrow: Right 25">
            <a:extLst>
              <a:ext uri="{FF2B5EF4-FFF2-40B4-BE49-F238E27FC236}">
                <a16:creationId xmlns:a16="http://schemas.microsoft.com/office/drawing/2014/main" id="{2305CC99-34FF-4B46-9195-5E36443F3423}"/>
              </a:ext>
            </a:extLst>
          </p:cNvPr>
          <p:cNvSpPr/>
          <p:nvPr/>
        </p:nvSpPr>
        <p:spPr>
          <a:xfrm rot="2184488">
            <a:off x="4841157" y="4215987"/>
            <a:ext cx="791842" cy="5093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8760352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811</TotalTime>
  <Words>379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Aldhabi</vt:lpstr>
      <vt:lpstr>AngsanaUPC</vt:lpstr>
      <vt:lpstr>Arial</vt:lpstr>
      <vt:lpstr>Calibri</vt:lpstr>
      <vt:lpstr>The Hand Black</vt:lpstr>
      <vt:lpstr>The Serif Hand Black</vt:lpstr>
      <vt:lpstr>SketchyVTI</vt:lpstr>
      <vt:lpstr>Capstone project</vt:lpstr>
      <vt:lpstr>Fost &amp; found</vt:lpstr>
      <vt:lpstr>Introduction</vt:lpstr>
      <vt:lpstr>WHY FOST AND FOUND?</vt:lpstr>
      <vt:lpstr>Foster-care system</vt:lpstr>
      <vt:lpstr>Er diagram</vt:lpstr>
      <vt:lpstr>PowerPoint Presentation</vt:lpstr>
      <vt:lpstr>Technologies used</vt:lpstr>
      <vt:lpstr>DATABASE</vt:lpstr>
      <vt:lpstr>features</vt:lpstr>
      <vt:lpstr>WHAT TO EXPECT IN FUTURE?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Shailja Thakur</dc:creator>
  <cp:lastModifiedBy>Shailja Thakur</cp:lastModifiedBy>
  <cp:revision>14</cp:revision>
  <dcterms:created xsi:type="dcterms:W3CDTF">2020-12-17T23:27:51Z</dcterms:created>
  <dcterms:modified xsi:type="dcterms:W3CDTF">2020-12-18T13:29:06Z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