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448" r:id="rId2"/>
    <p:sldId id="257" r:id="rId3"/>
    <p:sldId id="258" r:id="rId4"/>
    <p:sldId id="259" r:id="rId5"/>
    <p:sldId id="260" r:id="rId6"/>
    <p:sldId id="282" r:id="rId7"/>
    <p:sldId id="261" r:id="rId8"/>
    <p:sldId id="280" r:id="rId9"/>
    <p:sldId id="266" r:id="rId10"/>
    <p:sldId id="265" r:id="rId11"/>
    <p:sldId id="263" r:id="rId12"/>
    <p:sldId id="278" r:id="rId13"/>
    <p:sldId id="262" r:id="rId14"/>
    <p:sldId id="267" r:id="rId15"/>
    <p:sldId id="268" r:id="rId16"/>
    <p:sldId id="269" r:id="rId17"/>
    <p:sldId id="270" r:id="rId18"/>
    <p:sldId id="273" r:id="rId19"/>
    <p:sldId id="274" r:id="rId20"/>
    <p:sldId id="276" r:id="rId21"/>
    <p:sldId id="281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AD40C-175E-4784-B16E-3AD2BCB9DEBC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63D82-CDC3-4E7F-B248-BBAA7751C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7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1DDC4-6406-437C-89B7-41EDEE3A3063}" type="slidenum">
              <a:rPr lang="tr-TR" altLang="en-US" smtClean="0"/>
              <a:pPr/>
              <a:t>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019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2EB4-A3D2-445C-8D94-A0E85E069873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7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432-566D-4B35-A249-C897F603D86D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9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1739-E88C-4EB6-981D-E5A5B2D52EAD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0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E19B-72F0-4574-8A9C-DCFE22A2FFE0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FCF5-5406-4C61-8AF3-91082BF640FB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5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348-C063-41F0-B708-43E5D709B4A8}" type="datetime1">
              <a:rPr lang="en-US" smtClean="0"/>
              <a:t>11/13/2022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3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A898-A479-4335-AE22-B47246362EF8}" type="datetime1">
              <a:rPr lang="en-US" smtClean="0"/>
              <a:t>11/13/2022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3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9F60-50BF-4423-873D-682F9BDA1FF8}" type="datetime1">
              <a:rPr lang="en-US" smtClean="0"/>
              <a:t>11/13/2022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04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382F-2B63-4DCF-B439-63921117A581}" type="datetime1">
              <a:rPr lang="en-US" smtClean="0"/>
              <a:t>11/13/2022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7FB57-BAB3-4DD4-8DCE-FFBA20069A0B}" type="datetime1">
              <a:rPr lang="en-US" smtClean="0"/>
              <a:t>11/13/2022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1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A481-2175-44DE-931F-9F65489E8D5D}" type="datetime1">
              <a:rPr lang="en-US" smtClean="0"/>
              <a:t>11/13/2022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36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B79A43-3FE5-41DA-9668-BD3F2F6E1935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382518-5B7D-409D-94E1-3A02D1C1825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9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www.prisma-informatik.de/newsroom/wp-content/uploads/2017/05/NAV07_17_Machine_Learn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7" y="100715"/>
            <a:ext cx="1912723" cy="19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516582-6566-4143-8C29-618F0902B17C}"/>
              </a:ext>
            </a:extLst>
          </p:cNvPr>
          <p:cNvSpPr txBox="1"/>
          <p:nvPr/>
        </p:nvSpPr>
        <p:spPr>
          <a:xfrm flipH="1">
            <a:off x="3928228" y="3307873"/>
            <a:ext cx="4749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masis MT Pro Black" panose="020B0604020202020204" pitchFamily="18" charset="0"/>
              </a:rPr>
              <a:t>Brushing Up Python</a:t>
            </a:r>
            <a:endParaRPr lang="en-IN" sz="3200">
              <a:latin typeface="Amasis MT Pro Black" panose="020B0604020202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0378D-5011-4B0E-9FC6-09B08E043081}"/>
              </a:ext>
            </a:extLst>
          </p:cNvPr>
          <p:cNvSpPr txBox="1"/>
          <p:nvPr/>
        </p:nvSpPr>
        <p:spPr>
          <a:xfrm>
            <a:off x="4444408" y="4762503"/>
            <a:ext cx="318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Dr. Shailesh Sivan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61FD9-4EE4-4749-9B9F-42BF7B7C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988E8A4F-6757-44F1-B84E-E4D677EA9280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E4B03-44AA-45DA-A4E1-85275306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Brushing Up Python - Shailesh Sivan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3379-FC0C-40F6-92E9-AA48EA0D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75E2C4A-EC6E-40E8-9145-34703132768D}" type="slidenum">
              <a:rPr lang="tr-TR" altLang="en-US" smtClean="0"/>
              <a:pPr/>
              <a:t>1</a:t>
            </a:fld>
            <a:endParaRPr lang="tr-TR" altLang="en-US"/>
          </a:p>
        </p:txBody>
      </p:sp>
      <p:pic>
        <p:nvPicPr>
          <p:cNvPr id="5128" name="Picture 8" descr="DesignwithAI | Artificial Intelligence Driven Design">
            <a:extLst>
              <a:ext uri="{FF2B5EF4-FFF2-40B4-BE49-F238E27FC236}">
                <a16:creationId xmlns:a16="http://schemas.microsoft.com/office/drawing/2014/main" id="{8F2B6A8C-6C54-483D-AEAB-5AF01CF3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740" y="4005064"/>
            <a:ext cx="2141414" cy="214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ython - Wikiversity">
            <a:extLst>
              <a:ext uri="{FF2B5EF4-FFF2-40B4-BE49-F238E27FC236}">
                <a16:creationId xmlns:a16="http://schemas.microsoft.com/office/drawing/2014/main" id="{59B363F8-B134-4E0A-B8EF-F806AAB9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32" y="1241239"/>
            <a:ext cx="1544397" cy="15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ow Machine Learning Tools Transform Operational Efficiency">
            <a:extLst>
              <a:ext uri="{FF2B5EF4-FFF2-40B4-BE49-F238E27FC236}">
                <a16:creationId xmlns:a16="http://schemas.microsoft.com/office/drawing/2014/main" id="{73269FA6-95FB-4F75-86C2-154189203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16" y="1240874"/>
            <a:ext cx="1544397" cy="15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3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1C8B5E-B522-4561-BEED-1B1D41A530B4}"/>
              </a:ext>
            </a:extLst>
          </p:cNvPr>
          <p:cNvSpPr txBox="1"/>
          <p:nvPr/>
        </p:nvSpPr>
        <p:spPr>
          <a:xfrm>
            <a:off x="2090256" y="115759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Some String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5B4B0-BB49-4A0B-8A75-82764B3C1010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Python Fundamentals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A8A0-6F62-460D-A25F-D496E66F18BE}"/>
              </a:ext>
            </a:extLst>
          </p:cNvPr>
          <p:cNvSpPr txBox="1"/>
          <p:nvPr/>
        </p:nvSpPr>
        <p:spPr>
          <a:xfrm>
            <a:off x="2308371" y="1496153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'hello'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hello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hello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"python"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'world'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python world</a:t>
            </a:r>
          </a:p>
          <a:p>
            <a:endParaRPr lang="en-IN" sz="1400" i="1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'%s %s %d'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python world 1011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12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1742C-ED49-48B8-8C44-2FECFAA86C4F}"/>
              </a:ext>
            </a:extLst>
          </p:cNvPr>
          <p:cNvSpPr txBox="1"/>
          <p:nvPr/>
        </p:nvSpPr>
        <p:spPr>
          <a:xfrm>
            <a:off x="7240499" y="1326876"/>
            <a:ext cx="4572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upper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PYTHON WORLD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capitalize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Python world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python world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world how are you'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['hello', 'world', 'how', 'are', 'you']</a:t>
            </a:r>
            <a:endParaRPr lang="en-US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'book'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replace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beek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'jewellery'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'well'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'is'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2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-1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73B9A-B1D5-45FB-9E65-8583139A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619-AD7D-4239-ACFC-121950ED5846}" type="datetime1">
              <a:rPr lang="en-US" smtClean="0"/>
              <a:t>11/13/2022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B6F0F-0841-4B77-9605-71F67C3F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30979-93E4-4EC9-B1E1-298813A0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3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DAF73-FE06-4FCC-83FD-4EB480E19B0C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Control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E3626-EDF1-4588-9F83-BB8C59A0EC5C}"/>
              </a:ext>
            </a:extLst>
          </p:cNvPr>
          <p:cNvSpPr txBox="1"/>
          <p:nvPr/>
        </p:nvSpPr>
        <p:spPr>
          <a:xfrm>
            <a:off x="7029061" y="2166896"/>
            <a:ext cx="1711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/>
              <a:t>if – elif - else</a:t>
            </a:r>
            <a:endParaRPr lang="en-IN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C20B4-6484-4F24-9BDC-5A6EA01B0885}"/>
              </a:ext>
            </a:extLst>
          </p:cNvPr>
          <p:cNvSpPr txBox="1"/>
          <p:nvPr/>
        </p:nvSpPr>
        <p:spPr>
          <a:xfrm>
            <a:off x="2254086" y="2166896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99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 digit'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'Not 3 digit'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Enter number : 123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3 digit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D7C11-BA8B-4811-8F4F-DD95EEF1A258}"/>
              </a:ext>
            </a:extLst>
          </p:cNvPr>
          <p:cNvSpPr txBox="1"/>
          <p:nvPr/>
        </p:nvSpPr>
        <p:spPr>
          <a:xfrm>
            <a:off x="7029061" y="2580986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'Are you familiar with python : 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upper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"YES"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can skip this course :-|"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upper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are at the right place :-)"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'Sorry wrong input :-('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Are you familiar with python : no</a:t>
            </a:r>
            <a:endParaRPr lang="en-US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You are at the right place :-)</a:t>
            </a:r>
            <a:endParaRPr lang="en-IN" sz="1400" i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4D36E-720A-48B8-9D1B-1D421D64E2FF}"/>
              </a:ext>
            </a:extLst>
          </p:cNvPr>
          <p:cNvSpPr txBox="1"/>
          <p:nvPr/>
        </p:nvSpPr>
        <p:spPr>
          <a:xfrm>
            <a:off x="2212019" y="167726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if - else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E8939-2C00-4295-8783-2780ADC64D24}"/>
              </a:ext>
            </a:extLst>
          </p:cNvPr>
          <p:cNvSpPr txBox="1"/>
          <p:nvPr/>
        </p:nvSpPr>
        <p:spPr>
          <a:xfrm>
            <a:off x="2254086" y="4243449"/>
            <a:ext cx="39302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Take care of indentation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Don’t forget to put  ‘ : ’ at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Remember its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en-US" sz="1600">
                <a:solidFill>
                  <a:srgbClr val="7030A0"/>
                </a:solidFill>
              </a:rPr>
              <a:t> not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</a:rPr>
              <a:t>else if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2BA07-8DB3-478D-A23F-9E477DE2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FEAE-95AB-4655-B741-46390BAA0881}" type="datetime1">
              <a:rPr lang="en-US" smtClean="0"/>
              <a:t>11/13/2022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C2014-50F9-4FE9-B2EC-16FAE90C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D28AD-79F1-4B69-A871-A4C4317F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8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DAF73-FE06-4FCC-83FD-4EB480E19B0C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Control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E3626-EDF1-4588-9F83-BB8C59A0EC5C}"/>
              </a:ext>
            </a:extLst>
          </p:cNvPr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for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07A39-1ACB-4E7B-81B9-06E8AB8D4C25}"/>
              </a:ext>
            </a:extLst>
          </p:cNvPr>
          <p:cNvSpPr txBox="1"/>
          <p:nvPr/>
        </p:nvSpPr>
        <p:spPr>
          <a:xfrm>
            <a:off x="7614444" y="2167116"/>
            <a:ext cx="3401735" cy="2523768"/>
          </a:xfrm>
          <a:prstGeom prst="rect">
            <a:avLst/>
          </a:prstGeom>
          <a:noFill/>
          <a:ln>
            <a:solidFill>
              <a:srgbClr val="EF5223"/>
            </a:solidFill>
          </a:ln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F95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range()</a:t>
            </a:r>
          </a:p>
          <a:p>
            <a:endParaRPr lang="en-IN" sz="1400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[0, 1, 2, 3, 4, 5, 6, 7, 8, 9]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2, 3, 4, 5, 6, 7, 8, 9]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3, 5, 7, 9]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2CF3F-6688-4603-8DEB-096BF5F787E3}"/>
              </a:ext>
            </a:extLst>
          </p:cNvPr>
          <p:cNvSpPr txBox="1"/>
          <p:nvPr/>
        </p:nvSpPr>
        <p:spPr>
          <a:xfrm>
            <a:off x="2212019" y="1873696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0 1 2 3 4 5 6 7 8 9 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limit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'Enter a limit :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limit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"Odd sum = 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Enter a limit : 15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Odd sum = 64</a:t>
            </a:r>
            <a:endParaRPr lang="en-IN" sz="1400" i="1"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28C97-4BB7-4553-9A2B-B7F6B47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97FA-9E9A-428C-B0FF-10F854497CB1}" type="datetime1">
              <a:rPr lang="en-US" smtClean="0"/>
              <a:t>11/13/2022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25093-AC67-4EE6-B108-A38CFE56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A7849-9787-4363-96B7-9872BC71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27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6394A-264D-4DA3-8BAB-45D142401548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Control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38BEC-45DD-47D4-AC60-8B7583415502}"/>
              </a:ext>
            </a:extLst>
          </p:cNvPr>
          <p:cNvSpPr txBox="1"/>
          <p:nvPr/>
        </p:nvSpPr>
        <p:spPr>
          <a:xfrm>
            <a:off x="7534370" y="171600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N</a:t>
            </a:r>
            <a:r>
              <a:rPr lang="en-IN" sz="1600" b="1"/>
              <a:t>ested loops</a:t>
            </a:r>
            <a:endParaRPr lang="en-IN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C0175-F302-4118-9571-8CCC3C5D4757}"/>
              </a:ext>
            </a:extLst>
          </p:cNvPr>
          <p:cNvSpPr txBox="1"/>
          <p:nvPr/>
        </p:nvSpPr>
        <p:spPr>
          <a:xfrm>
            <a:off x="2212019" y="2121902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'Enter number : 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number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Enter number : 1254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12</a:t>
            </a:r>
            <a:endParaRPr lang="en-IN" sz="1400" i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7349F-F3E6-415F-9D4A-0217680C28E5}"/>
              </a:ext>
            </a:extLst>
          </p:cNvPr>
          <p:cNvSpPr txBox="1"/>
          <p:nvPr/>
        </p:nvSpPr>
        <p:spPr>
          <a:xfrm>
            <a:off x="7534370" y="2054563"/>
            <a:ext cx="39763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limit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'Enter number :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limit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is_divisible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k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is_divisible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k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is_divisible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Enter number : 400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2 3 5 7 11 13 17 19 23 29 31 37 </a:t>
            </a:r>
            <a:endParaRPr lang="en-IN" sz="1400" i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7C7EF-4681-4801-8335-FA66D184F2A1}"/>
              </a:ext>
            </a:extLst>
          </p:cNvPr>
          <p:cNvSpPr txBox="1"/>
          <p:nvPr/>
        </p:nvSpPr>
        <p:spPr>
          <a:xfrm>
            <a:off x="2212019" y="171600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While loop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02F0D-FB17-4147-B872-618EEE4A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73E9-4D15-4FAD-9103-B99346C8E80D}" type="datetime1">
              <a:rPr lang="en-US" smtClean="0"/>
              <a:t>11/13/2022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8E664-CDA2-4ED8-92AE-F4A6EB32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EE2F7-E848-4D84-B22B-0508C34D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59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6394A-264D-4DA3-8BAB-45D142401548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Containers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2A9C3-DC44-4D58-AB49-9A4D05610BE5}"/>
              </a:ext>
            </a:extLst>
          </p:cNvPr>
          <p:cNvSpPr txBox="1"/>
          <p:nvPr/>
        </p:nvSpPr>
        <p:spPr>
          <a:xfrm>
            <a:off x="2098768" y="121911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Containers -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3F6D8-A1A1-4438-B9CF-C789D84DF17E}"/>
              </a:ext>
            </a:extLst>
          </p:cNvPr>
          <p:cNvSpPr txBox="1"/>
          <p:nvPr/>
        </p:nvSpPr>
        <p:spPr>
          <a:xfrm>
            <a:off x="2098768" y="1575609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1, 1.2, True]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1, 1.2, True, 'new']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new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'new', 1, 1.2, True]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'new'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1, 1.2, True]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11839-25FA-4BAA-BDD9-01A589676E5D}"/>
              </a:ext>
            </a:extLst>
          </p:cNvPr>
          <p:cNvSpPr txBox="1"/>
          <p:nvPr/>
        </p:nvSpPr>
        <p:spPr>
          <a:xfrm>
            <a:off x="6947483" y="1219111"/>
            <a:ext cx="382525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1, 1.2, True, [1, 2, 3]]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1, 1.2, True]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['a', 'b', 1, 1.2, True, 1, 2, 3]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2, 3, 4, 5]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['h', 'e', 'l', 'l', 'o']</a:t>
            </a:r>
            <a:endParaRPr lang="it-IT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6796A-C556-4FA6-9F67-424604FA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E20B-972E-4B3D-92D0-5399316984BC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7A55-7BE1-4A5B-92F6-E7398D18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790683-82D3-4E4B-A0F4-7E527B8D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94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B14365-B724-4F67-8985-AEB892E02B11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Containers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9F57F-0C24-45AB-9C00-AF2420CDBC86}"/>
              </a:ext>
            </a:extLst>
          </p:cNvPr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Containers – List Slicing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9940D-F48E-43DE-B09D-FA7F1D6FA75F}"/>
              </a:ext>
            </a:extLst>
          </p:cNvPr>
          <p:cNvSpPr txBox="1"/>
          <p:nvPr/>
        </p:nvSpPr>
        <p:spPr>
          <a:xfrm>
            <a:off x="2579038" y="1895296"/>
            <a:ext cx="370152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[-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2 10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[6, 7, 8, 9, 10]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[6, 7, 8, 9, 10]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[: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2, 3, 4, 5, 6, 7]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sliced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[9, 10]</a:t>
            </a:r>
            <a:endParaRPr lang="en-IN" sz="14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25825-4E05-4B1A-B170-C40C0C018A75}"/>
              </a:ext>
            </a:extLst>
          </p:cNvPr>
          <p:cNvSpPr txBox="1"/>
          <p:nvPr/>
        </p:nvSpPr>
        <p:spPr>
          <a:xfrm>
            <a:off x="6400223" y="4242407"/>
            <a:ext cx="32127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</a:rPr>
              <a:t>list_name[a:b] =&gt; where it slices out a subset from the index a to b-1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0AFCF-26BE-4958-891F-CC92A102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BFDA-0349-47BD-AB7F-46ED3BAEFE12}" type="datetime1">
              <a:rPr lang="en-US" smtClean="0"/>
              <a:t>11/13/2022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EDDFD-98AF-4D13-AEE2-D18B604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710A6D-DADE-444A-8F5B-F8ED72DB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2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B14365-B724-4F67-8985-AEB892E02B11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F901E-EDED-487B-8895-A2E1A7E68603}"/>
              </a:ext>
            </a:extLst>
          </p:cNvPr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Containers – List comprehension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D087F-E9BC-49A8-B14C-DC8335C4EFED}"/>
              </a:ext>
            </a:extLst>
          </p:cNvPr>
          <p:cNvSpPr txBox="1"/>
          <p:nvPr/>
        </p:nvSpPr>
        <p:spPr>
          <a:xfrm>
            <a:off x="2212019" y="2090171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2, 3, 4, 5, 6, 7]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square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4, 9, 16, 25, 36, 49]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635FE-D457-449C-B888-E71DF2C2F23D}"/>
              </a:ext>
            </a:extLst>
          </p:cNvPr>
          <p:cNvSpPr txBox="1"/>
          <p:nvPr/>
        </p:nvSpPr>
        <p:spPr>
          <a:xfrm>
            <a:off x="6712591" y="2006282"/>
            <a:ext cx="50963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##List Comprehension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4, 9, 16, 25, 36, 49]</a:t>
            </a:r>
          </a:p>
          <a:p>
            <a:endParaRPr lang="en-IN" sz="140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## List comprehension with a filter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odd_square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=[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odd_square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9, 25, 49]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6EDEA-0E6D-44AC-AB4C-F2ECF07C0282}"/>
              </a:ext>
            </a:extLst>
          </p:cNvPr>
          <p:cNvSpPr txBox="1"/>
          <p:nvPr/>
        </p:nvSpPr>
        <p:spPr>
          <a:xfrm>
            <a:off x="3671703" y="4690043"/>
            <a:ext cx="62246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AxA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AxA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[(4, 6), (4, 8), (4, 9), (6, 4), (6, 8), (6, 9), (8, 4), (8, 6), (8, 9), (9, 4), (9, 6), (9, 8)]</a:t>
            </a:r>
            <a:endParaRPr lang="en-IN" sz="1400"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71B8B-B092-40D8-9FA8-C68324CE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EB0B-530D-4138-8309-402F39EC92C9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45C20-5718-4365-A269-77AD7AC8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BA4D-07C3-4919-AD6C-0CAA94AB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4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B14365-B724-4F67-8985-AEB892E02B11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ECCB7-43E6-4D4C-9C5E-D1DAB3E3AC5E}"/>
              </a:ext>
            </a:extLst>
          </p:cNvPr>
          <p:cNvSpPr txBox="1"/>
          <p:nvPr/>
        </p:nvSpPr>
        <p:spPr>
          <a:xfrm>
            <a:off x="1436037" y="148384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Containers –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8BD3B-4AEE-4AB8-8721-E794FF4914F4}"/>
              </a:ext>
            </a:extLst>
          </p:cNvPr>
          <p:cNvSpPr txBox="1"/>
          <p:nvPr/>
        </p:nvSpPr>
        <p:spPr>
          <a:xfrm>
            <a:off x="6649674" y="4833055"/>
            <a:ext cx="51005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</a:rPr>
              <a:t>A dictionary is a collection which is unordered, changeable and indexed. In Python dictionaries are written with curly brackets, and they have keys and values.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BC5F1-3966-4D03-AA27-D0C3ACF3B4D9}"/>
              </a:ext>
            </a:extLst>
          </p:cNvPr>
          <p:cNvSpPr txBox="1"/>
          <p:nvPr/>
        </p:nvSpPr>
        <p:spPr>
          <a:xfrm>
            <a:off x="1524000" y="1822403"/>
            <a:ext cx="4572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'name'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'Manu'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'age'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28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'name'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Manu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'name'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True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'sex'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False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'sex'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'male'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{'name': 'Manu', 'age': 28, 'sex': 'male'}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name Manu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age 28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sex male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0E118-59E8-44F2-B84E-138C2AB8D0D1}"/>
              </a:ext>
            </a:extLst>
          </p:cNvPr>
          <p:cNvSpPr txBox="1"/>
          <p:nvPr/>
        </p:nvSpPr>
        <p:spPr>
          <a:xfrm>
            <a:off x="7178181" y="2040107"/>
            <a:ext cx="43853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capitalize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'\t:\t'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Name 	:	 Manu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Age 	:	 28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Sex 	:	 male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dict_keys(['name', 'age', 'sex'])</a:t>
            </a:r>
            <a:endParaRPr lang="en-IN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38F67-32CA-4714-AB3D-1E9541CD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94CC-69FE-4736-974D-A6F3AE49891A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45B0-5F91-45A1-9E93-2DC96481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CF8A-4296-4D3D-9CF6-F35A1066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5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172B8-142D-4DAD-9EDF-5EC5562F47C6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Containers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71E60-DF70-492B-8A39-9A228EDCAFB1}"/>
              </a:ext>
            </a:extLst>
          </p:cNvPr>
          <p:cNvSpPr txBox="1"/>
          <p:nvPr/>
        </p:nvSpPr>
        <p:spPr>
          <a:xfrm>
            <a:off x="1524000" y="136640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Containers - Tuples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B2198-7488-406B-8B70-4B2EDEDBFAF8}"/>
              </a:ext>
            </a:extLst>
          </p:cNvPr>
          <p:cNvSpPr txBox="1"/>
          <p:nvPr/>
        </p:nvSpPr>
        <p:spPr>
          <a:xfrm>
            <a:off x="1637129" y="1704957"/>
            <a:ext cx="4572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(1, 2, 3) (4, 5, 6)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(1, 2, 3, 4, 5, 6)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lt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tuple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('a', 'b', 'c', 'd')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'x'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----&gt; 1 lt[2] = 'x'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TypeError: 'tuple' object does not support item assignment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5F9A9-C14E-46C2-8665-DB28F973E3CB}"/>
              </a:ext>
            </a:extLst>
          </p:cNvPr>
          <p:cNvSpPr txBox="1"/>
          <p:nvPr/>
        </p:nvSpPr>
        <p:spPr>
          <a:xfrm>
            <a:off x="7866200" y="2413337"/>
            <a:ext cx="2688671" cy="2031325"/>
          </a:xfrm>
          <a:prstGeom prst="rect">
            <a:avLst/>
          </a:prstGeom>
          <a:noFill/>
          <a:ln>
            <a:solidFill>
              <a:srgbClr val="EF5223"/>
            </a:solidFill>
          </a:ln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 with single element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#&lt;class 'int'&gt;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#&lt;class 'tuple'&gt;</a:t>
            </a:r>
            <a:endParaRPr lang="en-IN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5A174-A0F0-47F4-9F3A-2059E165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FD4B-DECF-47CA-A044-EA7631E82224}" type="datetime1">
              <a:rPr lang="en-US" smtClean="0"/>
              <a:t>11/13/2022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80261-8574-419B-AF4F-8FDB750E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C581C-277F-4F39-91CC-8ED13507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1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172B8-142D-4DAD-9EDF-5EC5562F47C6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Containers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29171-96A5-404B-ADEA-37C052FEC8F6}"/>
              </a:ext>
            </a:extLst>
          </p:cNvPr>
          <p:cNvSpPr txBox="1"/>
          <p:nvPr/>
        </p:nvSpPr>
        <p:spPr>
          <a:xfrm>
            <a:off x="2212019" y="147545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Containers –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5053E-ED9B-469F-A5B9-D4A187AD76A2}"/>
              </a:ext>
            </a:extLst>
          </p:cNvPr>
          <p:cNvSpPr txBox="1"/>
          <p:nvPr/>
        </p:nvSpPr>
        <p:spPr>
          <a:xfrm>
            <a:off x="2333537" y="1873889"/>
            <a:ext cx="4572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{1, 2, 3} &lt;class 'set'&gt;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{'apple', 'cherry'}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discard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{'apple', 'cherry’}</a:t>
            </a:r>
          </a:p>
          <a:p>
            <a:endParaRPr lang="en-IN" sz="140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set()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4FB3-BB22-426C-B237-6F1E7C446708}"/>
              </a:ext>
            </a:extLst>
          </p:cNvPr>
          <p:cNvSpPr txBox="1"/>
          <p:nvPr/>
        </p:nvSpPr>
        <p:spPr>
          <a:xfrm>
            <a:off x="6553202" y="1814013"/>
            <a:ext cx="37624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set1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set2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set3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{1, 2, 3, 'b', 'c', 'a'}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"google"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"microsoft"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intersection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{'apple’}</a:t>
            </a:r>
          </a:p>
          <a:p>
            <a:endParaRPr lang="en-IN" sz="140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myset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[1, 2, 3, 4, 5, 6, 7]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3D5DC-E486-4922-935D-5DE750B6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B037-DF14-4928-BB9C-2B7E1FF21C38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B663-6B89-4765-8F2F-357F4202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3894-662A-482C-90FF-C36D13CA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5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A71EE-7928-427C-A8CC-8BBBE6D2ACA8}"/>
              </a:ext>
            </a:extLst>
          </p:cNvPr>
          <p:cNvSpPr txBox="1"/>
          <p:nvPr/>
        </p:nvSpPr>
        <p:spPr>
          <a:xfrm>
            <a:off x="2218677" y="754604"/>
            <a:ext cx="7754647" cy="4978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</a:t>
            </a:r>
          </a:p>
          <a:p>
            <a:endParaRPr lang="en-IN" sz="1600" dirty="0"/>
          </a:p>
          <a:p>
            <a:pPr lvl="1">
              <a:lnSpc>
                <a:spcPct val="150000"/>
              </a:lnSpc>
            </a:pPr>
            <a:r>
              <a:rPr lang="en-IN" sz="1600" dirty="0">
                <a:solidFill>
                  <a:schemeClr val="accent2"/>
                </a:solidFill>
              </a:rPr>
              <a:t>Introduction to Python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solidFill>
                  <a:schemeClr val="accent2"/>
                </a:solidFill>
              </a:rPr>
              <a:t>Python Development Tools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Installation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Package Managers and Virtual Environments 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solidFill>
                  <a:schemeClr val="accent2"/>
                </a:solidFill>
              </a:rPr>
              <a:t>Language Fundamentals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Basic Data Types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/>
              <a:t>Operators</a:t>
            </a:r>
            <a:endParaRPr lang="en-IN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String Operations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Control Structures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Containers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Functions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EAB52-6862-4AF0-B3E4-827C10B9F0EA}"/>
              </a:ext>
            </a:extLst>
          </p:cNvPr>
          <p:cNvSpPr txBox="1"/>
          <p:nvPr/>
        </p:nvSpPr>
        <p:spPr>
          <a:xfrm>
            <a:off x="2362940" y="38527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Overview</a:t>
            </a:r>
            <a:endParaRPr lang="en-IN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45633-34A7-434C-881E-B22E3925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7CAF-6158-4E84-BE22-FDF310F70CA4}" type="datetime1">
              <a:rPr lang="en-US" smtClean="0"/>
              <a:t>11/13/2022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0BFF9-624F-4E5C-B102-7809D1C4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8F141-539C-4D5C-A7EE-BA5FE43E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01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172B8-142D-4DAD-9EDF-5EC5562F47C6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7CCDA-FC86-4835-BC3F-471D51FED573}"/>
              </a:ext>
            </a:extLst>
          </p:cNvPr>
          <p:cNvSpPr txBox="1"/>
          <p:nvPr/>
        </p:nvSpPr>
        <p:spPr>
          <a:xfrm>
            <a:off x="2604116" y="145918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8260-24E8-479C-B2ED-FC0C214DE41E}"/>
              </a:ext>
            </a:extLst>
          </p:cNvPr>
          <p:cNvSpPr txBox="1"/>
          <p:nvPr/>
        </p:nvSpPr>
        <p:spPr>
          <a:xfrm>
            <a:off x="4095226" y="1967169"/>
            <a:ext cx="6858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twice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twice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isPrime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)+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'Enter the number 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isPrime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Enter the number 10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False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C11B3-AB83-4F80-932D-1128720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A39C-3E8C-4D3F-B593-5056EB1739EB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681F-198D-4B71-B886-9AA3C251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EC63-0451-4FB0-BF08-F776B6FB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172B8-142D-4DAD-9EDF-5EC5562F47C6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7CCDA-FC86-4835-BC3F-471D51FED573}"/>
              </a:ext>
            </a:extLst>
          </p:cNvPr>
          <p:cNvSpPr txBox="1"/>
          <p:nvPr/>
        </p:nvSpPr>
        <p:spPr>
          <a:xfrm>
            <a:off x="1524000" y="127412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C77FF-2798-4211-89BB-DB7038467105}"/>
              </a:ext>
            </a:extLst>
          </p:cNvPr>
          <p:cNvSpPr txBox="1"/>
          <p:nvPr/>
        </p:nvSpPr>
        <p:spPr>
          <a:xfrm>
            <a:off x="1524000" y="1443400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printPrimes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llimit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ulimit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llimit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ulimit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isPrime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printPrimes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5 7 11 13 17 19 23 29 31 37 41 43 47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swap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#7 5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C25AC-1FAC-488D-BF27-EEC18F999140}"/>
              </a:ext>
            </a:extLst>
          </p:cNvPr>
          <p:cNvSpPr txBox="1"/>
          <p:nvPr/>
        </p:nvSpPr>
        <p:spPr>
          <a:xfrm>
            <a:off x="7501157" y="2846997"/>
            <a:ext cx="43748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calculatePayable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s-E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1050.0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calculatePayable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s-E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s-E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1150.0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1300.0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calculatePayable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5000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5150.0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88B57-4DDD-4025-BEBC-E5A78B3598D7}"/>
              </a:ext>
            </a:extLst>
          </p:cNvPr>
          <p:cNvSpPr txBox="1"/>
          <p:nvPr/>
        </p:nvSpPr>
        <p:spPr>
          <a:xfrm>
            <a:off x="8063219" y="1985223"/>
            <a:ext cx="306605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</a:rPr>
              <a:t>Python support function with default arguments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83E18-C60C-4DAA-84CF-849F41175BB0}"/>
              </a:ext>
            </a:extLst>
          </p:cNvPr>
          <p:cNvSpPr txBox="1"/>
          <p:nvPr/>
        </p:nvSpPr>
        <p:spPr>
          <a:xfrm>
            <a:off x="3482893" y="3813100"/>
            <a:ext cx="22439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</a:rPr>
              <a:t>Python supports more than one return values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F7744-6E87-45A9-87F7-70E5FAA3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25C5-BC0A-4FD6-BC27-3D0E109232B5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CCA6-2B35-4DAC-B9FD-9FDDABAC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C0D9E-C00A-45B3-8268-A9A4C078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172B8-142D-4DAD-9EDF-5EC5562F47C6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A2EE9-D37D-463E-99D8-633B22C60C05}"/>
              </a:ext>
            </a:extLst>
          </p:cNvPr>
          <p:cNvSpPr txBox="1"/>
          <p:nvPr/>
        </p:nvSpPr>
        <p:spPr>
          <a:xfrm>
            <a:off x="1679197" y="131622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C785C-75A2-4775-9DDF-9C919338616D}"/>
              </a:ext>
            </a:extLst>
          </p:cNvPr>
          <p:cNvSpPr txBox="1"/>
          <p:nvPr/>
        </p:nvSpPr>
        <p:spPr>
          <a:xfrm>
            <a:off x="6683231" y="948853"/>
            <a:ext cx="49285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</a:rPr>
              <a:t>In object-oriented programming, a class is a blueprint for creating objects (a particular data structure), providing initial values for state (member variables or attributes), and implementations of behavior (member functions or methods).</a:t>
            </a:r>
            <a:endParaRPr lang="en-IN" sz="1600">
              <a:solidFill>
                <a:srgbClr val="7030A0"/>
              </a:solidFill>
            </a:endParaRPr>
          </a:p>
          <a:p>
            <a:endParaRPr lang="en-US" sz="1600">
              <a:solidFill>
                <a:srgbClr val="7030A0"/>
              </a:solidFill>
            </a:endParaRPr>
          </a:p>
          <a:p>
            <a:r>
              <a:rPr lang="en-US" sz="1600" b="1">
                <a:solidFill>
                  <a:srgbClr val="7030A0"/>
                </a:solidFill>
              </a:rPr>
              <a:t>‘_’</a:t>
            </a:r>
            <a:r>
              <a:rPr lang="en-US" sz="1600">
                <a:solidFill>
                  <a:srgbClr val="7030A0"/>
                </a:solidFill>
              </a:rPr>
              <a:t> symbol before the data member - protected  member</a:t>
            </a:r>
          </a:p>
          <a:p>
            <a:r>
              <a:rPr lang="en-US" sz="1600" b="1">
                <a:solidFill>
                  <a:srgbClr val="7030A0"/>
                </a:solidFill>
              </a:rPr>
              <a:t>‘__’</a:t>
            </a:r>
            <a:r>
              <a:rPr lang="en-US" sz="1600">
                <a:solidFill>
                  <a:srgbClr val="7030A0"/>
                </a:solidFill>
              </a:rPr>
              <a:t> symbol before the data member - private  member</a:t>
            </a:r>
          </a:p>
          <a:p>
            <a:endParaRPr lang="en-US" sz="160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44BE0-A200-401A-B610-5EF30992CA73}"/>
              </a:ext>
            </a:extLst>
          </p:cNvPr>
          <p:cNvSpPr txBox="1"/>
          <p:nvPr/>
        </p:nvSpPr>
        <p:spPr>
          <a:xfrm>
            <a:off x="1419139" y="1561000"/>
            <a:ext cx="4572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Adder: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#constructor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__init__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#setter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setValues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__x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__y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#self variable name can be anything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self1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__sum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__x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self1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__y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#getter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__sum</a:t>
            </a:r>
            <a:endParaRPr lang="en-IN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7F67B-F8F5-40D7-9869-37A94AC4746D}"/>
              </a:ext>
            </a:extLst>
          </p:cNvPr>
          <p:cNvSpPr txBox="1"/>
          <p:nvPr/>
        </p:nvSpPr>
        <p:spPr>
          <a:xfrm>
            <a:off x="7740364" y="389503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adder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setValues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adder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IN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#9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15E76-29EF-46A3-B6AD-E350DAED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3369-D0EF-4DC4-8283-802647920E6C}" type="datetime1">
              <a:rPr lang="en-US" smtClean="0"/>
              <a:t>11/13/2022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795B-B362-4D02-95AD-AD1C17A8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833A-C26E-48CF-A369-7D460733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8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E90EF8-D168-4FFC-ADBC-12099FC4A804}"/>
              </a:ext>
            </a:extLst>
          </p:cNvPr>
          <p:cNvSpPr txBox="1"/>
          <p:nvPr/>
        </p:nvSpPr>
        <p:spPr>
          <a:xfrm>
            <a:off x="4942515" y="2573216"/>
            <a:ext cx="25796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>
                <a:solidFill>
                  <a:srgbClr val="7030A0"/>
                </a:solidFill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5FE50-2356-446C-A665-7C68C4C9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CF5B-38C6-438E-BE78-93F3528BE228}" type="datetime1">
              <a:rPr lang="en-US" smtClean="0"/>
              <a:t>11/13/2022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F60E1-57E2-49BA-93AC-1F82CF15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0930E-BF19-43E5-ADFF-09DFD2BE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9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A71EE-7928-427C-A8CC-8BBBE6D2ACA8}"/>
              </a:ext>
            </a:extLst>
          </p:cNvPr>
          <p:cNvSpPr txBox="1"/>
          <p:nvPr/>
        </p:nvSpPr>
        <p:spPr>
          <a:xfrm>
            <a:off x="2216457" y="1138614"/>
            <a:ext cx="9072978" cy="411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Python</a:t>
            </a:r>
            <a:r>
              <a:rPr lang="en-US" sz="1600" dirty="0"/>
              <a:t> is a widely used </a:t>
            </a:r>
            <a:r>
              <a:rPr lang="en-US" sz="1600" b="1" dirty="0"/>
              <a:t>general-purpose</a:t>
            </a:r>
            <a:r>
              <a:rPr lang="en-US" sz="1600" dirty="0"/>
              <a:t>, </a:t>
            </a:r>
            <a:r>
              <a:rPr lang="en-US" sz="1600" b="1" dirty="0"/>
              <a:t>high level programming language.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Initially designed by </a:t>
            </a:r>
            <a:r>
              <a:rPr lang="en-US" sz="1600" b="1" dirty="0"/>
              <a:t>Guido van Rossum</a:t>
            </a:r>
            <a:r>
              <a:rPr lang="en-US" sz="1600" dirty="0"/>
              <a:t> in </a:t>
            </a:r>
            <a:r>
              <a:rPr lang="en-US" sz="1600" b="1" dirty="0"/>
              <a:t>1991</a:t>
            </a:r>
            <a:r>
              <a:rPr lang="en-US" sz="1600" dirty="0"/>
              <a:t> and developed by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</a:t>
            </a:r>
            <a:r>
              <a:rPr lang="en-US" sz="1600" b="1" dirty="0"/>
              <a:t>Python Software Foundation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There are 2 major </a:t>
            </a:r>
            <a:r>
              <a:rPr lang="en-US" sz="1600"/>
              <a:t>Python versions : </a:t>
            </a:r>
            <a:r>
              <a:rPr lang="en-US" sz="1600" b="1"/>
              <a:t>Python </a:t>
            </a:r>
            <a:r>
              <a:rPr lang="en-US" sz="1600" b="1" dirty="0"/>
              <a:t>2</a:t>
            </a:r>
            <a:r>
              <a:rPr lang="en-US" sz="1600" dirty="0"/>
              <a:t> and </a:t>
            </a:r>
            <a:r>
              <a:rPr lang="en-US" sz="1600" b="1" dirty="0"/>
              <a:t>Python 3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Three main popular </a:t>
            </a:r>
            <a:r>
              <a:rPr lang="en-US" sz="1600" b="1" dirty="0"/>
              <a:t>applications</a:t>
            </a:r>
            <a:r>
              <a:rPr lang="en-US" sz="1600" dirty="0"/>
              <a:t> for Python: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1. Web Development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2. Data Science-including machine learning, data analysis, and data visualization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3. Scripting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E343E-D540-4442-93DA-CC8734B8FA61}"/>
              </a:ext>
            </a:extLst>
          </p:cNvPr>
          <p:cNvSpPr txBox="1"/>
          <p:nvPr/>
        </p:nvSpPr>
        <p:spPr>
          <a:xfrm>
            <a:off x="2216457" y="211448"/>
            <a:ext cx="498481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Python Introduction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5EDF8-74A1-42C7-B617-F98588F7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9A76-697E-4575-AA6B-0F9037408005}" type="datetime1">
              <a:rPr lang="en-US" smtClean="0"/>
              <a:t>11/13/2022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C06EC-8E06-41CB-8373-AA5239E0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D33D-5ED5-48A9-BD69-109B005C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0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5A42E-A3A4-4B7A-AF6B-351775DB4F5A}"/>
              </a:ext>
            </a:extLst>
          </p:cNvPr>
          <p:cNvSpPr txBox="1"/>
          <p:nvPr/>
        </p:nvSpPr>
        <p:spPr>
          <a:xfrm>
            <a:off x="2101048" y="1001284"/>
            <a:ext cx="8886549" cy="5224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Installation</a:t>
            </a:r>
            <a:r>
              <a:rPr lang="en-US" sz="16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b="1" dirty="0"/>
              <a:t>Windows</a:t>
            </a:r>
            <a:r>
              <a:rPr lang="en-US" sz="1600" dirty="0"/>
              <a:t> - Download and Install the Python 3 Installer (https://www.python.org/downloads/windows/)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 Linux(ubuntu) </a:t>
            </a:r>
            <a:r>
              <a:rPr lang="en-US" sz="1600" dirty="0"/>
              <a:t>- There is a very good chance your Linux distribution has Python installed already; otherwise 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$ sudo apt-get update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$ sudo apt-get install </a:t>
            </a:r>
            <a:r>
              <a:rPr lang="en-US" sz="1600" b="1"/>
              <a:t>python3.X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For </a:t>
            </a:r>
            <a:r>
              <a:rPr lang="en-US" sz="1600" b="1"/>
              <a:t>AI/ML</a:t>
            </a:r>
            <a:r>
              <a:rPr lang="en-US" sz="1600"/>
              <a:t>- </a:t>
            </a:r>
            <a:r>
              <a:rPr lang="en-US" sz="1600" dirty="0"/>
              <a:t>Install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b="1" dirty="0"/>
              <a:t>Anaconda</a:t>
            </a:r>
            <a:r>
              <a:rPr lang="en-US" sz="1600" dirty="0"/>
              <a:t>[about 3 GB to install over 720+ packages (many of the packages are </a:t>
            </a:r>
            <a:r>
              <a:rPr lang="en-US" sz="1600"/>
              <a:t>never used)</a:t>
            </a:r>
          </a:p>
          <a:p>
            <a:pPr lvl="2">
              <a:lnSpc>
                <a:spcPct val="150000"/>
              </a:lnSpc>
            </a:pPr>
            <a:r>
              <a:rPr lang="en-US" sz="1600"/>
              <a:t>(</a:t>
            </a:r>
            <a:r>
              <a:rPr lang="en-US" sz="1600">
                <a:hlinkClick r:id="rId2"/>
              </a:rPr>
              <a:t>https://www.anaconda.com/distribution/</a:t>
            </a:r>
            <a:r>
              <a:rPr lang="en-US" sz="160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/>
              <a:t>Miniconda</a:t>
            </a:r>
            <a:r>
              <a:rPr lang="en-US" sz="1600" dirty="0"/>
              <a:t>[Know what package(s) you need to </a:t>
            </a:r>
            <a:r>
              <a:rPr lang="en-US" sz="1600"/>
              <a:t>install]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>	(https://docs.conda.io/en/latest/miniconda.html)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67DCD-18AC-45F5-9A74-CAD514405B41}"/>
              </a:ext>
            </a:extLst>
          </p:cNvPr>
          <p:cNvSpPr txBox="1"/>
          <p:nvPr/>
        </p:nvSpPr>
        <p:spPr>
          <a:xfrm>
            <a:off x="2101048" y="346230"/>
            <a:ext cx="3689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 Development Tools </a:t>
            </a:r>
          </a:p>
          <a:p>
            <a:endParaRPr lang="en-IN" sz="2400" dirty="0"/>
          </a:p>
        </p:txBody>
      </p:sp>
      <p:pic>
        <p:nvPicPr>
          <p:cNvPr id="1026" name="Picture 2" descr="Using WSL to Build a Python Development Environment on Windows - Practical  Business Python">
            <a:extLst>
              <a:ext uri="{FF2B5EF4-FFF2-40B4-BE49-F238E27FC236}">
                <a16:creationId xmlns:a16="http://schemas.microsoft.com/office/drawing/2014/main" id="{ED3020C5-DD3B-41C8-A327-01AD438A3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6420" r="5413" b="20211"/>
          <a:stretch/>
        </p:blipFill>
        <p:spPr bwMode="auto">
          <a:xfrm>
            <a:off x="7611653" y="1487620"/>
            <a:ext cx="2479300" cy="9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aconda (Python distribution) - Wikipedia">
            <a:extLst>
              <a:ext uri="{FF2B5EF4-FFF2-40B4-BE49-F238E27FC236}">
                <a16:creationId xmlns:a16="http://schemas.microsoft.com/office/drawing/2014/main" id="{AE73576C-7F9D-471B-8374-D6F8F345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212" y="4886959"/>
            <a:ext cx="1588331" cy="79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F8A28-AD51-444F-8A89-902CDFC5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7C-F3CB-44BE-B094-394126F6F1E2}" type="datetime1">
              <a:rPr lang="en-US" smtClean="0"/>
              <a:t>11/13/2022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EEF2F-64D8-4035-8426-0BE0EE0B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6735-F5F6-449C-BC0A-85FED08C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1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AFB21F-76B5-4FD0-8A11-0CF8C8EC88EE}"/>
              </a:ext>
            </a:extLst>
          </p:cNvPr>
          <p:cNvSpPr txBox="1"/>
          <p:nvPr/>
        </p:nvSpPr>
        <p:spPr>
          <a:xfrm>
            <a:off x="2111514" y="1324463"/>
            <a:ext cx="7357368" cy="411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/>
              <a:t>Python Package Managers </a:t>
            </a:r>
            <a:r>
              <a:rPr lang="en-IN" sz="1600" dirty="0"/>
              <a:t>- Python utility intended to simplify the tasks of locating, installing, upgrading and removing Python packages</a:t>
            </a:r>
            <a:r>
              <a:rPr lang="en-IN" sz="1600"/>
              <a:t>. </a:t>
            </a:r>
            <a:endParaRPr lang="en-IN" sz="1600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b="1" dirty="0"/>
              <a:t>pip - pip </a:t>
            </a:r>
            <a:r>
              <a:rPr lang="en-IN" sz="1600" dirty="0"/>
              <a:t>is a package management system used to install and manage software packages along with its </a:t>
            </a:r>
            <a:r>
              <a:rPr lang="en-IN" sz="1600"/>
              <a:t>dependencies </a:t>
            </a:r>
          </a:p>
          <a:p>
            <a:pPr lvl="1">
              <a:lnSpc>
                <a:spcPct val="150000"/>
              </a:lnSpc>
            </a:pPr>
            <a:r>
              <a:rPr lang="en-IN" sz="1600" b="1"/>
              <a:t>      </a:t>
            </a:r>
            <a:r>
              <a:rPr lang="en-IN" sz="1600" b="1">
                <a:solidFill>
                  <a:srgbClr val="7030A0"/>
                </a:solidFill>
              </a:rPr>
              <a:t>$</a:t>
            </a:r>
            <a:r>
              <a:rPr lang="en-IN" sz="1600" b="1" dirty="0">
                <a:solidFill>
                  <a:srgbClr val="7030A0"/>
                </a:solidFill>
              </a:rPr>
              <a:t>pip install &lt; you package &gt; 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 </a:t>
            </a:r>
            <a:r>
              <a:rPr lang="en-IN" sz="1600" b="1" dirty="0"/>
              <a:t>conda</a:t>
            </a:r>
            <a:r>
              <a:rPr lang="en-IN" sz="1600" dirty="0"/>
              <a:t> - is an open source package management system and environment management system that runs on Windows, macOS and </a:t>
            </a:r>
            <a:r>
              <a:rPr lang="en-IN" sz="1600"/>
              <a:t>Linux </a:t>
            </a:r>
          </a:p>
          <a:p>
            <a:pPr lvl="1">
              <a:lnSpc>
                <a:spcPct val="150000"/>
              </a:lnSpc>
            </a:pPr>
            <a:r>
              <a:rPr lang="en-IN" sz="1600" b="1"/>
              <a:t>     </a:t>
            </a:r>
            <a:r>
              <a:rPr lang="en-IN" sz="1600" b="1">
                <a:solidFill>
                  <a:srgbClr val="7030A0"/>
                </a:solidFill>
              </a:rPr>
              <a:t>$</a:t>
            </a:r>
            <a:r>
              <a:rPr lang="en-IN" sz="1600" b="1" dirty="0">
                <a:solidFill>
                  <a:srgbClr val="7030A0"/>
                </a:solidFill>
              </a:rPr>
              <a:t>conda install &lt; you package </a:t>
            </a:r>
            <a:r>
              <a:rPr lang="en-IN" sz="1600" b="1">
                <a:solidFill>
                  <a:srgbClr val="7030A0"/>
                </a:solidFill>
              </a:rPr>
              <a:t>&gt;</a:t>
            </a:r>
            <a:r>
              <a:rPr lang="en-IN" sz="1600" b="1"/>
              <a:t> </a:t>
            </a:r>
            <a:endParaRPr lang="en-IN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/>
              <a:t> Virtual Environment </a:t>
            </a:r>
            <a:r>
              <a:rPr lang="en-IN" sz="1600" dirty="0"/>
              <a:t>- A virtual environment is a tool that helps to keep dependencies required by different projects separate by creating isolated python </a:t>
            </a:r>
            <a:r>
              <a:rPr lang="en-IN" sz="1600"/>
              <a:t>virtual environments.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3056B-7A15-4236-BFFC-28D079C798B0}"/>
              </a:ext>
            </a:extLst>
          </p:cNvPr>
          <p:cNvSpPr txBox="1"/>
          <p:nvPr/>
        </p:nvSpPr>
        <p:spPr>
          <a:xfrm>
            <a:off x="2101048" y="346230"/>
            <a:ext cx="3689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 Development Tools </a:t>
            </a:r>
          </a:p>
          <a:p>
            <a:endParaRPr lang="en-IN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2FD6E-2F3B-413C-BBA9-2F80C56F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13E-B16D-4351-87C7-20529B729731}" type="datetime1">
              <a:rPr lang="en-US" smtClean="0"/>
              <a:t>11/13/2022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83A17-7C9A-4A80-AA04-56C73953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8EFB1-8150-4A63-BBA0-8CA6EE05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2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B4236-9EC8-4BB5-A506-86927397C740}"/>
              </a:ext>
            </a:extLst>
          </p:cNvPr>
          <p:cNvSpPr txBox="1"/>
          <p:nvPr/>
        </p:nvSpPr>
        <p:spPr>
          <a:xfrm>
            <a:off x="4913275" y="368407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Start with ‘Hello World’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EF1B2-8955-4C25-8D1A-C4B4A85A5625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Python Fundamentals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199CF-F8BE-4494-98E2-0139582AAD01}"/>
              </a:ext>
            </a:extLst>
          </p:cNvPr>
          <p:cNvSpPr txBox="1"/>
          <p:nvPr/>
        </p:nvSpPr>
        <p:spPr>
          <a:xfrm>
            <a:off x="4950963" y="4308317"/>
            <a:ext cx="22900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‘Hello World’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Hello World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endParaRPr lang="en-IN" sz="14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31E32-3E83-416D-BD6E-8ADAAFB4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298" y="1290127"/>
            <a:ext cx="4745405" cy="204953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4F421-4592-4A1B-9C84-4C121C4F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3B00-F835-4D2C-9921-C5D9A6C9E724}" type="datetime1">
              <a:rPr lang="en-US" smtClean="0"/>
              <a:t>11/13/2022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3283A-A2B2-4BA5-9242-3AFE58C4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2A29C-9E24-4899-8BB0-0B39B961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5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B4236-9EC8-4BB5-A506-86927397C740}"/>
              </a:ext>
            </a:extLst>
          </p:cNvPr>
          <p:cNvSpPr txBox="1"/>
          <p:nvPr/>
        </p:nvSpPr>
        <p:spPr>
          <a:xfrm>
            <a:off x="2212019" y="154647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Basic Data Types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EF1B2-8955-4C25-8D1A-C4B4A85A5625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Python Fundamentals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199CF-F8BE-4494-98E2-0139582AAD01}"/>
              </a:ext>
            </a:extLst>
          </p:cNvPr>
          <p:cNvSpPr txBox="1"/>
          <p:nvPr/>
        </p:nvSpPr>
        <p:spPr>
          <a:xfrm>
            <a:off x="2375176" y="2125575"/>
            <a:ext cx="22900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a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5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a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a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5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&lt;class 'int'&gt;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f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1.5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f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f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1.5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&lt;class 'float'&gt;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s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=</a:t>
            </a:r>
            <a:r>
              <a:rPr lang="en-IN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"hello"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s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s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hello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&lt;class 'str'&gt;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endParaRPr lang="en-IN" sz="14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DF445-27FA-4083-B7AE-7B0E5F3AC2B7}"/>
              </a:ext>
            </a:extLst>
          </p:cNvPr>
          <p:cNvSpPr txBox="1"/>
          <p:nvPr/>
        </p:nvSpPr>
        <p:spPr>
          <a:xfrm>
            <a:off x="7709590" y="2462561"/>
            <a:ext cx="25438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b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=</a:t>
            </a:r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True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b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b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True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&lt;class 'bool'&gt;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=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5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+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3j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print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type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t</a:t>
            </a:r>
            <a:r>
              <a:rPr lang="en-IN" sz="140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))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(5+3j)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ource Sans Pro" panose="020B0503030403020204" pitchFamily="34" charset="0"/>
              </a:rPr>
              <a:t># &lt;class 'complex'&gt;</a:t>
            </a:r>
            <a:endParaRPr lang="en-IN" sz="1400" i="1">
              <a:latin typeface="Consolas" panose="020B0609020204030204" pitchFamily="49" charset="0"/>
              <a:ea typeface="Source Sans Pro" panose="020B0503030403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FC9D9-DACF-45B9-8B00-228DE4DD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A40-FB41-45D1-8F84-7E9E184B536A}" type="datetime1">
              <a:rPr lang="en-US" smtClean="0"/>
              <a:t>11/13/2022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0B148-8441-4F26-AA46-58E1C228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D09C1-F031-4288-BE78-13DCBE74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B4236-9EC8-4BB5-A506-86927397C740}"/>
              </a:ext>
            </a:extLst>
          </p:cNvPr>
          <p:cNvSpPr txBox="1"/>
          <p:nvPr/>
        </p:nvSpPr>
        <p:spPr>
          <a:xfrm>
            <a:off x="2212019" y="154647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Arithmetic Operators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EF1B2-8955-4C25-8D1A-C4B4A85A5625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Python Fundamentals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199CF-F8BE-4494-98E2-0139582AAD01}"/>
              </a:ext>
            </a:extLst>
          </p:cNvPr>
          <p:cNvSpPr txBox="1"/>
          <p:nvPr/>
        </p:nvSpPr>
        <p:spPr>
          <a:xfrm>
            <a:off x="2645764" y="2177312"/>
            <a:ext cx="22900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ab_sum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ab_sum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10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ab_dif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ab_dif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4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ab_pro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ab_pro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21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IN" sz="14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B7F58-283D-4775-8E7C-98A06BEF9D3F}"/>
              </a:ext>
            </a:extLst>
          </p:cNvPr>
          <p:cNvSpPr txBox="1"/>
          <p:nvPr/>
        </p:nvSpPr>
        <p:spPr>
          <a:xfrm>
            <a:off x="7693125" y="2177312"/>
            <a:ext cx="281043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ab_quo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ab_quo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2.3333333333333335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ab_iquo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ab_iquo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2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ab_rem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ab_rem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1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ab_pow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ab_rem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343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05E50-F58E-46DA-A089-DA43099A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2497-3267-47E9-B2B2-97531F48185F}" type="datetime1">
              <a:rPr lang="en-US" smtClean="0"/>
              <a:t>11/13/2022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562E8-6993-4C8D-B503-09614A79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651F8-8BA3-4C5B-B94D-367BF622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0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51D39C-D533-450B-82B2-AF3F85AF071B}"/>
              </a:ext>
            </a:extLst>
          </p:cNvPr>
          <p:cNvSpPr txBox="1"/>
          <p:nvPr/>
        </p:nvSpPr>
        <p:spPr>
          <a:xfrm>
            <a:off x="6674842" y="4437582"/>
            <a:ext cx="345473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38E53"/>
                </a:solidFill>
              </a:rPr>
              <a:t>Note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Python uses words instead of symbols like &amp;&amp;, ||, ! for Boolean </a:t>
            </a:r>
            <a:endParaRPr lang="en-IN" sz="1600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46548-478F-4C81-80EC-E76249CF0CA8}"/>
              </a:ext>
            </a:extLst>
          </p:cNvPr>
          <p:cNvSpPr txBox="1"/>
          <p:nvPr/>
        </p:nvSpPr>
        <p:spPr>
          <a:xfrm>
            <a:off x="2212019" y="162020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Boolean Operations </a:t>
            </a:r>
            <a:endParaRPr lang="en-IN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C495A-B6E1-4A27-AD7A-2E7EB81F2626}"/>
              </a:ext>
            </a:extLst>
          </p:cNvPr>
          <p:cNvSpPr txBox="1"/>
          <p:nvPr/>
        </p:nvSpPr>
        <p:spPr>
          <a:xfrm>
            <a:off x="2212019" y="3746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Python Fundamentals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47A84-93A2-4BBC-8AFD-381E124C6D40}"/>
              </a:ext>
            </a:extLst>
          </p:cNvPr>
          <p:cNvSpPr txBox="1"/>
          <p:nvPr/>
        </p:nvSpPr>
        <p:spPr>
          <a:xfrm>
            <a:off x="2987879" y="2229290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True False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True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IN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12.5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False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A0196-3BC8-4A63-8182-4B02AFAE45D4}"/>
              </a:ext>
            </a:extLst>
          </p:cNvPr>
          <p:cNvSpPr txBox="1"/>
          <p:nvPr/>
        </p:nvSpPr>
        <p:spPr>
          <a:xfrm>
            <a:off x="6679035" y="2153615"/>
            <a:ext cx="457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False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True</a:t>
            </a:r>
            <a:endParaRPr lang="en-IN" sz="1400" i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IN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en-IN" sz="14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400" i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True</a:t>
            </a:r>
            <a:endParaRPr lang="en-IN" sz="1400" i="1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3E316-F561-45BA-A591-CF8FE2CA864B}"/>
              </a:ext>
            </a:extLst>
          </p:cNvPr>
          <p:cNvSpPr txBox="1"/>
          <p:nvPr/>
        </p:nvSpPr>
        <p:spPr>
          <a:xfrm>
            <a:off x="2987879" y="5237801"/>
            <a:ext cx="393024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38E53"/>
                </a:solidFill>
              </a:rPr>
              <a:t>Note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 lang="en-US" sz="1600">
                <a:solidFill>
                  <a:srgbClr val="7030A0"/>
                </a:solidFill>
              </a:rPr>
              <a:t>Other relational opeators &lt;=, &gt;=, ==, !=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2C8E8-F759-4F72-AC89-00858EE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4CB6-2CDF-48A4-9DBA-CCCDDD85519A}" type="datetime1">
              <a:rPr lang="en-US" smtClean="0"/>
              <a:t>11/13/2022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CCE9B-3298-498F-B367-DB0E65F8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Brushing Up Python - Shailesh Sivan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C5EF7-9F13-4E93-AE04-0B2DA300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2518-5B7D-409D-94E1-3A02D1C1825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563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3079</Words>
  <Application>Microsoft Office PowerPoint</Application>
  <PresentationFormat>Widescreen</PresentationFormat>
  <Paragraphs>612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Amasis MT Pro Black</vt:lpstr>
      <vt:lpstr>Arial</vt:lpstr>
      <vt:lpstr>Calibri</vt:lpstr>
      <vt:lpstr>Calibri Light</vt:lpstr>
      <vt:lpstr>Consolas</vt:lpstr>
      <vt:lpstr>Courier New</vt:lpstr>
      <vt:lpstr>Source Sans Pro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Machine Learning</dc:title>
  <dc:creator>Shailesh Sivan</dc:creator>
  <cp:lastModifiedBy>Shailesh Sivan</cp:lastModifiedBy>
  <cp:revision>8</cp:revision>
  <dcterms:created xsi:type="dcterms:W3CDTF">2021-06-14T11:59:35Z</dcterms:created>
  <dcterms:modified xsi:type="dcterms:W3CDTF">2022-11-13T17:33:16Z</dcterms:modified>
</cp:coreProperties>
</file>