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498" r:id="rId3"/>
    <p:sldId id="422" r:id="rId4"/>
    <p:sldId id="423" r:id="rId5"/>
    <p:sldId id="424" r:id="rId6"/>
    <p:sldId id="472" r:id="rId7"/>
    <p:sldId id="426" r:id="rId8"/>
    <p:sldId id="298" r:id="rId9"/>
    <p:sldId id="296" r:id="rId10"/>
    <p:sldId id="299" r:id="rId11"/>
    <p:sldId id="300" r:id="rId12"/>
    <p:sldId id="301" r:id="rId13"/>
    <p:sldId id="302" r:id="rId14"/>
    <p:sldId id="304" r:id="rId15"/>
    <p:sldId id="303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750F-0B98-4616-B37F-ECEFA5AF917B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309FF-193D-4E19-BB81-3237E5099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9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F7D74F8-7CC5-4F7B-AF3F-DC14D418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Arial" panose="020B0604020202020204" pitchFamily="34" charset="0"/>
              </a:rPr>
              <a:pPr eaLnBrk="1" hangingPunct="1"/>
              <a:t>3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2AF7B5-C295-4624-A60B-F3591AF29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128AC6-3B45-40FB-AA42-79AE674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2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F7D74F8-7CC5-4F7B-AF3F-DC14D418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Arial" panose="020B0604020202020204" pitchFamily="34" charset="0"/>
              </a:rPr>
              <a:pPr eaLnBrk="1" hangingPunct="1"/>
              <a:t>4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2AF7B5-C295-4624-A60B-F3591AF29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128AC6-3B45-40FB-AA42-79AE674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F7D74F8-7CC5-4F7B-AF3F-DC14D418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Arial" panose="020B0604020202020204" pitchFamily="34" charset="0"/>
              </a:rPr>
              <a:pPr eaLnBrk="1" hangingPunct="1"/>
              <a:t>5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2AF7B5-C295-4624-A60B-F3591AF29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128AC6-3B45-40FB-AA42-79AE674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F7D74F8-7CC5-4F7B-AF3F-DC14D418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Arial" panose="020B0604020202020204" pitchFamily="34" charset="0"/>
              </a:rPr>
              <a:pPr eaLnBrk="1" hangingPunct="1"/>
              <a:t>6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2AF7B5-C295-4624-A60B-F3591AF29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128AC6-3B45-40FB-AA42-79AE674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F7D74F8-7CC5-4F7B-AF3F-DC14D4187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Arial" panose="020B0604020202020204" pitchFamily="34" charset="0"/>
              </a:rPr>
              <a:pPr eaLnBrk="1" hangingPunct="1"/>
              <a:t>7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2AF7B5-C295-4624-A60B-F3591AF29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128AC6-3B45-40FB-AA42-79AE674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8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4DA-0DB3-4A43-B404-38FD7E8914E6}" type="datetime1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AC8-A2A9-4228-8367-2D2903BC5C10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5588293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A33D-3456-4C26-8F00-B78D496663AB}" type="datetime1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AC8-A2A9-4228-8367-2D2903BC5C10}" type="datetime1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75485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E968-13C6-48C7-AB80-4C77DADB7945}" type="datetime1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079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FF91-F6BE-49DB-8CA6-40AB1F955823}" type="datetime1">
              <a:rPr lang="en-IN" smtClean="0"/>
              <a:t>01-12-2023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EEAE-B8BB-4F4C-AEC3-70358371584B}" type="datetime1">
              <a:rPr lang="en-IN" smtClean="0"/>
              <a:t>01-12-2023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29A7-3D0B-48CC-AF6C-F3691DD1DACA}" type="datetime1">
              <a:rPr lang="en-IN" smtClean="0"/>
              <a:t>01-12-2023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5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AC8-A2A9-4228-8367-2D2903BC5C10}" type="datetime1">
              <a:rPr lang="en-IN" smtClean="0"/>
              <a:t>01-12-2023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43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1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EE220AC8-A2A9-4228-8367-2D2903BC5C10}" type="datetime1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Shailesh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6AA84E75-F2ED-4772-888E-03CA9C739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Operation" TargetMode="External"/><Relationship Id="rId2" Type="http://schemas.openxmlformats.org/officeDocument/2006/relationships/hyperlink" Target="https://www.tensorflow.org/api_docs/python/tf/Graph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s://www.tensorflow.org/api_docs/python/tf/Tens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6131-529B-44B0-AFE5-9037D718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27" y="2674860"/>
            <a:ext cx="6918961" cy="1225777"/>
          </a:xfrm>
        </p:spPr>
        <p:txBody>
          <a:bodyPr>
            <a:norm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Deeplearning &amp; Tensorflow</a:t>
            </a:r>
            <a:endParaRPr lang="en-IN" sz="360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CC3F-A966-478D-AC59-8F83A0E7E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Shailesh S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59EE-99D1-4E71-BB45-B0F7E5AC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4ECB-E3B4-4A26-A6DD-8C6BD71F3707}" type="datetime1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586A-932D-4440-B2F3-4105B9B2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36FD-7C2B-4CF2-9F3A-D1F4B2E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Tensorflow Computational Graphs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99C12A-FB54-4487-B4EB-3E7A0B76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12" y="2014570"/>
            <a:ext cx="4036742" cy="31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D17BD4-CA01-472A-B8D2-C9563E25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66" y="2236003"/>
            <a:ext cx="4164422" cy="244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8A2E4-C129-41CF-BDFE-A288FEE2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25" y="1040343"/>
            <a:ext cx="6919331" cy="1874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301B4-D4CB-4FEB-A994-DEDF0C37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25" y="3097949"/>
            <a:ext cx="6936108" cy="28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C6789-C0F4-4D9C-8FAC-871316E0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20" y="1185862"/>
            <a:ext cx="8553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8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2220D7-5DAC-4F17-A224-83BC4274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2" y="1229542"/>
            <a:ext cx="8434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This will be an int32 tensor by default; see "dtypes"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rank_0_tensor = tf.constant(4)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print(rank_0_tensor)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9D9CA-8BB2-4751-96EE-82A14963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2" y="2657622"/>
            <a:ext cx="98986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Consolas" panose="020B0609020204030204" pitchFamily="49" charset="0"/>
              </a:rPr>
              <a:t># Let's make this a float tensor.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rank_1_tensor = tf.constant([2.0, 3.0, 4.0])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print(rank_1_tensor)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98222D9-7E3A-4A5C-B63F-5F29D66D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2" y="3881595"/>
            <a:ext cx="104007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Consolas" panose="020B0609020204030204" pitchFamily="49" charset="0"/>
              </a:rPr>
              <a:t># If you want to be specific, you can set the dtype (see below) at creation time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rank_2_tensor = tf.constant([[1, 2],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                           [3, 4],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                           [5, 6]], dtype=tf.float16)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print(rank_2_tensor)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07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549E6C-DAD4-4901-95F9-CFFEDD9A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40" y="1905506"/>
            <a:ext cx="470412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latin typeface="Consolas" panose="020B0609020204030204" pitchFamily="49" charset="0"/>
              </a:rPr>
              <a:t># There can be an arbitrary number of</a:t>
            </a:r>
            <a:br>
              <a:rPr lang="en-US" altLang="en-US" sz="1600">
                <a:latin typeface="Consolas" panose="020B0609020204030204" pitchFamily="49" charset="0"/>
              </a:rPr>
            </a:br>
            <a:r>
              <a:rPr lang="en-US" altLang="en-US" sz="1600">
                <a:latin typeface="Consolas" panose="020B0609020204030204" pitchFamily="49" charset="0"/>
              </a:rPr>
              <a:t># axes (sometimes called "dimensions")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rank_3_tensor = tf.constant([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[[0, 1, 2, 3, 4],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 [5, 6, 7, 8, 9]],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[[10, 11, 12, 13, 14],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 [15, 16, 17, 18, 19]],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[[20, 21, 22, 23, 24],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   [25, 26, 27, 28, 29]],])</a:t>
            </a: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print(rank_3_tensor)</a:t>
            </a:r>
            <a:r>
              <a:rPr lang="en-US" altLang="en-US" sz="1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A5EBD7D-2B1B-4335-8508-E411567B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068" y="2636825"/>
            <a:ext cx="628377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my_tensor = tf.constant([[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my_variable = tf.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(my_tensor)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Variables can be all kinds of types, just like tensors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bool_variable = tf.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B78E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complex_variable = tf.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4j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</a:rPr>
              <a:t>1j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B9268-5D90-4389-9C0B-A7BB212D094D}"/>
              </a:ext>
            </a:extLst>
          </p:cNvPr>
          <p:cNvSpPr txBox="1"/>
          <p:nvPr/>
        </p:nvSpPr>
        <p:spPr>
          <a:xfrm flipH="1">
            <a:off x="7738424" y="2086500"/>
            <a:ext cx="109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Variables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0" y="671011"/>
            <a:ext cx="50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Tensorflow Graphs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6D61D-86D5-4B30-8805-B6366CC5B8DE}"/>
              </a:ext>
            </a:extLst>
          </p:cNvPr>
          <p:cNvSpPr txBox="1"/>
          <p:nvPr/>
        </p:nvSpPr>
        <p:spPr>
          <a:xfrm>
            <a:off x="882939" y="1329744"/>
            <a:ext cx="6121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Eagerly Execution </a:t>
            </a:r>
            <a:r>
              <a:rPr 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means TensorFlow operations are executed by Python, operation by operation, and returning results back to Python.</a:t>
            </a:r>
            <a:endParaRPr lang="en-IN" sz="16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4318AA1-304C-4C74-B124-FE26E3EB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" y="2317323"/>
            <a:ext cx="619736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Graph execution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means that tensor computations are executed as a 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TensorFlow graph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sometimes referred to as a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  <a:hlinkClick r:id="rId2"/>
              </a:rPr>
              <a:t>tf.Graph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or simply a "graph."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75576-0077-4C7D-BE42-7C4178D7CCC1}"/>
              </a:ext>
            </a:extLst>
          </p:cNvPr>
          <p:cNvSpPr txBox="1"/>
          <p:nvPr/>
        </p:nvSpPr>
        <p:spPr>
          <a:xfrm>
            <a:off x="882939" y="3304903"/>
            <a:ext cx="6121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While eager execution has several unique advantages, graph execution enables portability outside Python and tends to offer better performance</a:t>
            </a:r>
            <a:endParaRPr lang="en-IN" sz="16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38B5EA7-B902-46F2-8E06-3D32D64F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7" y="4204402"/>
            <a:ext cx="6096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Graphs are data structures that contain a set of 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 Mono"/>
                <a:hlinkClick r:id="rId3"/>
              </a:rPr>
              <a:t>tf.Operation</a:t>
            </a:r>
            <a:r>
              <a:rPr lang="en-US" altLang="en-US" sz="160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objects, which represent units of computation; and 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 Mono"/>
                <a:hlinkClick r:id="rId4"/>
              </a:rPr>
              <a:t>tf.Tensor</a:t>
            </a:r>
            <a:r>
              <a:rPr lang="en-US" altLang="en-US" sz="160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objects, which represent the units of data that flow between operations. They are defined in a 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  <a:hlinkClick r:id="rId2"/>
              </a:rPr>
              <a:t>tf.Graph</a:t>
            </a:r>
            <a:r>
              <a:rPr lang="en-US" altLang="en-US" sz="160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context.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2" name="Picture 8" descr="A simple TensorFlow graph">
            <a:extLst>
              <a:ext uri="{FF2B5EF4-FFF2-40B4-BE49-F238E27FC236}">
                <a16:creationId xmlns:a16="http://schemas.microsoft.com/office/drawing/2014/main" id="{F8C116F4-D3A2-480F-8B45-2F259470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44" y="855677"/>
            <a:ext cx="3976249" cy="482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6BE7A-11F3-4F63-A3EA-0A340B93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52C45-5BF7-422E-9498-3B7897B3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20E3-E6A5-4F1C-9A5D-32B3D59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56D9-4A30-42F1-BA3E-AE9B7EF4DE3B}"/>
              </a:ext>
            </a:extLst>
          </p:cNvPr>
          <p:cNvSpPr txBox="1"/>
          <p:nvPr/>
        </p:nvSpPr>
        <p:spPr>
          <a:xfrm>
            <a:off x="4773336" y="2748742"/>
            <a:ext cx="281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THANK YOU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5972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1033-9B44-5A87-7B17-9E8C91C9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EED-3D41-49D9-97DC-0B0BA3DF6F98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808-6398-C9B0-8ADE-B112747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8471-A3C5-FF7A-3659-46A45D96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2</a:t>
            </a:fld>
            <a:endParaRPr lang="tr-TR" altLang="en-US"/>
          </a:p>
        </p:txBody>
      </p:sp>
      <p:pic>
        <p:nvPicPr>
          <p:cNvPr id="4098" name="Picture 2" descr="Deep learning presentation template cover layout Vector Image">
            <a:extLst>
              <a:ext uri="{FF2B5EF4-FFF2-40B4-BE49-F238E27FC236}">
                <a16:creationId xmlns:a16="http://schemas.microsoft.com/office/drawing/2014/main" id="{826E84D4-6C83-8D51-9E36-E68B2ED5A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00"/>
          <a:stretch/>
        </p:blipFill>
        <p:spPr bwMode="auto">
          <a:xfrm>
            <a:off x="2999656" y="1227485"/>
            <a:ext cx="635000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FF5CE-824B-9181-BF3F-826DFF5F840B}"/>
              </a:ext>
            </a:extLst>
          </p:cNvPr>
          <p:cNvSpPr txBox="1"/>
          <p:nvPr/>
        </p:nvSpPr>
        <p:spPr>
          <a:xfrm>
            <a:off x="4014416" y="743690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26340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F8957D02-6D85-4362-B177-AAFB74602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6960" y="1845734"/>
            <a:ext cx="4109081" cy="38291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ucida Console" panose="020B0609040504020204" pitchFamily="49" charset="0"/>
              </a:rPr>
              <a:t> Most machine learning methods work well because of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human-designed representations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input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ucida Console" panose="020B0609040504020204" pitchFamily="49" charset="0"/>
              </a:rPr>
              <a:t> ML becomes just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optimizing weights </a:t>
            </a:r>
            <a:r>
              <a:rPr lang="en-US" dirty="0">
                <a:latin typeface="Lucida Console" panose="020B0609040504020204" pitchFamily="49" charset="0"/>
              </a:rPr>
              <a:t>to best make a final prediction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C88B-2792-89AA-23F2-2CD312F8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136-79BD-4898-8C7D-9844D7CC5D2C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AA677-2030-7E25-4EB3-7006DA2A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4411CC9-68C5-42E3-878F-0FD9B52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pPr eaLnBrk="1" hangingPunct="1"/>
              <a:t>3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B66EC93D-A8D1-4704-8AA7-B06BF96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308410"/>
            <a:ext cx="7632848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Machine vs Deep Learning 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954D5-0F85-4B35-8C45-8A41865A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132856"/>
            <a:ext cx="3854968" cy="35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F8957D02-6D85-4362-B177-AAFB74602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6960" y="1845734"/>
            <a:ext cx="7781489" cy="3829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ucida Console" panose="020B0609040504020204" pitchFamily="49" charset="0"/>
              </a:rPr>
              <a:t>A machine learning subfield of learning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representations</a:t>
            </a:r>
            <a:r>
              <a:rPr lang="en-US" dirty="0">
                <a:latin typeface="Lucida Console" panose="020B0609040504020204" pitchFamily="49" charset="0"/>
              </a:rPr>
              <a:t> of data. Exceptional effective at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learning patterns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ucida Console" panose="020B0609040504020204" pitchFamily="49" charset="0"/>
              </a:rPr>
              <a:t>Deep learning algorithms attempt to learn (multiple levels of) representation by using a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hierarchy of multiple layers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ucida Console" panose="020B0609040504020204" pitchFamily="49" charset="0"/>
              </a:rPr>
              <a:t>If you provide the system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tons of information</a:t>
            </a:r>
            <a:r>
              <a:rPr lang="en-US" dirty="0">
                <a:latin typeface="Lucida Console" panose="020B0609040504020204" pitchFamily="49" charset="0"/>
              </a:rPr>
              <a:t>, it begins to understand it and respond in useful ways.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53EA2-8426-AF5E-2FD1-82307B1B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DDB3-0570-4370-97E6-93CF23BBCB15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248DB-2186-E058-A687-4F5B436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4411CC9-68C5-42E3-878F-0FD9B52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pPr eaLnBrk="1" hangingPunct="1"/>
              <a:t>4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B66EC93D-A8D1-4704-8AA7-B06BF96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308410"/>
            <a:ext cx="7632848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Machine vs Deep Learning 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5FAD3-86AC-8514-00ED-DF431EFE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2F3-3CB9-4997-A509-86B29F88149C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D2DEE-DC8F-9578-CC57-582AC459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4411CC9-68C5-42E3-878F-0FD9B52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pPr eaLnBrk="1" hangingPunct="1"/>
              <a:t>5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B66EC93D-A8D1-4704-8AA7-B06BF96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308410"/>
            <a:ext cx="7632848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Machine vs Deep Learning 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pic>
        <p:nvPicPr>
          <p:cNvPr id="7" name="Picture 6" descr="machine-learning-vs-deep-learning.png">
            <a:extLst>
              <a:ext uri="{FF2B5EF4-FFF2-40B4-BE49-F238E27FC236}">
                <a16:creationId xmlns:a16="http://schemas.microsoft.com/office/drawing/2014/main" id="{8B1BB715-26CE-4D60-96AD-EB9B7A6AF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916832"/>
            <a:ext cx="7848872" cy="38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D3A1-0890-98CA-516B-5D965787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88A2-2A05-4E20-AF7B-11B82C4B6350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53B53-796E-2A72-12DE-87DE0C58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4411CC9-68C5-42E3-878F-0FD9B52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pPr eaLnBrk="1" hangingPunct="1"/>
              <a:t>6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B66EC93D-A8D1-4704-8AA7-B06BF96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584" y="332657"/>
            <a:ext cx="7776864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Why Deep Learning useful?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D921E-2C0A-4560-8A91-7F8CDFDA898F}"/>
              </a:ext>
            </a:extLst>
          </p:cNvPr>
          <p:cNvSpPr/>
          <p:nvPr/>
        </p:nvSpPr>
        <p:spPr>
          <a:xfrm>
            <a:off x="1919536" y="1942156"/>
            <a:ext cx="845820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Manually designed features are often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over-specified, incomplete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and take a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long time to design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and validate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Learned Features are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easy to adapt, fast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to learn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Deep learning provides a very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flexible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 (almost?)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universal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 learnable framework for representing world, visual and linguistic information.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Can learn both unsupervised and supervised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Effective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end-to-end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joint system 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Utilize large amounts of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BAF25-EE6D-AECD-5D43-CCF9E161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A4C3-2011-4C54-92A0-E64B6DB146A5}" type="datetime3">
              <a:rPr lang="en-US" smtClean="0"/>
              <a:t>1 December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C4EF-988D-8931-FCBE-10284A89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4411CC9-68C5-42E3-878F-0FD9B52A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pPr eaLnBrk="1" hangingPunct="1"/>
              <a:t>7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B66EC93D-A8D1-4704-8AA7-B06BF968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584" y="332657"/>
            <a:ext cx="7776864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History of Deep Learning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4A56DCA-D5DC-4146-A9C2-ABA245E9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929186"/>
            <a:ext cx="8710463" cy="40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6E660-7CA5-4432-B80B-D3C348D1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07C16-9CCD-4C10-92AE-D10B3A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127D-766D-47D4-959A-B6BE0303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16F7A-BC25-46A9-9C1B-C9C84998AE6C}"/>
              </a:ext>
            </a:extLst>
          </p:cNvPr>
          <p:cNvSpPr txBox="1"/>
          <p:nvPr/>
        </p:nvSpPr>
        <p:spPr>
          <a:xfrm>
            <a:off x="915535" y="558854"/>
            <a:ext cx="73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atin typeface="Consolas" panose="020B0609020204030204" pitchFamily="49" charset="0"/>
              </a:rPr>
              <a:t>Deeplearning Technology Stack</a:t>
            </a:r>
            <a:endParaRPr lang="en-IN" sz="2400" b="1" u="sng">
              <a:latin typeface="Consolas" panose="020B0609020204030204" pitchFamily="49" charset="0"/>
            </a:endParaRPr>
          </a:p>
        </p:txBody>
      </p:sp>
      <p:pic>
        <p:nvPicPr>
          <p:cNvPr id="2050" name="Picture 2" descr="Getting Started with Machine Learning Using TensorFlow and Keras">
            <a:extLst>
              <a:ext uri="{FF2B5EF4-FFF2-40B4-BE49-F238E27FC236}">
                <a16:creationId xmlns:a16="http://schemas.microsoft.com/office/drawing/2014/main" id="{3DF5F39D-4B3B-4D52-BB00-8A7DC4609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17037" r="9550" b="14057"/>
          <a:stretch/>
        </p:blipFill>
        <p:spPr bwMode="auto">
          <a:xfrm>
            <a:off x="561502" y="1516409"/>
            <a:ext cx="4387818" cy="19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Learning Frameworks Comparison - Quantum Computing">
            <a:extLst>
              <a:ext uri="{FF2B5EF4-FFF2-40B4-BE49-F238E27FC236}">
                <a16:creationId xmlns:a16="http://schemas.microsoft.com/office/drawing/2014/main" id="{24EF3EB8-772D-49D6-AF96-8620D942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004" y="1470147"/>
            <a:ext cx="3672316" cy="193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927CB1-8754-44EB-98B0-3D8A729F4742}"/>
              </a:ext>
            </a:extLst>
          </p:cNvPr>
          <p:cNvSpPr txBox="1"/>
          <p:nvPr/>
        </p:nvSpPr>
        <p:spPr>
          <a:xfrm>
            <a:off x="8759438" y="1953355"/>
            <a:ext cx="30858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>
                <a:solidFill>
                  <a:srgbClr val="0A0A0A"/>
                </a:solidFill>
                <a:latin typeface="Merriweather"/>
              </a:rPr>
              <a:t>Keras is an effective high-level neural network Application Programming Interface (API) written in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C2371-4F9E-42DF-B177-CB3DB51CB124}"/>
              </a:ext>
            </a:extLst>
          </p:cNvPr>
          <p:cNvSpPr txBox="1"/>
          <p:nvPr/>
        </p:nvSpPr>
        <p:spPr>
          <a:xfrm>
            <a:off x="369394" y="4019457"/>
            <a:ext cx="37295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Pytorch is a relatively new deep learning framework based on Torch.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Developed by Facebook’s AI research group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Pytorch has a reputation for simplicity, ease of use, flexibility, efficient memory usage, and dynamic computational graphs.</a:t>
            </a:r>
            <a:endParaRPr lang="en-IN" sz="1400">
              <a:solidFill>
                <a:srgbClr val="0A0A0A"/>
              </a:solidFill>
              <a:latin typeface="Merriweathe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A2C44-BE16-4DC6-AF0D-32E8EF4091BA}"/>
              </a:ext>
            </a:extLst>
          </p:cNvPr>
          <p:cNvSpPr txBox="1"/>
          <p:nvPr/>
        </p:nvSpPr>
        <p:spPr>
          <a:xfrm>
            <a:off x="4258314" y="4012196"/>
            <a:ext cx="3300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TensorFlow is an end-to-end open-source deep learning framework developed by Google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It is known for scalable production and deployment options, multiple abstraction levels, and support for different platforms, such as Android</a:t>
            </a:r>
            <a:endParaRPr lang="en-IN" sz="1400">
              <a:solidFill>
                <a:srgbClr val="0A0A0A"/>
              </a:solidFill>
              <a:latin typeface="Merriweath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AD50B-91F4-4040-9EFB-3A402836FA4A}"/>
              </a:ext>
            </a:extLst>
          </p:cNvPr>
          <p:cNvSpPr txBox="1"/>
          <p:nvPr/>
        </p:nvSpPr>
        <p:spPr>
          <a:xfrm>
            <a:off x="7717872" y="3966853"/>
            <a:ext cx="41962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Theano is popular deep learning libraries, an open-source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Theano was developed by the Universite de Montreal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A0A0A"/>
                </a:solidFill>
                <a:latin typeface="Merriweather"/>
              </a:rPr>
              <a:t>It lets programmers define, evaluate, and optimize mathematical expressions, including multi-dimensional arrays and matrix-valued expressions</a:t>
            </a:r>
            <a:endParaRPr lang="en-IN" sz="1400">
              <a:solidFill>
                <a:srgbClr val="0A0A0A"/>
              </a:solidFill>
              <a:latin typeface="Merriweath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8617B-05C4-439D-8152-BFA65D313B95}"/>
              </a:ext>
            </a:extLst>
          </p:cNvPr>
          <p:cNvSpPr txBox="1"/>
          <p:nvPr/>
        </p:nvSpPr>
        <p:spPr>
          <a:xfrm>
            <a:off x="8759438" y="158309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Keras</a:t>
            </a:r>
            <a:endParaRPr lang="en-IN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89142-46D6-44D6-BC28-2EA65F356A5B}"/>
              </a:ext>
            </a:extLst>
          </p:cNvPr>
          <p:cNvSpPr txBox="1"/>
          <p:nvPr/>
        </p:nvSpPr>
        <p:spPr>
          <a:xfrm>
            <a:off x="673849" y="360281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PyTorch</a:t>
            </a:r>
            <a:endParaRPr lang="en-IN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5417C-6F20-4BCC-931E-225957EB62B0}"/>
              </a:ext>
            </a:extLst>
          </p:cNvPr>
          <p:cNvSpPr txBox="1"/>
          <p:nvPr/>
        </p:nvSpPr>
        <p:spPr>
          <a:xfrm>
            <a:off x="4506815" y="3602811"/>
            <a:ext cx="17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Tensorflow</a:t>
            </a:r>
            <a:endParaRPr lang="en-IN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151C8-872D-452D-8AD5-09BB778B6CE5}"/>
              </a:ext>
            </a:extLst>
          </p:cNvPr>
          <p:cNvSpPr txBox="1"/>
          <p:nvPr/>
        </p:nvSpPr>
        <p:spPr>
          <a:xfrm>
            <a:off x="7988719" y="360281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Theano</a:t>
            </a:r>
            <a:endParaRPr lang="en-I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76BD3-971D-4040-A39C-DF5038A3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7931-C037-418D-9546-595A634EA94F}" type="datetime1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0B36-299D-4FEA-9125-3B20F0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Shailesh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51B5-9EAD-4E35-9A0D-F1939E6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A3C9-81FD-4811-BC8B-04CF951A1FB7}"/>
              </a:ext>
            </a:extLst>
          </p:cNvPr>
          <p:cNvSpPr txBox="1"/>
          <p:nvPr/>
        </p:nvSpPr>
        <p:spPr>
          <a:xfrm>
            <a:off x="882941" y="671011"/>
            <a:ext cx="280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>
                <a:latin typeface="Consolas" panose="020B0609020204030204" pitchFamily="49" charset="0"/>
              </a:rPr>
              <a:t>Tensorflow</a:t>
            </a:r>
            <a:endParaRPr lang="en-IN" sz="1800" b="1" u="sng">
              <a:latin typeface="Consolas" panose="020B0609020204030204" pitchFamily="49" charset="0"/>
            </a:endParaRPr>
          </a:p>
        </p:txBody>
      </p:sp>
      <p:pic>
        <p:nvPicPr>
          <p:cNvPr id="3074" name="Picture 2" descr="TensorFlow">
            <a:extLst>
              <a:ext uri="{FF2B5EF4-FFF2-40B4-BE49-F238E27FC236}">
                <a16:creationId xmlns:a16="http://schemas.microsoft.com/office/drawing/2014/main" id="{28D7CE51-591E-46D9-A353-86AA0B9E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3" y="1512658"/>
            <a:ext cx="8142522" cy="36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259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662862D-5399-4FC4-B157-AD1AE483EC83}" vid="{8C08712B-1774-474B-8735-2C976359AC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2491</TotalTime>
  <Words>866</Words>
  <Application>Microsoft Office PowerPoint</Application>
  <PresentationFormat>Widescreen</PresentationFormat>
  <Paragraphs>111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Lucida Console</vt:lpstr>
      <vt:lpstr>Merriweather</vt:lpstr>
      <vt:lpstr>Palatino Linotype</vt:lpstr>
      <vt:lpstr>Roboto</vt:lpstr>
      <vt:lpstr>Roboto Mono</vt:lpstr>
      <vt:lpstr>Verdana</vt:lpstr>
      <vt:lpstr>Wingdings</vt:lpstr>
      <vt:lpstr>Theme1</vt:lpstr>
      <vt:lpstr>Deeplearning &amp; Tensorflow</vt:lpstr>
      <vt:lpstr>PowerPoint Presentation</vt:lpstr>
      <vt:lpstr>Machine vs Deep Learning </vt:lpstr>
      <vt:lpstr>Machine vs Deep Learning </vt:lpstr>
      <vt:lpstr>Machine vs Deep Learning </vt:lpstr>
      <vt:lpstr>Why Deep Learning useful?</vt:lpstr>
      <vt:lpstr>History of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Sivan</dc:creator>
  <cp:lastModifiedBy>Shailesh Sivan</cp:lastModifiedBy>
  <cp:revision>109</cp:revision>
  <dcterms:created xsi:type="dcterms:W3CDTF">2021-05-13T06:47:51Z</dcterms:created>
  <dcterms:modified xsi:type="dcterms:W3CDTF">2023-11-30T18:56:38Z</dcterms:modified>
</cp:coreProperties>
</file>