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8" r:id="rId3"/>
    <p:sldId id="425" r:id="rId4"/>
    <p:sldId id="459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60" r:id="rId23"/>
    <p:sldId id="421" r:id="rId24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44">
          <p15:clr>
            <a:srgbClr val="A4A3A4"/>
          </p15:clr>
        </p15:guide>
        <p15:guide id="2" pos="3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67" autoAdjust="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168"/>
        <p:guide pos="38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44"/>
        <p:guide pos="3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tr-TR">
              <a:latin typeface="Lucida Console" panose="020B0609040504020204" pitchFamily="49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tr-TR">
              <a:latin typeface="Lucida Console" panose="020B0609040504020204" pitchFamily="49" charset="0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>
                <a:latin typeface="Lucida Console" panose="020B0609040504020204" pitchFamily="49" charset="0"/>
              </a:rPr>
              <a:t>Ch. </a:t>
            </a:r>
            <a:r>
              <a:rPr lang="en-US" err="1">
                <a:latin typeface="Lucida Console" panose="020B0609040504020204" pitchFamily="49" charset="0"/>
              </a:rPr>
              <a:t>Eick</a:t>
            </a:r>
            <a:r>
              <a:rPr lang="en-US">
                <a:latin typeface="Lucida Console" panose="020B0609040504020204" pitchFamily="49" charset="0"/>
              </a:rPr>
              <a:t>: COSC 6342: ML</a:t>
            </a:r>
            <a:endParaRPr lang="tr-TR">
              <a:latin typeface="Lucida Console" panose="020B0609040504020204" pitchFamily="49" charset="0"/>
            </a:endParaRP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E9236FE-815C-4B2A-B170-8A86AAC60056}" type="slidenum">
              <a:rPr lang="tr-TR" altLang="en-US">
                <a:latin typeface="Lucida Console" panose="020B0609040504020204" pitchFamily="49" charset="0"/>
              </a:rPr>
              <a:t>‹#›</a:t>
            </a:fld>
            <a:endParaRPr lang="tr-TR" alt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Lucida Console" panose="020B0609040504020204" pitchFamily="49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Lucida Console" panose="020B0609040504020204" pitchFamily="49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Lucida Console" panose="020B0609040504020204" pitchFamily="49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Lucida Console" panose="020B0609040504020204" pitchFamily="49" charset="0"/>
              </a:defRPr>
            </a:lvl1pPr>
          </a:lstStyle>
          <a:p>
            <a:fld id="{EA81DDC4-6406-437C-89B7-41EDEE3A306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Lucida Console" panose="020B0609040504020204" pitchFamily="49" charset="0"/>
              </a:rPr>
              <a:t>3</a:t>
            </a:fld>
            <a:endParaRPr lang="tr-TR" altLang="en-US" sz="1300">
              <a:latin typeface="Lucida Console" panose="020B0609040504020204" pitchFamily="49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D9AEF8D-6046-4BBC-AB6C-428C6BDCE256}" type="slidenum">
              <a:rPr lang="tr-TR" altLang="en-US" sz="1300">
                <a:latin typeface="Lucida Console" panose="020B0609040504020204" pitchFamily="49" charset="0"/>
              </a:rPr>
              <a:t>4</a:t>
            </a:fld>
            <a:endParaRPr lang="tr-TR" altLang="en-US" sz="1300">
              <a:latin typeface="Lucida Console" panose="020B0609040504020204" pitchFamily="49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51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DDC4-6406-437C-89B7-41EDEE3A3063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75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221AD-BC9D-4110-84FA-7BECED4F30D8}" type="datetime5">
              <a:rPr lang="en-US" smtClean="0"/>
              <a:t>16-Jun-22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D6C-FF80-4CF0-AABB-2AC6BFC614FC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914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1C86-D5D8-42BF-8D99-2E2959FDD31B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631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3FC7-FFE7-4BE3-A3B0-EE7E8BDB2F18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492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73EC-217D-45BA-8690-164733605DEA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5114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DD85-33AA-4E04-BC37-62FA236695C5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51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4FAD-9C9B-4D0E-A77A-B20AE4F74A43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7763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311-608F-44DF-A97E-2C0CF35B6FAE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6505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FD69-D3EC-4849-8BB2-0F6A94504C1E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992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D23D-7B63-4853-92C4-C553F03B0B3C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3913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33A3-29E0-4D5E-B01A-B4EDC6994858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970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44F-78C8-400D-B98A-EC2E41A57556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7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C9C0B278-B263-4284-A70F-D14CD411A50F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9281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5560" y="692696"/>
            <a:ext cx="7560840" cy="475828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Lucida Console" panose="020B0609040504020204" pitchFamily="49" charset="0"/>
              </a:rPr>
              <a:t>Convolutional Neural Networks</a:t>
            </a:r>
            <a:br>
              <a:rPr lang="en-US" altLang="en-US" sz="3600" b="1" dirty="0"/>
            </a:br>
            <a:br>
              <a:rPr lang="en-US" altLang="en-US" sz="2700" dirty="0"/>
            </a:br>
            <a:r>
              <a:rPr lang="en-US" altLang="en-US" sz="2700" b="1" dirty="0">
                <a:latin typeface="Lucida Console" panose="020B0609040504020204" pitchFamily="49" charset="0"/>
              </a:rPr>
              <a:t>Shailesh S</a:t>
            </a:r>
            <a:br>
              <a:rPr lang="en-US" altLang="en-US" sz="2700" b="1" dirty="0">
                <a:latin typeface="Lucida Console" panose="020B0609040504020204" pitchFamily="49" charset="0"/>
              </a:rPr>
            </a:br>
            <a:br>
              <a:rPr lang="en-US" altLang="en-US" sz="2700" b="1" dirty="0">
                <a:latin typeface="Lucida Console" panose="020B0609040504020204" pitchFamily="49" charset="0"/>
              </a:rPr>
            </a:br>
            <a:br>
              <a:rPr lang="en-US" altLang="en-US" sz="2200" b="1" dirty="0">
                <a:latin typeface="Lucida Console" panose="020B0609040504020204" pitchFamily="49" charset="0"/>
              </a:rPr>
            </a:br>
            <a:br>
              <a:rPr lang="en-US" altLang="en-US" sz="2200" b="1" dirty="0">
                <a:latin typeface="Lucida Console" panose="020B0609040504020204" pitchFamily="49" charset="0"/>
              </a:rPr>
            </a:br>
            <a:br>
              <a:rPr lang="en-US" altLang="en-US" sz="2200" b="1" dirty="0">
                <a:latin typeface="Lucida Console" panose="020B0609040504020204" pitchFamily="49" charset="0"/>
              </a:rPr>
            </a:br>
            <a:br>
              <a:rPr lang="en-US" altLang="en-US" sz="2200" b="1" dirty="0">
                <a:latin typeface="Lucida Console" panose="020B0609040504020204" pitchFamily="49" charset="0"/>
              </a:rPr>
            </a:br>
            <a:r>
              <a:rPr lang="en-US" altLang="en-US" sz="2000" b="1" dirty="0">
                <a:latin typeface="Lucida Console" panose="020B0609040504020204" pitchFamily="49" charset="0"/>
              </a:rPr>
              <a:t>shaileshsivan@gmail.com</a:t>
            </a:r>
            <a:br>
              <a:rPr lang="en-US" altLang="en-US" sz="2000" b="1">
                <a:latin typeface="Lucida Console" panose="020B0609040504020204" pitchFamily="49" charset="0"/>
              </a:rPr>
            </a:br>
            <a:endParaRPr lang="tr-TR" altLang="en-US" sz="3600" b="1" dirty="0"/>
          </a:p>
        </p:txBody>
      </p:sp>
      <p:pic>
        <p:nvPicPr>
          <p:cNvPr id="6148" name="Picture 4" descr="https://www.prisma-informatik.de/newsroom/wp-content/uploads/2017/05/NAV07_17_Machine_Lear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88" y="55672"/>
            <a:ext cx="1213088" cy="12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TW" dirty="0"/>
              <a:t>Convolution</a:t>
            </a:r>
            <a:endParaRPr lang="zh-TW" altLang="en-US" dirty="0"/>
          </a:p>
        </p:txBody>
      </p:sp>
      <p:graphicFrame>
        <p:nvGraphicFramePr>
          <p:cNvPr id="20482" name="Content Placeholder 20481"/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/>
          <p:cNvSpPr txBox="1"/>
          <p:nvPr/>
        </p:nvSpPr>
        <p:spPr>
          <a:xfrm>
            <a:off x="2773364" y="5389564"/>
            <a:ext cx="2346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6 x 6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20534" name="Table 20533"/>
          <p:cNvGraphicFramePr/>
          <p:nvPr>
            <p:extLst>
              <p:ext uri="{D42A27DB-BD31-4B8C-83A1-F6EECF244321}">
                <p14:modId xmlns:p14="http://schemas.microsoft.com/office/powerpoint/2010/main" val="891396249"/>
              </p:ext>
            </p:extLst>
          </p:nvPr>
        </p:nvGraphicFramePr>
        <p:xfrm>
          <a:off x="8255954" y="2787333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/>
          <p:cNvSpPr txBox="1"/>
          <p:nvPr/>
        </p:nvSpPr>
        <p:spPr>
          <a:xfrm>
            <a:off x="8255953" y="4437381"/>
            <a:ext cx="14478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Lucida Console" panose="020B0609040504020204" pitchFamily="49" charset="0"/>
              </a:rPr>
              <a:t>Filter 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2509838" y="2398714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0554" name="橢圓 11"/>
          <p:cNvSpPr/>
          <p:nvPr/>
        </p:nvSpPr>
        <p:spPr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0555" name="橢圓 12"/>
          <p:cNvSpPr/>
          <p:nvPr/>
        </p:nvSpPr>
        <p:spPr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3487738" y="2398714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0557" name="矩形 33"/>
          <p:cNvSpPr/>
          <p:nvPr/>
        </p:nvSpPr>
        <p:spPr>
          <a:xfrm>
            <a:off x="2690813" y="1731964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If s</a:t>
            </a:r>
            <a:r>
              <a:rPr lang="zh-TW" altLang="en-US" sz="2400" dirty="0">
                <a:latin typeface="Lucida Console" panose="020B0609040504020204" pitchFamily="49" charset="0"/>
              </a:rPr>
              <a:t>tride</a:t>
            </a:r>
            <a:r>
              <a:rPr lang="en-US" altLang="zh-TW" sz="2400" dirty="0">
                <a:latin typeface="Lucida Console" panose="020B0609040504020204" pitchFamily="49" charset="0"/>
              </a:rPr>
              <a:t>=2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A22A9-B2E2-4B99-A8B1-F44D382A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672E-B04D-404E-89D0-36F4637E0736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63EA4-9ECC-4678-9BD4-2C95180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6F02D-5EF0-4CDB-B489-DC38E93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10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20554" grpId="0" bldLvl="0" animBg="1"/>
      <p:bldP spid="20555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2152650" y="1149985"/>
            <a:ext cx="3600450" cy="54102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Convolution</a:t>
            </a:r>
            <a:endParaRPr lang="zh-TW" altLang="en-US" dirty="0"/>
          </a:p>
        </p:txBody>
      </p:sp>
      <p:graphicFrame>
        <p:nvGraphicFramePr>
          <p:cNvPr id="21506" name="Content Placeholder 21505"/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/>
          <p:cNvSpPr txBox="1"/>
          <p:nvPr/>
        </p:nvSpPr>
        <p:spPr>
          <a:xfrm>
            <a:off x="2773364" y="5389564"/>
            <a:ext cx="2346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6 x 6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21558" name="Table 21557"/>
          <p:cNvGraphicFramePr/>
          <p:nvPr>
            <p:extLst>
              <p:ext uri="{D42A27DB-BD31-4B8C-83A1-F6EECF244321}">
                <p14:modId xmlns:p14="http://schemas.microsoft.com/office/powerpoint/2010/main" val="3116554343"/>
              </p:ext>
            </p:extLst>
          </p:nvPr>
        </p:nvGraphicFramePr>
        <p:xfrm>
          <a:off x="7088189" y="190818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/>
          <p:cNvSpPr txBox="1"/>
          <p:nvPr/>
        </p:nvSpPr>
        <p:spPr>
          <a:xfrm>
            <a:off x="8710613" y="646431"/>
            <a:ext cx="14478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Lucida Console" panose="020B0609040504020204" pitchFamily="49" charset="0"/>
              </a:rPr>
              <a:t>Filter 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2509838" y="2398714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78" name="橢圓 11"/>
          <p:cNvSpPr/>
          <p:nvPr/>
        </p:nvSpPr>
        <p:spPr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79" name="橢圓 12"/>
          <p:cNvSpPr/>
          <p:nvPr/>
        </p:nvSpPr>
        <p:spPr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0" name="橢圓 13"/>
          <p:cNvSpPr/>
          <p:nvPr/>
        </p:nvSpPr>
        <p:spPr>
          <a:xfrm>
            <a:off x="7929564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1" name="橢圓 14"/>
          <p:cNvSpPr/>
          <p:nvPr/>
        </p:nvSpPr>
        <p:spPr>
          <a:xfrm>
            <a:off x="8770939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2" name="橢圓 15"/>
          <p:cNvSpPr/>
          <p:nvPr/>
        </p:nvSpPr>
        <p:spPr>
          <a:xfrm>
            <a:off x="6246814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3" name="橢圓 16"/>
          <p:cNvSpPr/>
          <p:nvPr/>
        </p:nvSpPr>
        <p:spPr>
          <a:xfrm>
            <a:off x="7088189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4" name="橢圓 17"/>
          <p:cNvSpPr/>
          <p:nvPr/>
        </p:nvSpPr>
        <p:spPr>
          <a:xfrm>
            <a:off x="7929564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5" name="橢圓 18"/>
          <p:cNvSpPr/>
          <p:nvPr/>
        </p:nvSpPr>
        <p:spPr>
          <a:xfrm>
            <a:off x="8770939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6" name="橢圓 19"/>
          <p:cNvSpPr/>
          <p:nvPr/>
        </p:nvSpPr>
        <p:spPr>
          <a:xfrm>
            <a:off x="6246814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7" name="橢圓 20"/>
          <p:cNvSpPr/>
          <p:nvPr/>
        </p:nvSpPr>
        <p:spPr>
          <a:xfrm>
            <a:off x="7088189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8" name="橢圓 21"/>
          <p:cNvSpPr/>
          <p:nvPr/>
        </p:nvSpPr>
        <p:spPr>
          <a:xfrm>
            <a:off x="7929564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89" name="橢圓 22"/>
          <p:cNvSpPr/>
          <p:nvPr/>
        </p:nvSpPr>
        <p:spPr>
          <a:xfrm>
            <a:off x="8770939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90" name="橢圓 23"/>
          <p:cNvSpPr/>
          <p:nvPr/>
        </p:nvSpPr>
        <p:spPr>
          <a:xfrm>
            <a:off x="6256339" y="525938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91" name="橢圓 24"/>
          <p:cNvSpPr/>
          <p:nvPr/>
        </p:nvSpPr>
        <p:spPr>
          <a:xfrm>
            <a:off x="7088189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92" name="橢圓 25"/>
          <p:cNvSpPr/>
          <p:nvPr/>
        </p:nvSpPr>
        <p:spPr>
          <a:xfrm>
            <a:off x="7929564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93" name="橢圓 26"/>
          <p:cNvSpPr/>
          <p:nvPr/>
        </p:nvSpPr>
        <p:spPr>
          <a:xfrm>
            <a:off x="8770939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3008313" y="2398714"/>
            <a:ext cx="1417638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7" name="矩形 28"/>
          <p:cNvSpPr/>
          <p:nvPr/>
        </p:nvSpPr>
        <p:spPr>
          <a:xfrm>
            <a:off x="3454400" y="2401889"/>
            <a:ext cx="1417638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" name="矩形 29"/>
          <p:cNvSpPr/>
          <p:nvPr/>
        </p:nvSpPr>
        <p:spPr>
          <a:xfrm>
            <a:off x="3957638" y="2405064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9" name="矩形 30"/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598" name="矩形 33"/>
          <p:cNvSpPr/>
          <p:nvPr/>
        </p:nvSpPr>
        <p:spPr>
          <a:xfrm>
            <a:off x="2690814" y="1731964"/>
            <a:ext cx="16722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s</a:t>
            </a:r>
            <a:r>
              <a:rPr lang="zh-TW" altLang="en-US" sz="2400" dirty="0">
                <a:latin typeface="Lucida Console" panose="020B0609040504020204" pitchFamily="49" charset="0"/>
              </a:rPr>
              <a:t>tride</a:t>
            </a:r>
            <a:r>
              <a:rPr lang="en-US" altLang="zh-TW" sz="2400" dirty="0">
                <a:latin typeface="Lucida Console" panose="020B0609040504020204" pitchFamily="49" charset="0"/>
              </a:rPr>
              <a:t>=1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31" name="矩形 31"/>
          <p:cNvSpPr/>
          <p:nvPr/>
        </p:nvSpPr>
        <p:spPr>
          <a:xfrm>
            <a:off x="3957638" y="3767139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2" name="矩形 7"/>
          <p:cNvSpPr/>
          <p:nvPr/>
        </p:nvSpPr>
        <p:spPr>
          <a:xfrm>
            <a:off x="7088189" y="190819"/>
            <a:ext cx="523875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3" name="矩形 35"/>
          <p:cNvSpPr/>
          <p:nvPr/>
        </p:nvSpPr>
        <p:spPr>
          <a:xfrm>
            <a:off x="7643814" y="649606"/>
            <a:ext cx="525463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4" name="矩形 36"/>
          <p:cNvSpPr/>
          <p:nvPr/>
        </p:nvSpPr>
        <p:spPr>
          <a:xfrm>
            <a:off x="8169276" y="1117919"/>
            <a:ext cx="523875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cxnSp>
        <p:nvCxnSpPr>
          <p:cNvPr id="35" name="直線接點 9"/>
          <p:cNvCxnSpPr/>
          <p:nvPr/>
        </p:nvCxnSpPr>
        <p:spPr>
          <a:xfrm>
            <a:off x="7088189" y="190819"/>
            <a:ext cx="1604963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6237289" y="2786064"/>
            <a:ext cx="728663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7" name="矩形 38"/>
          <p:cNvSpPr/>
          <p:nvPr/>
        </p:nvSpPr>
        <p:spPr>
          <a:xfrm>
            <a:off x="6256339" y="5262564"/>
            <a:ext cx="728663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cxnSp>
        <p:nvCxnSpPr>
          <p:cNvPr id="39" name="直線接點 40"/>
          <p:cNvCxnSpPr/>
          <p:nvPr/>
        </p:nvCxnSpPr>
        <p:spPr>
          <a:xfrm>
            <a:off x="2452688" y="2425701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/>
          <p:cNvCxnSpPr/>
          <p:nvPr/>
        </p:nvCxnSpPr>
        <p:spPr>
          <a:xfrm>
            <a:off x="2405064" y="3760789"/>
            <a:ext cx="1604963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A8485-2221-4C7E-8591-94F0D30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96B-4289-4E62-9A50-0C89F3580C58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82A37-F16C-4268-AE76-606550FB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64A01-0531-4654-AA1F-D497082C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21578" grpId="0" bldLvl="0" animBg="1"/>
      <p:bldP spid="21579" grpId="0" bldLvl="0" animBg="1"/>
      <p:bldP spid="21580" grpId="0" bldLvl="0" animBg="1"/>
      <p:bldP spid="21581" grpId="0" bldLvl="0" animBg="1"/>
      <p:bldP spid="21582" grpId="0" bldLvl="0" animBg="1"/>
      <p:bldP spid="21583" grpId="0" bldLvl="0" animBg="1"/>
      <p:bldP spid="21584" grpId="0" bldLvl="0" animBg="1"/>
      <p:bldP spid="21585" grpId="0" bldLvl="0" animBg="1"/>
      <p:bldP spid="21586" grpId="0" bldLvl="0" animBg="1"/>
      <p:bldP spid="21587" grpId="0" bldLvl="0" animBg="1"/>
      <p:bldP spid="21588" grpId="0" bldLvl="0" animBg="1"/>
      <p:bldP spid="21589" grpId="0" bldLvl="0" animBg="1"/>
      <p:bldP spid="21590" grpId="0" bldLvl="0" animBg="1"/>
      <p:bldP spid="21591" grpId="0" bldLvl="0" animBg="1"/>
      <p:bldP spid="21592" grpId="0" bldLvl="0" animBg="1"/>
      <p:bldP spid="21593" grpId="0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1" grpId="0" bldLvl="0" animBg="1"/>
      <p:bldP spid="31" grpId="1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2279651" y="621030"/>
            <a:ext cx="3781425" cy="105791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Convolution</a:t>
            </a:r>
          </a:p>
        </p:txBody>
      </p:sp>
      <p:graphicFrame>
        <p:nvGraphicFramePr>
          <p:cNvPr id="22530" name="Content Placeholder 22529"/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/>
          <p:cNvSpPr txBox="1"/>
          <p:nvPr/>
        </p:nvSpPr>
        <p:spPr>
          <a:xfrm>
            <a:off x="2773364" y="5389564"/>
            <a:ext cx="2346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6 x 6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582" name="橢圓 11"/>
          <p:cNvSpPr/>
          <p:nvPr/>
        </p:nvSpPr>
        <p:spPr>
          <a:xfrm>
            <a:off x="6246814" y="221361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3" name="橢圓 12"/>
          <p:cNvSpPr/>
          <p:nvPr/>
        </p:nvSpPr>
        <p:spPr>
          <a:xfrm>
            <a:off x="7088189" y="221361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4" name="橢圓 13"/>
          <p:cNvSpPr/>
          <p:nvPr/>
        </p:nvSpPr>
        <p:spPr>
          <a:xfrm>
            <a:off x="7929564" y="221361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5" name="橢圓 14"/>
          <p:cNvSpPr/>
          <p:nvPr/>
        </p:nvSpPr>
        <p:spPr>
          <a:xfrm>
            <a:off x="8770939" y="221361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6" name="橢圓 15"/>
          <p:cNvSpPr/>
          <p:nvPr/>
        </p:nvSpPr>
        <p:spPr>
          <a:xfrm>
            <a:off x="6246814" y="301371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7" name="橢圓 16"/>
          <p:cNvSpPr/>
          <p:nvPr/>
        </p:nvSpPr>
        <p:spPr>
          <a:xfrm>
            <a:off x="7088189" y="301371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8" name="橢圓 17"/>
          <p:cNvSpPr/>
          <p:nvPr/>
        </p:nvSpPr>
        <p:spPr>
          <a:xfrm>
            <a:off x="7929564" y="301371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89" name="橢圓 18"/>
          <p:cNvSpPr/>
          <p:nvPr/>
        </p:nvSpPr>
        <p:spPr>
          <a:xfrm>
            <a:off x="8770939" y="301371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0" name="橢圓 19"/>
          <p:cNvSpPr/>
          <p:nvPr/>
        </p:nvSpPr>
        <p:spPr>
          <a:xfrm>
            <a:off x="6246814" y="387254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1" name="橢圓 20"/>
          <p:cNvSpPr/>
          <p:nvPr/>
        </p:nvSpPr>
        <p:spPr>
          <a:xfrm>
            <a:off x="7088189" y="387254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2" name="橢圓 21"/>
          <p:cNvSpPr/>
          <p:nvPr/>
        </p:nvSpPr>
        <p:spPr>
          <a:xfrm>
            <a:off x="7929564" y="387254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3" name="橢圓 22"/>
          <p:cNvSpPr/>
          <p:nvPr/>
        </p:nvSpPr>
        <p:spPr>
          <a:xfrm>
            <a:off x="8770939" y="387254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4" name="橢圓 23"/>
          <p:cNvSpPr/>
          <p:nvPr/>
        </p:nvSpPr>
        <p:spPr>
          <a:xfrm>
            <a:off x="6246814" y="467264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5" name="橢圓 24"/>
          <p:cNvSpPr/>
          <p:nvPr/>
        </p:nvSpPr>
        <p:spPr>
          <a:xfrm>
            <a:off x="7088189" y="467264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6" name="橢圓 25"/>
          <p:cNvSpPr/>
          <p:nvPr/>
        </p:nvSpPr>
        <p:spPr>
          <a:xfrm>
            <a:off x="7929564" y="467264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597" name="橢圓 26"/>
          <p:cNvSpPr/>
          <p:nvPr/>
        </p:nvSpPr>
        <p:spPr>
          <a:xfrm>
            <a:off x="8770939" y="467264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aphicFrame>
        <p:nvGraphicFramePr>
          <p:cNvPr id="22598" name="Table 22597"/>
          <p:cNvGraphicFramePr/>
          <p:nvPr>
            <p:extLst>
              <p:ext uri="{D42A27DB-BD31-4B8C-83A1-F6EECF244321}">
                <p14:modId xmlns:p14="http://schemas.microsoft.com/office/powerpoint/2010/main" val="4122438859"/>
              </p:ext>
            </p:extLst>
          </p:nvPr>
        </p:nvGraphicFramePr>
        <p:xfrm>
          <a:off x="7210426" y="365125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/>
          <p:cNvSpPr txBox="1"/>
          <p:nvPr/>
        </p:nvSpPr>
        <p:spPr>
          <a:xfrm>
            <a:off x="8832850" y="820739"/>
            <a:ext cx="14478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Filter 2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2509838" y="2398714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6" name="矩形 37"/>
          <p:cNvSpPr/>
          <p:nvPr/>
        </p:nvSpPr>
        <p:spPr>
          <a:xfrm>
            <a:off x="3013075" y="2398714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7" name="矩形 38"/>
          <p:cNvSpPr/>
          <p:nvPr/>
        </p:nvSpPr>
        <p:spPr>
          <a:xfrm>
            <a:off x="3454400" y="2400301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" name="矩形 39"/>
          <p:cNvSpPr/>
          <p:nvPr/>
        </p:nvSpPr>
        <p:spPr>
          <a:xfrm>
            <a:off x="3930650" y="2398714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9" name="矩形 40"/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2" name="橢圓 41"/>
          <p:cNvSpPr/>
          <p:nvPr/>
        </p:nvSpPr>
        <p:spPr>
          <a:xfrm>
            <a:off x="6429376" y="24215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3" name="橢圓 42"/>
          <p:cNvSpPr/>
          <p:nvPr/>
        </p:nvSpPr>
        <p:spPr>
          <a:xfrm>
            <a:off x="7270751" y="24215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4" name="橢圓 43"/>
          <p:cNvSpPr/>
          <p:nvPr/>
        </p:nvSpPr>
        <p:spPr>
          <a:xfrm>
            <a:off x="8113714" y="242157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5" name="橢圓 44"/>
          <p:cNvSpPr/>
          <p:nvPr/>
        </p:nvSpPr>
        <p:spPr>
          <a:xfrm>
            <a:off x="8955089" y="24215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6" name="橢圓 45"/>
          <p:cNvSpPr/>
          <p:nvPr/>
        </p:nvSpPr>
        <p:spPr>
          <a:xfrm>
            <a:off x="6429376" y="32216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7" name="橢圓 46"/>
          <p:cNvSpPr/>
          <p:nvPr/>
        </p:nvSpPr>
        <p:spPr>
          <a:xfrm>
            <a:off x="7270751" y="32216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8" name="橢圓 47"/>
          <p:cNvSpPr/>
          <p:nvPr/>
        </p:nvSpPr>
        <p:spPr>
          <a:xfrm>
            <a:off x="8113714" y="322167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29" name="橢圓 48"/>
          <p:cNvSpPr/>
          <p:nvPr/>
        </p:nvSpPr>
        <p:spPr>
          <a:xfrm>
            <a:off x="8955089" y="322167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0" name="橢圓 49"/>
          <p:cNvSpPr/>
          <p:nvPr/>
        </p:nvSpPr>
        <p:spPr>
          <a:xfrm>
            <a:off x="6429376" y="40805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1" name="橢圓 50"/>
          <p:cNvSpPr/>
          <p:nvPr/>
        </p:nvSpPr>
        <p:spPr>
          <a:xfrm>
            <a:off x="7270751" y="40805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2" name="橢圓 51"/>
          <p:cNvSpPr/>
          <p:nvPr/>
        </p:nvSpPr>
        <p:spPr>
          <a:xfrm>
            <a:off x="8113714" y="408051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3" name="橢圓 52"/>
          <p:cNvSpPr/>
          <p:nvPr/>
        </p:nvSpPr>
        <p:spPr>
          <a:xfrm>
            <a:off x="8955089" y="40805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4" name="橢圓 53"/>
          <p:cNvSpPr/>
          <p:nvPr/>
        </p:nvSpPr>
        <p:spPr>
          <a:xfrm>
            <a:off x="6429376" y="48806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5" name="橢圓 54"/>
          <p:cNvSpPr/>
          <p:nvPr/>
        </p:nvSpPr>
        <p:spPr>
          <a:xfrm>
            <a:off x="7270751" y="48806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6" name="橢圓 55"/>
          <p:cNvSpPr/>
          <p:nvPr/>
        </p:nvSpPr>
        <p:spPr>
          <a:xfrm>
            <a:off x="8113714" y="488061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-4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37" name="橢圓 56"/>
          <p:cNvSpPr/>
          <p:nvPr/>
        </p:nvSpPr>
        <p:spPr>
          <a:xfrm>
            <a:off x="8955089" y="488061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6" name="文字方塊 2"/>
          <p:cNvSpPr txBox="1"/>
          <p:nvPr/>
        </p:nvSpPr>
        <p:spPr>
          <a:xfrm>
            <a:off x="5949315" y="1772921"/>
            <a:ext cx="45720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Repeat this for each filter</a:t>
            </a:r>
            <a:endParaRPr lang="zh-TW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3940175" y="3783014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640" name="矩形 58"/>
          <p:cNvSpPr/>
          <p:nvPr/>
        </p:nvSpPr>
        <p:spPr>
          <a:xfrm>
            <a:off x="2690814" y="1731964"/>
            <a:ext cx="16722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s</a:t>
            </a:r>
            <a:r>
              <a:rPr lang="zh-TW" altLang="en-US" sz="2400" dirty="0">
                <a:latin typeface="Lucida Console" panose="020B0609040504020204" pitchFamily="49" charset="0"/>
              </a:rPr>
              <a:t>tride</a:t>
            </a:r>
            <a:r>
              <a:rPr lang="en-US" altLang="zh-TW" sz="2400" dirty="0">
                <a:latin typeface="Lucida Console" panose="020B0609040504020204" pitchFamily="49" charset="0"/>
              </a:rPr>
              <a:t>=1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49" name="文字方塊 59"/>
          <p:cNvSpPr txBox="1"/>
          <p:nvPr/>
        </p:nvSpPr>
        <p:spPr>
          <a:xfrm>
            <a:off x="6477000" y="5598161"/>
            <a:ext cx="351663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Two 4 x 4 images</a:t>
            </a:r>
          </a:p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Forming 2 x 4 x 4 matrix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0" name="矩形 5"/>
          <p:cNvSpPr/>
          <p:nvPr/>
        </p:nvSpPr>
        <p:spPr>
          <a:xfrm>
            <a:off x="10111008" y="5582459"/>
            <a:ext cx="1941027" cy="7717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Feature</a:t>
            </a:r>
          </a:p>
          <a:p>
            <a:pPr lvl="0" algn="ctr" eaLnBrk="1" hangingPunct="1"/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Map</a:t>
            </a:r>
            <a:endParaRPr lang="zh-TW" altLang="en-US" sz="18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E1F9-9151-43FA-8833-4E3B2FE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67B-2BF7-4854-A308-65357E2915AD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94F95-EB83-4C0C-BD0C-2E56918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2D375-026C-487F-8AC1-F8AC79DF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12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22622" grpId="0" bldLvl="0" animBg="1"/>
      <p:bldP spid="22623" grpId="0" bldLvl="0" animBg="1"/>
      <p:bldP spid="22624" grpId="0" bldLvl="0" animBg="1"/>
      <p:bldP spid="22625" grpId="0" bldLvl="0" animBg="1"/>
      <p:bldP spid="22626" grpId="0" bldLvl="0" animBg="1"/>
      <p:bldP spid="22627" grpId="0" bldLvl="0" animBg="1"/>
      <p:bldP spid="22628" grpId="0" bldLvl="0" animBg="1"/>
      <p:bldP spid="22629" grpId="0" bldLvl="0" animBg="1"/>
      <p:bldP spid="22630" grpId="0" bldLvl="0" animBg="1"/>
      <p:bldP spid="22631" grpId="0" bldLvl="0" animBg="1"/>
      <p:bldP spid="22632" grpId="0" bldLvl="0" animBg="1"/>
      <p:bldP spid="22633" grpId="0" bldLvl="0" animBg="1"/>
      <p:bldP spid="22634" grpId="0" bldLvl="0" animBg="1"/>
      <p:bldP spid="22635" grpId="0" bldLvl="0" animBg="1"/>
      <p:bldP spid="22636" grpId="0" bldLvl="0" animBg="1"/>
      <p:bldP spid="22637" grpId="0" bldLvl="0" animBg="1"/>
      <p:bldP spid="46" grpId="0"/>
      <p:bldP spid="47" grpId="0" bldLvl="0" animBg="1"/>
      <p:bldP spid="49" grpId="0"/>
      <p:bldP spid="5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1849357" y="415600"/>
            <a:ext cx="8635365" cy="93980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Color image: RGB 3 channels</a:t>
            </a:r>
          </a:p>
        </p:txBody>
      </p:sp>
      <p:graphicFrame>
        <p:nvGraphicFramePr>
          <p:cNvPr id="23554" name="Table 23553"/>
          <p:cNvGraphicFramePr/>
          <p:nvPr>
            <p:extLst>
              <p:ext uri="{D42A27DB-BD31-4B8C-83A1-F6EECF244321}">
                <p14:modId xmlns:p14="http://schemas.microsoft.com/office/powerpoint/2010/main" val="941540156"/>
              </p:ext>
            </p:extLst>
          </p:nvPr>
        </p:nvGraphicFramePr>
        <p:xfrm>
          <a:off x="6897053" y="3482439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05" name="Table 23604"/>
          <p:cNvGraphicFramePr/>
          <p:nvPr>
            <p:extLst>
              <p:ext uri="{D42A27DB-BD31-4B8C-83A1-F6EECF244321}">
                <p14:modId xmlns:p14="http://schemas.microsoft.com/office/powerpoint/2010/main" val="684569362"/>
              </p:ext>
            </p:extLst>
          </p:nvPr>
        </p:nvGraphicFramePr>
        <p:xfrm>
          <a:off x="7060565" y="3688814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56" name="Table 23655"/>
          <p:cNvGraphicFramePr/>
          <p:nvPr>
            <p:extLst>
              <p:ext uri="{D42A27DB-BD31-4B8C-83A1-F6EECF244321}">
                <p14:modId xmlns:p14="http://schemas.microsoft.com/office/powerpoint/2010/main" val="1248620983"/>
              </p:ext>
            </p:extLst>
          </p:nvPr>
        </p:nvGraphicFramePr>
        <p:xfrm>
          <a:off x="7266940" y="3890427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707" name="Table 23706"/>
          <p:cNvGraphicFramePr/>
          <p:nvPr>
            <p:extLst>
              <p:ext uri="{D42A27DB-BD31-4B8C-83A1-F6EECF244321}">
                <p14:modId xmlns:p14="http://schemas.microsoft.com/office/powerpoint/2010/main" val="949178164"/>
              </p:ext>
            </p:extLst>
          </p:nvPr>
        </p:nvGraphicFramePr>
        <p:xfrm>
          <a:off x="4491039" y="1614488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578351" y="1187213"/>
            <a:ext cx="14478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Lucida Console" panose="020B0609040504020204" pitchFamily="49" charset="0"/>
              </a:rPr>
              <a:t>Filter 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23726" name="Table 23725"/>
          <p:cNvGraphicFramePr/>
          <p:nvPr>
            <p:extLst>
              <p:ext uri="{D42A27DB-BD31-4B8C-83A1-F6EECF244321}">
                <p14:modId xmlns:p14="http://schemas.microsoft.com/office/powerpoint/2010/main" val="440704170"/>
              </p:ext>
            </p:extLst>
          </p:nvPr>
        </p:nvGraphicFramePr>
        <p:xfrm>
          <a:off x="7496176" y="1573213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560469" y="1136413"/>
            <a:ext cx="1449388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latin typeface="Lucida Console" panose="020B0609040504020204" pitchFamily="49" charset="0"/>
              </a:rPr>
              <a:t>Filter 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23745" name="Table 23744"/>
          <p:cNvGraphicFramePr/>
          <p:nvPr>
            <p:extLst>
              <p:ext uri="{D42A27DB-BD31-4B8C-83A1-F6EECF244321}">
                <p14:modId xmlns:p14="http://schemas.microsoft.com/office/powerpoint/2010/main" val="3918235310"/>
              </p:ext>
            </p:extLst>
          </p:nvPr>
        </p:nvGraphicFramePr>
        <p:xfrm>
          <a:off x="4643439" y="1766888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763" name="Table 23762"/>
          <p:cNvGraphicFramePr/>
          <p:nvPr>
            <p:extLst>
              <p:ext uri="{D42A27DB-BD31-4B8C-83A1-F6EECF244321}">
                <p14:modId xmlns:p14="http://schemas.microsoft.com/office/powerpoint/2010/main" val="3222178414"/>
              </p:ext>
            </p:extLst>
          </p:nvPr>
        </p:nvGraphicFramePr>
        <p:xfrm>
          <a:off x="4795839" y="1882775"/>
          <a:ext cx="1818352" cy="1371600"/>
        </p:xfrm>
        <a:graphic>
          <a:graphicData uri="http://schemas.openxmlformats.org/drawingml/2006/table">
            <a:tbl>
              <a:tblPr/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781" name="Table 23780"/>
          <p:cNvGraphicFramePr/>
          <p:nvPr>
            <p:extLst>
              <p:ext uri="{D42A27DB-BD31-4B8C-83A1-F6EECF244321}">
                <p14:modId xmlns:p14="http://schemas.microsoft.com/office/powerpoint/2010/main" val="603040953"/>
              </p:ext>
            </p:extLst>
          </p:nvPr>
        </p:nvGraphicFramePr>
        <p:xfrm>
          <a:off x="7648576" y="1708150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799" name="Table 23798"/>
          <p:cNvGraphicFramePr/>
          <p:nvPr>
            <p:extLst>
              <p:ext uri="{D42A27DB-BD31-4B8C-83A1-F6EECF244321}">
                <p14:modId xmlns:p14="http://schemas.microsoft.com/office/powerpoint/2010/main" val="3208599802"/>
              </p:ext>
            </p:extLst>
          </p:nvPr>
        </p:nvGraphicFramePr>
        <p:xfrm>
          <a:off x="7800976" y="1860550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/>
          <p:cNvSpPr/>
          <p:nvPr/>
        </p:nvSpPr>
        <p:spPr>
          <a:xfrm>
            <a:off x="5819775" y="4164649"/>
            <a:ext cx="508000" cy="868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878330" y="3059430"/>
            <a:ext cx="3002280" cy="2915920"/>
            <a:chOff x="353684" y="3059766"/>
            <a:chExt cx="3927508" cy="3629534"/>
          </a:xfrm>
        </p:grpSpPr>
        <p:pic>
          <p:nvPicPr>
            <p:cNvPr id="23819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820" name="文字方塊 16"/>
            <p:cNvSpPr txBox="1"/>
            <p:nvPr/>
          </p:nvSpPr>
          <p:spPr>
            <a:xfrm>
              <a:off x="353684" y="3059766"/>
              <a:ext cx="2649905" cy="1034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Lucida Console" panose="020B0609040504020204" pitchFamily="49" charset="0"/>
                </a:rPr>
                <a:t>Color image</a:t>
              </a:r>
              <a:endParaRPr lang="zh-TW" altLang="en-US" sz="24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A3A4-5A0E-4310-961E-A522DDD8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50A6-C9E3-45E5-85E6-6731370DC8C6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BA97B-BADE-44E7-8B71-40D55FF3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86D2-4AA7-477C-9A48-1AE76D2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13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/>
          <p:cNvGrpSpPr/>
          <p:nvPr/>
        </p:nvGrpSpPr>
        <p:grpSpPr>
          <a:xfrm>
            <a:off x="2273301" y="2274887"/>
            <a:ext cx="2906713" cy="3200400"/>
            <a:chOff x="-1626455" y="3999116"/>
            <a:chExt cx="2906568" cy="3201477"/>
          </a:xfrm>
        </p:grpSpPr>
        <p:pic>
          <p:nvPicPr>
            <p:cNvPr id="27678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5" y="4748961"/>
              <a:ext cx="3201477" cy="17017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101600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20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Fully Connected </a:t>
              </a:r>
              <a:r>
                <a:rPr lang="en-US" altLang="zh-TW" sz="2000" err="1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Feedforward</a:t>
              </a:r>
              <a:r>
                <a:rPr lang="en-US" altLang="zh-TW" sz="20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 network</a:t>
              </a:r>
              <a:endParaRPr lang="zh-TW" altLang="en-US" sz="20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</p:grpSp>
      <p:pic>
        <p:nvPicPr>
          <p:cNvPr id="27651" name="Picture 2" descr="http://s.hswstatic.com/gif/whiskers-s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192089"/>
            <a:ext cx="1771650" cy="120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文字方塊 8"/>
          <p:cNvSpPr txBox="1"/>
          <p:nvPr/>
        </p:nvSpPr>
        <p:spPr>
          <a:xfrm>
            <a:off x="2801939" y="1706564"/>
            <a:ext cx="20462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cat dog ……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2000"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2000"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20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20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20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Flattened</a:t>
            </a:r>
            <a:endParaRPr lang="zh-TW" altLang="en-US" sz="20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6" name="向下箭號 17"/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7" name="向下箭號 18"/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8" name="向下箭號 19"/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9" name="右彎箭號 16"/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3678239" y="5340350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7674" name="文字方塊 20"/>
          <p:cNvSpPr txBox="1"/>
          <p:nvPr/>
        </p:nvSpPr>
        <p:spPr>
          <a:xfrm>
            <a:off x="8948739" y="3414713"/>
            <a:ext cx="169068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Can repeat many times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左大括弧 22"/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3" name="矩形 23"/>
          <p:cNvSpPr/>
          <p:nvPr/>
        </p:nvSpPr>
        <p:spPr>
          <a:xfrm>
            <a:off x="6692901" y="2976564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4" name="矩形 25"/>
          <p:cNvSpPr/>
          <p:nvPr/>
        </p:nvSpPr>
        <p:spPr>
          <a:xfrm>
            <a:off x="6692901" y="5080001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08DFD-7130-4A5E-8C78-653E69CD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E39B-A070-4BAB-B199-162C1E000375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97EE9-F0DE-475F-9C2D-38187831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7B943-9CD5-42C4-93F2-226523A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14</a:t>
            </a:fld>
            <a:endParaRPr lang="tr-T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TW" sz="1600" dirty="0"/>
              <a:t>Max Pooling</a:t>
            </a:r>
            <a:endParaRPr lang="zh-TW" altLang="en-US" sz="1600" dirty="0"/>
          </a:p>
        </p:txBody>
      </p:sp>
      <p:sp>
        <p:nvSpPr>
          <p:cNvPr id="28674" name="橢圓 11"/>
          <p:cNvSpPr/>
          <p:nvPr/>
        </p:nvSpPr>
        <p:spPr>
          <a:xfrm>
            <a:off x="2419350" y="32845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75" name="橢圓 12"/>
          <p:cNvSpPr/>
          <p:nvPr/>
        </p:nvSpPr>
        <p:spPr>
          <a:xfrm>
            <a:off x="3260726" y="32845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76" name="橢圓 13"/>
          <p:cNvSpPr/>
          <p:nvPr/>
        </p:nvSpPr>
        <p:spPr>
          <a:xfrm>
            <a:off x="4103689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77" name="橢圓 14"/>
          <p:cNvSpPr/>
          <p:nvPr/>
        </p:nvSpPr>
        <p:spPr>
          <a:xfrm>
            <a:off x="4945064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78" name="橢圓 15"/>
          <p:cNvSpPr/>
          <p:nvPr/>
        </p:nvSpPr>
        <p:spPr>
          <a:xfrm>
            <a:off x="2419350" y="40846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79" name="橢圓 16"/>
          <p:cNvSpPr/>
          <p:nvPr/>
        </p:nvSpPr>
        <p:spPr>
          <a:xfrm>
            <a:off x="3260726" y="40846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0" name="橢圓 17"/>
          <p:cNvSpPr/>
          <p:nvPr/>
        </p:nvSpPr>
        <p:spPr>
          <a:xfrm>
            <a:off x="4103689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1" name="橢圓 18"/>
          <p:cNvSpPr/>
          <p:nvPr/>
        </p:nvSpPr>
        <p:spPr>
          <a:xfrm>
            <a:off x="4945064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2" name="橢圓 19"/>
          <p:cNvSpPr/>
          <p:nvPr/>
        </p:nvSpPr>
        <p:spPr>
          <a:xfrm>
            <a:off x="2419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3" name="橢圓 20"/>
          <p:cNvSpPr/>
          <p:nvPr/>
        </p:nvSpPr>
        <p:spPr>
          <a:xfrm>
            <a:off x="3260726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4" name="橢圓 21"/>
          <p:cNvSpPr/>
          <p:nvPr/>
        </p:nvSpPr>
        <p:spPr>
          <a:xfrm>
            <a:off x="4103689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5" name="橢圓 22"/>
          <p:cNvSpPr/>
          <p:nvPr/>
        </p:nvSpPr>
        <p:spPr>
          <a:xfrm>
            <a:off x="4945064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6" name="橢圓 23"/>
          <p:cNvSpPr/>
          <p:nvPr/>
        </p:nvSpPr>
        <p:spPr>
          <a:xfrm>
            <a:off x="2419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7" name="橢圓 24"/>
          <p:cNvSpPr/>
          <p:nvPr/>
        </p:nvSpPr>
        <p:spPr>
          <a:xfrm>
            <a:off x="3260726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8" name="橢圓 25"/>
          <p:cNvSpPr/>
          <p:nvPr/>
        </p:nvSpPr>
        <p:spPr>
          <a:xfrm>
            <a:off x="4103689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689" name="橢圓 26"/>
          <p:cNvSpPr/>
          <p:nvPr/>
        </p:nvSpPr>
        <p:spPr>
          <a:xfrm>
            <a:off x="4945064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aphicFrame>
        <p:nvGraphicFramePr>
          <p:cNvPr id="28690" name="Table 28689"/>
          <p:cNvGraphicFramePr/>
          <p:nvPr>
            <p:extLst>
              <p:ext uri="{D42A27DB-BD31-4B8C-83A1-F6EECF244321}">
                <p14:modId xmlns:p14="http://schemas.microsoft.com/office/powerpoint/2010/main" val="1225610407"/>
              </p:ext>
            </p:extLst>
          </p:nvPr>
        </p:nvGraphicFramePr>
        <p:xfrm>
          <a:off x="7235826" y="1617663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/>
          <p:cNvSpPr txBox="1"/>
          <p:nvPr/>
        </p:nvSpPr>
        <p:spPr>
          <a:xfrm>
            <a:off x="8724900" y="2085976"/>
            <a:ext cx="1447800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Filter 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8709" name="橢圓 41"/>
          <p:cNvSpPr/>
          <p:nvPr/>
        </p:nvSpPr>
        <p:spPr>
          <a:xfrm>
            <a:off x="6588126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0" name="橢圓 42"/>
          <p:cNvSpPr/>
          <p:nvPr/>
        </p:nvSpPr>
        <p:spPr>
          <a:xfrm>
            <a:off x="7429501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1" name="橢圓 43"/>
          <p:cNvSpPr/>
          <p:nvPr/>
        </p:nvSpPr>
        <p:spPr>
          <a:xfrm>
            <a:off x="8272464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2" name="橢圓 44"/>
          <p:cNvSpPr/>
          <p:nvPr/>
        </p:nvSpPr>
        <p:spPr>
          <a:xfrm>
            <a:off x="9113839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3" name="橢圓 45"/>
          <p:cNvSpPr/>
          <p:nvPr/>
        </p:nvSpPr>
        <p:spPr>
          <a:xfrm>
            <a:off x="6588126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4" name="橢圓 46"/>
          <p:cNvSpPr/>
          <p:nvPr/>
        </p:nvSpPr>
        <p:spPr>
          <a:xfrm>
            <a:off x="7429501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5" name="橢圓 47"/>
          <p:cNvSpPr/>
          <p:nvPr/>
        </p:nvSpPr>
        <p:spPr>
          <a:xfrm>
            <a:off x="8272464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6" name="橢圓 48"/>
          <p:cNvSpPr/>
          <p:nvPr/>
        </p:nvSpPr>
        <p:spPr>
          <a:xfrm>
            <a:off x="9113839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7" name="橢圓 49"/>
          <p:cNvSpPr/>
          <p:nvPr/>
        </p:nvSpPr>
        <p:spPr>
          <a:xfrm>
            <a:off x="6588126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8" name="橢圓 50"/>
          <p:cNvSpPr/>
          <p:nvPr/>
        </p:nvSpPr>
        <p:spPr>
          <a:xfrm>
            <a:off x="7429501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19" name="橢圓 51"/>
          <p:cNvSpPr/>
          <p:nvPr/>
        </p:nvSpPr>
        <p:spPr>
          <a:xfrm>
            <a:off x="8272464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-2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20" name="橢圓 52"/>
          <p:cNvSpPr/>
          <p:nvPr/>
        </p:nvSpPr>
        <p:spPr>
          <a:xfrm>
            <a:off x="9113839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21" name="橢圓 53"/>
          <p:cNvSpPr/>
          <p:nvPr/>
        </p:nvSpPr>
        <p:spPr>
          <a:xfrm>
            <a:off x="6588126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22" name="橢圓 54"/>
          <p:cNvSpPr/>
          <p:nvPr/>
        </p:nvSpPr>
        <p:spPr>
          <a:xfrm>
            <a:off x="7429501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23" name="橢圓 55"/>
          <p:cNvSpPr/>
          <p:nvPr/>
        </p:nvSpPr>
        <p:spPr>
          <a:xfrm>
            <a:off x="8272464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-4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8724" name="橢圓 56"/>
          <p:cNvSpPr/>
          <p:nvPr/>
        </p:nvSpPr>
        <p:spPr>
          <a:xfrm>
            <a:off x="9113839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>
                  <a:alpha val="100000"/>
                </a:srgbClr>
              </a:gs>
              <a:gs pos="64999">
                <a:srgbClr val="DDDDFF">
                  <a:alpha val="100000"/>
                </a:srgbClr>
              </a:gs>
              <a:gs pos="100000">
                <a:srgbClr val="D0D0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C6C6FB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aphicFrame>
        <p:nvGraphicFramePr>
          <p:cNvPr id="28725" name="Table 28724"/>
          <p:cNvGraphicFramePr/>
          <p:nvPr>
            <p:extLst>
              <p:ext uri="{D42A27DB-BD31-4B8C-83A1-F6EECF244321}">
                <p14:modId xmlns:p14="http://schemas.microsoft.com/office/powerpoint/2010/main" val="2468246237"/>
              </p:ext>
            </p:extLst>
          </p:nvPr>
        </p:nvGraphicFramePr>
        <p:xfrm>
          <a:off x="3230564" y="1617663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6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/>
          <p:cNvSpPr txBox="1"/>
          <p:nvPr/>
        </p:nvSpPr>
        <p:spPr>
          <a:xfrm>
            <a:off x="4852988" y="2071688"/>
            <a:ext cx="1447800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Filter 1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41" name="矩形 2"/>
          <p:cNvSpPr/>
          <p:nvPr/>
        </p:nvSpPr>
        <p:spPr>
          <a:xfrm>
            <a:off x="2419350" y="3284539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2" name="矩形 67"/>
          <p:cNvSpPr/>
          <p:nvPr/>
        </p:nvSpPr>
        <p:spPr>
          <a:xfrm>
            <a:off x="4103689" y="3284539"/>
            <a:ext cx="1560513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3" name="矩形 68"/>
          <p:cNvSpPr/>
          <p:nvPr/>
        </p:nvSpPr>
        <p:spPr>
          <a:xfrm>
            <a:off x="2419350" y="4940301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4" name="矩形 69"/>
          <p:cNvSpPr/>
          <p:nvPr/>
        </p:nvSpPr>
        <p:spPr>
          <a:xfrm>
            <a:off x="4103689" y="4940301"/>
            <a:ext cx="1560513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5" name="矩形 70"/>
          <p:cNvSpPr/>
          <p:nvPr/>
        </p:nvSpPr>
        <p:spPr>
          <a:xfrm>
            <a:off x="6588125" y="3325813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6" name="矩形 71"/>
          <p:cNvSpPr/>
          <p:nvPr/>
        </p:nvSpPr>
        <p:spPr>
          <a:xfrm>
            <a:off x="8272464" y="3325813"/>
            <a:ext cx="1560513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7" name="矩形 72"/>
          <p:cNvSpPr/>
          <p:nvPr/>
        </p:nvSpPr>
        <p:spPr>
          <a:xfrm>
            <a:off x="6588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48" name="矩形 73"/>
          <p:cNvSpPr/>
          <p:nvPr/>
        </p:nvSpPr>
        <p:spPr>
          <a:xfrm>
            <a:off x="8272464" y="4981575"/>
            <a:ext cx="1560513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0E21C-1A6E-4914-ABF7-3C4AE9C5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ED6F-6F90-4F5B-B9B9-82FF6640AA4B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1E6C4-7627-4C6F-9775-0F1B3649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B37E9-BB0F-4BBC-8B36-485C184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/>
      <p:bldP spid="28675" grpId="0" bldLvl="0" animBg="1"/>
      <p:bldP spid="28675" grpId="1" bldLvl="0" animBg="1"/>
      <p:bldP spid="28676" grpId="0" bldLvl="0" animBg="1"/>
      <p:bldP spid="28676" grpId="1" bldLvl="0" animBg="1"/>
      <p:bldP spid="28677" grpId="0" bldLvl="0" animBg="1"/>
      <p:bldP spid="28677" grpId="1" bldLvl="0" animBg="1"/>
      <p:bldP spid="28678" grpId="0" bldLvl="0" animBg="1"/>
      <p:bldP spid="28678" grpId="1" bldLvl="0" animBg="1"/>
      <p:bldP spid="28679" grpId="0" bldLvl="0" animBg="1"/>
      <p:bldP spid="28679" grpId="1" bldLvl="0" animBg="1"/>
      <p:bldP spid="28680" grpId="0" bldLvl="0" animBg="1"/>
      <p:bldP spid="28681" grpId="0" bldLvl="0" animBg="1"/>
      <p:bldP spid="28681" grpId="1" bldLvl="0" animBg="1"/>
      <p:bldP spid="28682" grpId="0" bldLvl="0" animBg="1"/>
      <p:bldP spid="28682" grpId="1" bldLvl="0" animBg="1"/>
      <p:bldP spid="28683" grpId="0" bldLvl="0" animBg="1"/>
      <p:bldP spid="28683" grpId="1" bldLvl="0" animBg="1"/>
      <p:bldP spid="28684" grpId="0" bldLvl="0" animBg="1"/>
      <p:bldP spid="28684" grpId="1" bldLvl="0" animBg="1"/>
      <p:bldP spid="28685" grpId="0" bldLvl="0" animBg="1"/>
      <p:bldP spid="28686" grpId="0" bldLvl="0" animBg="1"/>
      <p:bldP spid="28687" grpId="0" bldLvl="0" animBg="1"/>
      <p:bldP spid="28687" grpId="1" bldLvl="0" animBg="1"/>
      <p:bldP spid="28688" grpId="0" bldLvl="0" animBg="1"/>
      <p:bldP spid="28688" grpId="1" bldLvl="0" animBg="1"/>
      <p:bldP spid="28689" grpId="0" bldLvl="0" animBg="1"/>
      <p:bldP spid="28689" grpId="1" bldLvl="0" animBg="1"/>
      <p:bldP spid="22" grpId="0"/>
      <p:bldP spid="28709" grpId="0" bldLvl="0" animBg="1"/>
      <p:bldP spid="28709" grpId="1" bldLvl="0" animBg="1"/>
      <p:bldP spid="28710" grpId="0" bldLvl="0" animBg="1"/>
      <p:bldP spid="28710" grpId="1" bldLvl="0" animBg="1"/>
      <p:bldP spid="28711" grpId="0" bldLvl="0" animBg="1"/>
      <p:bldP spid="28711" grpId="1" bldLvl="0" animBg="1"/>
      <p:bldP spid="28712" grpId="0" bldLvl="0" animBg="1"/>
      <p:bldP spid="28712" grpId="1" bldLvl="0" animBg="1"/>
      <p:bldP spid="28713" grpId="0" bldLvl="0" animBg="1"/>
      <p:bldP spid="28713" grpId="1" bldLvl="0" animBg="1"/>
      <p:bldP spid="28714" grpId="0" bldLvl="0" animBg="1"/>
      <p:bldP spid="28715" grpId="0" bldLvl="0" animBg="1"/>
      <p:bldP spid="28715" grpId="1" bldLvl="0" animBg="1"/>
      <p:bldP spid="28716" grpId="0" bldLvl="0" animBg="1"/>
      <p:bldP spid="28717" grpId="0" bldLvl="0" animBg="1"/>
      <p:bldP spid="28717" grpId="1" bldLvl="0" animBg="1"/>
      <p:bldP spid="28718" grpId="0" bldLvl="0" animBg="1"/>
      <p:bldP spid="28718" grpId="1" bldLvl="0" animBg="1"/>
      <p:bldP spid="28719" grpId="0" bldLvl="0" animBg="1"/>
      <p:bldP spid="28719" grpId="1" bldLvl="0" animBg="1"/>
      <p:bldP spid="28720" grpId="0" bldLvl="0" animBg="1"/>
      <p:bldP spid="28720" grpId="1" bldLvl="0" animBg="1"/>
      <p:bldP spid="28721" grpId="0" bldLvl="0" animBg="1"/>
      <p:bldP spid="28721" grpId="1" bldLvl="0" animBg="1"/>
      <p:bldP spid="28722" grpId="0" bldLvl="0" animBg="1"/>
      <p:bldP spid="28723" grpId="0" bldLvl="0" animBg="1"/>
      <p:bldP spid="28723" grpId="1" bldLvl="0" animBg="1"/>
      <p:bldP spid="28724" grpId="0" bldLvl="0" animBg="1"/>
      <p:bldP spid="40" grpId="0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TW" dirty="0"/>
              <a:t>Why Pooling</a:t>
            </a:r>
            <a:endParaRPr lang="zh-TW" altLang="en-US" dirty="0"/>
          </a:p>
        </p:txBody>
      </p:sp>
      <p:sp>
        <p:nvSpPr>
          <p:cNvPr id="29698" name="內容版面配置區 2"/>
          <p:cNvSpPr>
            <a:spLocks noGrp="1"/>
          </p:cNvSpPr>
          <p:nvPr>
            <p:ph idx="1"/>
          </p:nvPr>
        </p:nvSpPr>
        <p:spPr>
          <a:xfrm>
            <a:off x="2152650" y="1825624"/>
            <a:ext cx="8791574" cy="381001"/>
          </a:xfrm>
        </p:spPr>
        <p:txBody>
          <a:bodyPr vert="horz" wrap="square" lIns="91440" tIns="45720" rIns="91440" bIns="45720" anchor="t" anchorCtr="0">
            <a:normAutofit fontScale="85000" lnSpcReduction="20000"/>
          </a:bodyPr>
          <a:lstStyle/>
          <a:p>
            <a:r>
              <a:rPr lang="en-US" altLang="zh-TW" sz="2800" dirty="0"/>
              <a:t>Subsampling pixels will not change the object</a:t>
            </a:r>
            <a:endParaRPr lang="zh-TW" altLang="en-US" sz="2800" dirty="0"/>
          </a:p>
        </p:txBody>
      </p:sp>
      <p:pic>
        <p:nvPicPr>
          <p:cNvPr id="6" name="Picture 2" descr="http://insider.si.edu/wordpress/wp-content/uploads/2016/04/Mountain_Blue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2924175"/>
            <a:ext cx="3335338" cy="226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http://insider.si.edu/wordpress/wp-content/uploads/2016/04/Mountain_Bluebi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8" y="3433764"/>
            <a:ext cx="1757362" cy="119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向右箭號 3"/>
          <p:cNvSpPr/>
          <p:nvPr/>
        </p:nvSpPr>
        <p:spPr>
          <a:xfrm>
            <a:off x="5921375" y="3627439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9" name="文字方塊 5"/>
          <p:cNvSpPr txBox="1"/>
          <p:nvPr/>
        </p:nvSpPr>
        <p:spPr>
          <a:xfrm>
            <a:off x="5815013" y="4424363"/>
            <a:ext cx="20764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Subsampling</a:t>
            </a:r>
            <a:endParaRPr lang="zh-TW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文字方塊 6"/>
          <p:cNvSpPr txBox="1"/>
          <p:nvPr/>
        </p:nvSpPr>
        <p:spPr>
          <a:xfrm>
            <a:off x="3400426" y="2408239"/>
            <a:ext cx="1495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latin typeface="Lucida Console" panose="020B0609040504020204" pitchFamily="49" charset="0"/>
              </a:rPr>
              <a:t>bird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8"/>
          <p:cNvSpPr txBox="1"/>
          <p:nvPr/>
        </p:nvSpPr>
        <p:spPr>
          <a:xfrm>
            <a:off x="8128000" y="2900364"/>
            <a:ext cx="14938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latin typeface="Lucida Console" panose="020B0609040504020204" pitchFamily="49" charset="0"/>
              </a:rPr>
              <a:t>bird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2" name="文字方塊 7"/>
          <p:cNvSpPr txBox="1"/>
          <p:nvPr/>
        </p:nvSpPr>
        <p:spPr>
          <a:xfrm>
            <a:off x="2303464" y="5511801"/>
            <a:ext cx="72977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We can subsample the pixels to make image smaller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86138" y="6301845"/>
            <a:ext cx="87915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fewer parameters to characterize the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向右箭號 11"/>
          <p:cNvSpPr/>
          <p:nvPr/>
        </p:nvSpPr>
        <p:spPr>
          <a:xfrm>
            <a:off x="2465388" y="6262689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CC5F-5DE1-4E39-98CB-C27E4CD7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8BEC-4AE7-4E96-B083-650EA4CEEEDC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7EAB3-4213-440E-B98F-F95BD30F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B4E59-ADAE-47FD-91FC-93DBE155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16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/>
      <p:bldP spid="11" grpId="0"/>
      <p:bldP spid="12" grpId="0"/>
      <p:bldP spid="13" grpId="0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91360" y="1412558"/>
            <a:ext cx="8229600" cy="11430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A CNN compresses a fully connected network in two ways: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62961"/>
            <a:ext cx="8458200" cy="2767965"/>
          </a:xfrm>
        </p:spPr>
        <p:txBody>
          <a:bodyPr vert="horz" wrap="square" lIns="91440" tIns="45720" rIns="91440" bIns="45720" anchor="t" anchorCtr="0"/>
          <a:lstStyle/>
          <a:p>
            <a:r>
              <a:rPr dirty="0"/>
              <a:t>Reducing number of connections</a:t>
            </a:r>
          </a:p>
          <a:p>
            <a:r>
              <a:rPr dirty="0"/>
              <a:t>Shared weights on the edges</a:t>
            </a:r>
          </a:p>
          <a:p>
            <a:r>
              <a:rPr dirty="0"/>
              <a:t>Max pooling further reduces the complexity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D7C47-D2B9-47DA-90CF-14EAA91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8A0E-0D75-417A-BC41-05D103F3E545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79E9-7808-4EAF-A16F-A365C65D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A518B-00A2-43FB-8191-AF96EAA5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17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en-US" altLang="zh-TW" sz="1600" dirty="0"/>
              <a:t>Max Pooling</a:t>
            </a:r>
            <a:endParaRPr lang="zh-TW" altLang="en-US" sz="1600" dirty="0"/>
          </a:p>
        </p:txBody>
      </p:sp>
      <p:graphicFrame>
        <p:nvGraphicFramePr>
          <p:cNvPr id="31746" name="Table 31745"/>
          <p:cNvGraphicFramePr/>
          <p:nvPr/>
        </p:nvGraphicFramePr>
        <p:xfrm>
          <a:off x="1862139" y="2503488"/>
          <a:ext cx="2874963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72" marR="9147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/>
          <p:cNvSpPr txBox="1"/>
          <p:nvPr/>
        </p:nvSpPr>
        <p:spPr>
          <a:xfrm>
            <a:off x="2125663" y="5492751"/>
            <a:ext cx="2347912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6 x 6 image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1798" name="橢圓 5"/>
          <p:cNvSpPr/>
          <p:nvPr/>
        </p:nvSpPr>
        <p:spPr>
          <a:xfrm>
            <a:off x="8123239" y="308610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799" name="橢圓 6"/>
          <p:cNvSpPr/>
          <p:nvPr/>
        </p:nvSpPr>
        <p:spPr>
          <a:xfrm>
            <a:off x="9094789" y="308610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0" name="橢圓 7"/>
          <p:cNvSpPr/>
          <p:nvPr/>
        </p:nvSpPr>
        <p:spPr>
          <a:xfrm>
            <a:off x="9094789" y="4195764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1" name="橢圓 8"/>
          <p:cNvSpPr/>
          <p:nvPr/>
        </p:nvSpPr>
        <p:spPr>
          <a:xfrm>
            <a:off x="8123239" y="4195764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2" name="橢圓 9"/>
          <p:cNvSpPr/>
          <p:nvPr/>
        </p:nvSpPr>
        <p:spPr>
          <a:xfrm>
            <a:off x="8312151" y="3303589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>
                  <a:alpha val="100000"/>
                </a:srgbClr>
              </a:gs>
              <a:gs pos="64999">
                <a:srgbClr val="EBEBFF">
                  <a:alpha val="100000"/>
                </a:srgbClr>
              </a:gs>
              <a:gs pos="100000">
                <a:srgbClr val="E3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CDCFA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3" name="橢圓 10"/>
          <p:cNvSpPr/>
          <p:nvPr/>
        </p:nvSpPr>
        <p:spPr>
          <a:xfrm>
            <a:off x="9318626" y="3281364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>
                  <a:alpha val="100000"/>
                </a:srgbClr>
              </a:gs>
              <a:gs pos="64999">
                <a:srgbClr val="EBEBFF">
                  <a:alpha val="100000"/>
                </a:srgbClr>
              </a:gs>
              <a:gs pos="100000">
                <a:srgbClr val="E3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CDCFA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4" name="橢圓 11"/>
          <p:cNvSpPr/>
          <p:nvPr/>
        </p:nvSpPr>
        <p:spPr>
          <a:xfrm>
            <a:off x="9318626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>
                  <a:alpha val="100000"/>
                </a:srgbClr>
              </a:gs>
              <a:gs pos="64999">
                <a:srgbClr val="EBEBFF">
                  <a:alpha val="100000"/>
                </a:srgbClr>
              </a:gs>
              <a:gs pos="100000">
                <a:srgbClr val="E3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CDCFA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5" name="橢圓 12"/>
          <p:cNvSpPr/>
          <p:nvPr/>
        </p:nvSpPr>
        <p:spPr>
          <a:xfrm>
            <a:off x="8326439" y="43545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>
                  <a:alpha val="100000"/>
                </a:srgbClr>
              </a:gs>
              <a:gs pos="64999">
                <a:srgbClr val="EBEBFF">
                  <a:alpha val="100000"/>
                </a:srgbClr>
              </a:gs>
              <a:gs pos="100000">
                <a:srgbClr val="E3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CDCFA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1806" name="文字方塊 13"/>
          <p:cNvSpPr txBox="1"/>
          <p:nvPr/>
        </p:nvSpPr>
        <p:spPr>
          <a:xfrm>
            <a:off x="7950201" y="5186363"/>
            <a:ext cx="2346325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2 x 2 image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6" name="文字方塊 14"/>
          <p:cNvSpPr txBox="1"/>
          <p:nvPr/>
        </p:nvSpPr>
        <p:spPr>
          <a:xfrm>
            <a:off x="7961313" y="5699126"/>
            <a:ext cx="22669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Each filter </a:t>
            </a:r>
          </a:p>
          <a:p>
            <a:pPr algn="ctr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is a channel</a:t>
            </a:r>
            <a:endParaRPr lang="zh-TW" alt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4676775" y="2728914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61313" y="1957389"/>
            <a:ext cx="227965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New image </a:t>
            </a:r>
          </a:p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but smaller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38789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35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</a:t>
            </a:r>
          </a:p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Pooling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6902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" name="向右箭號 21"/>
          <p:cNvSpPr/>
          <p:nvPr/>
        </p:nvSpPr>
        <p:spPr>
          <a:xfrm rot="5400000">
            <a:off x="5978526" y="3517901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5CBF8-04DE-4082-A4A1-40082CF3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5BB2-3C87-4405-B286-9EDB4EAE0F7F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5A268-8407-48B2-B1F1-848FA26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5EF42-0775-4F4D-9145-DFAFA8D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>
          <a:xfrm>
            <a:off x="1631316" y="332740"/>
            <a:ext cx="5615305" cy="98552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en-US" altLang="zh-TW" sz="1600" dirty="0"/>
              <a:t>The whole CNN</a:t>
            </a:r>
            <a:endParaRPr lang="zh-TW" altLang="en-US" sz="1600" dirty="0"/>
          </a:p>
        </p:txBody>
      </p:sp>
      <p:pic>
        <p:nvPicPr>
          <p:cNvPr id="32770" name="Picture 2" descr="http://s.hswstatic.com/gif/whiskers-s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8" y="192089"/>
            <a:ext cx="1771650" cy="120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10"/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8" name="矩形 13"/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1" name="向下箭號 17"/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向下箭號 18"/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3" name="向下箭號 19"/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32787" name="文字方塊 20"/>
          <p:cNvSpPr txBox="1"/>
          <p:nvPr/>
        </p:nvSpPr>
        <p:spPr>
          <a:xfrm>
            <a:off x="8948739" y="3414713"/>
            <a:ext cx="1690687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Lucida Console" panose="020B0609040504020204" pitchFamily="49" charset="0"/>
              </a:rPr>
              <a:t>Can repeat many times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5" name="左大括弧 22"/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6" name="矩形 25"/>
          <p:cNvSpPr/>
          <p:nvPr/>
        </p:nvSpPr>
        <p:spPr>
          <a:xfrm>
            <a:off x="6713539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7" name="文字方塊 24"/>
          <p:cNvSpPr txBox="1"/>
          <p:nvPr/>
        </p:nvSpPr>
        <p:spPr>
          <a:xfrm>
            <a:off x="2905457" y="3568647"/>
            <a:ext cx="2097183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1" hangingPunct="1"/>
            <a:r>
              <a:rPr lang="en-US" altLang="zh-TW" sz="160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 new image</a:t>
            </a:r>
            <a:endParaRPr lang="zh-TW" altLang="en-US" sz="160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8" name="文字方塊 26"/>
          <p:cNvSpPr txBox="1"/>
          <p:nvPr/>
        </p:nvSpPr>
        <p:spPr>
          <a:xfrm>
            <a:off x="2098676" y="5210175"/>
            <a:ext cx="428942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Lucida Console" panose="020B0609040504020204" pitchFamily="49" charset="0"/>
              </a:rPr>
              <a:t>The number of channels is the number of filters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27"/>
          <p:cNvSpPr txBox="1"/>
          <p:nvPr/>
        </p:nvSpPr>
        <p:spPr>
          <a:xfrm>
            <a:off x="2098675" y="4251325"/>
            <a:ext cx="4249738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Lucida Console" panose="020B0609040504020204" pitchFamily="49" charset="0"/>
              </a:rPr>
              <a:t>Smaller than the original image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20" name="直線單箭頭接點 6"/>
          <p:cNvCxnSpPr/>
          <p:nvPr/>
        </p:nvCxnSpPr>
        <p:spPr>
          <a:xfrm flipH="1">
            <a:off x="5059364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/>
          <p:cNvSpPr/>
          <p:nvPr/>
        </p:nvSpPr>
        <p:spPr>
          <a:xfrm>
            <a:off x="6713539" y="4002088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pSp>
        <p:nvGrpSpPr>
          <p:cNvPr id="22" name="群組 7"/>
          <p:cNvGrpSpPr/>
          <p:nvPr/>
        </p:nvGrpSpPr>
        <p:grpSpPr>
          <a:xfrm>
            <a:off x="3086101" y="1611313"/>
            <a:ext cx="1947863" cy="1771650"/>
            <a:chOff x="1561968" y="1612084"/>
            <a:chExt cx="1947915" cy="1771562"/>
          </a:xfrm>
        </p:grpSpPr>
        <p:sp>
          <p:nvSpPr>
            <p:cNvPr id="32798" name="橢圓 29"/>
            <p:cNvSpPr/>
            <p:nvPr/>
          </p:nvSpPr>
          <p:spPr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>
                    <a:alpha val="100000"/>
                  </a:srgbClr>
                </a:gs>
                <a:gs pos="64999">
                  <a:srgbClr val="ECEBFF">
                    <a:alpha val="100000"/>
                  </a:srgbClr>
                </a:gs>
                <a:gs pos="100000">
                  <a:srgbClr val="E5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4D3E7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799" name="橢圓 30"/>
            <p:cNvSpPr/>
            <p:nvPr/>
          </p:nvSpPr>
          <p:spPr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>
                    <a:alpha val="100000"/>
                  </a:srgbClr>
                </a:gs>
                <a:gs pos="64999">
                  <a:srgbClr val="ECEBFF">
                    <a:alpha val="100000"/>
                  </a:srgbClr>
                </a:gs>
                <a:gs pos="100000">
                  <a:srgbClr val="E5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4D3E7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0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0" name="橢圓 31"/>
            <p:cNvSpPr/>
            <p:nvPr/>
          </p:nvSpPr>
          <p:spPr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>
                    <a:alpha val="100000"/>
                  </a:srgbClr>
                </a:gs>
                <a:gs pos="64999">
                  <a:srgbClr val="ECEBFF">
                    <a:alpha val="100000"/>
                  </a:srgbClr>
                </a:gs>
                <a:gs pos="100000">
                  <a:srgbClr val="E5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4D3E7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1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1" name="橢圓 32"/>
            <p:cNvSpPr/>
            <p:nvPr/>
          </p:nvSpPr>
          <p:spPr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>
                    <a:alpha val="100000"/>
                  </a:srgbClr>
                </a:gs>
                <a:gs pos="64999">
                  <a:srgbClr val="ECEBFF">
                    <a:alpha val="100000"/>
                  </a:srgbClr>
                </a:gs>
                <a:gs pos="100000">
                  <a:srgbClr val="E5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4D3E7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2" name="橢圓 33"/>
            <p:cNvSpPr/>
            <p:nvPr/>
          </p:nvSpPr>
          <p:spPr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>
                    <a:alpha val="100000"/>
                  </a:srgbClr>
                </a:gs>
                <a:gs pos="64999">
                  <a:srgbClr val="EBEBFF">
                    <a:alpha val="100000"/>
                  </a:srgbClr>
                </a:gs>
                <a:gs pos="100000">
                  <a:srgbClr val="E3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CDCFA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-1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3" name="橢圓 34"/>
            <p:cNvSpPr/>
            <p:nvPr/>
          </p:nvSpPr>
          <p:spPr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>
                    <a:alpha val="100000"/>
                  </a:srgbClr>
                </a:gs>
                <a:gs pos="64999">
                  <a:srgbClr val="EBEBFF">
                    <a:alpha val="100000"/>
                  </a:srgbClr>
                </a:gs>
                <a:gs pos="100000">
                  <a:srgbClr val="E3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CDCFA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1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4" name="橢圓 35"/>
            <p:cNvSpPr/>
            <p:nvPr/>
          </p:nvSpPr>
          <p:spPr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>
                    <a:alpha val="100000"/>
                  </a:srgbClr>
                </a:gs>
                <a:gs pos="64999">
                  <a:srgbClr val="EBEBFF">
                    <a:alpha val="100000"/>
                  </a:srgbClr>
                </a:gs>
                <a:gs pos="100000">
                  <a:srgbClr val="E3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CDCFA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32805" name="橢圓 36"/>
            <p:cNvSpPr/>
            <p:nvPr/>
          </p:nvSpPr>
          <p:spPr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>
                    <a:alpha val="100000"/>
                  </a:srgbClr>
                </a:gs>
                <a:gs pos="64999">
                  <a:srgbClr val="EBEBFF">
                    <a:alpha val="100000"/>
                  </a:srgbClr>
                </a:gs>
                <a:gs pos="100000">
                  <a:srgbClr val="E3E3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DCDCFA"/>
              </a:solidFill>
              <a:prstDash val="solid"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 anchorCtr="0"/>
            <a:lstStyle/>
            <a:p>
              <a:pPr algn="ctr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0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ED488-974D-491D-B5E9-CE2EDB3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8C8D-6B3C-4F3D-84CC-20C5FF0E25DD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4E09E-092A-4861-8823-C57F901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4C2AE-3658-4420-9ADA-CE422505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/>
      <p:bldP spid="19" grpId="0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3A1818C-76D3-4895-935D-05104399BFFF}"/>
              </a:ext>
            </a:extLst>
          </p:cNvPr>
          <p:cNvSpPr txBox="1"/>
          <p:nvPr/>
        </p:nvSpPr>
        <p:spPr>
          <a:xfrm>
            <a:off x="915535" y="558854"/>
            <a:ext cx="73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atin typeface="Consolas" panose="020B0609020204030204" pitchFamily="49" charset="0"/>
              </a:rPr>
              <a:t>Deeplearning</a:t>
            </a:r>
            <a:endParaRPr lang="en-IN" sz="2400" b="1" u="sng">
              <a:latin typeface="Consolas" panose="020B0609020204030204" pitchFamily="49" charset="0"/>
            </a:endParaRP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1289A652-C70D-4304-AC6D-8D3F9EA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3D61-7C61-42E3-888F-E5158F9819EC}" type="datetime5">
              <a:rPr lang="en-US" smtClean="0"/>
              <a:t>16-Jun-22</a:t>
            </a:fld>
            <a:endParaRPr lang="en-IN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13FF9876-87D6-4A63-9C14-E6949042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Convolutional Neural Networks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BFD0FF1-3BC7-4CEF-ABA9-27C6023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4E75-F2ED-4772-888E-03CA9C7392ED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Understanding Machine Learning &amp; Deep Learning | by DLT Labs | Noteworthy -  The Journal Blog">
            <a:extLst>
              <a:ext uri="{FF2B5EF4-FFF2-40B4-BE49-F238E27FC236}">
                <a16:creationId xmlns:a16="http://schemas.microsoft.com/office/drawing/2014/main" id="{BD626D66-57AC-4216-A03A-87F2AFD87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" b="13414"/>
          <a:stretch/>
        </p:blipFill>
        <p:spPr bwMode="auto">
          <a:xfrm>
            <a:off x="2426721" y="1441579"/>
            <a:ext cx="7567043" cy="39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2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2152650" y="365125"/>
            <a:ext cx="4688840" cy="104902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en-US" altLang="zh-TW" sz="1600" dirty="0"/>
              <a:t>The whole CNN</a:t>
            </a:r>
            <a:endParaRPr lang="zh-TW" altLang="en-US" sz="1600" dirty="0"/>
          </a:p>
        </p:txBody>
      </p:sp>
      <p:grpSp>
        <p:nvGrpSpPr>
          <p:cNvPr id="33794" name="群組 3"/>
          <p:cNvGrpSpPr/>
          <p:nvPr/>
        </p:nvGrpSpPr>
        <p:grpSpPr>
          <a:xfrm>
            <a:off x="2273301" y="2274887"/>
            <a:ext cx="2906713" cy="3200400"/>
            <a:chOff x="-1626455" y="3999116"/>
            <a:chExt cx="2906568" cy="3201477"/>
          </a:xfrm>
        </p:grpSpPr>
        <p:pic>
          <p:nvPicPr>
            <p:cNvPr id="3382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5" y="4748961"/>
              <a:ext cx="3201477" cy="17017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58497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Fully Connected Feedforward network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</p:grpSp>
      <p:pic>
        <p:nvPicPr>
          <p:cNvPr id="33795" name="Picture 2" descr="http://s.hswstatic.com/gif/whiskers-s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192089"/>
            <a:ext cx="1771650" cy="120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字方塊 8"/>
          <p:cNvSpPr txBox="1"/>
          <p:nvPr/>
        </p:nvSpPr>
        <p:spPr>
          <a:xfrm>
            <a:off x="2801939" y="1706564"/>
            <a:ext cx="2046287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cat dog ……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Convolution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 Pooling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4848219" y="6055667"/>
            <a:ext cx="155699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Flattened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6" name="向下箭號 17"/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7" name="向下箭號 18"/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8" name="向下箭號 19"/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9" name="右彎箭號 16"/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160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3678239" y="5340350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160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2152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" name="文字方塊 24"/>
          <p:cNvSpPr txBox="1"/>
          <p:nvPr/>
        </p:nvSpPr>
        <p:spPr>
          <a:xfrm>
            <a:off x="8229601" y="3657601"/>
            <a:ext cx="2097183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1" hangingPunct="1"/>
            <a:r>
              <a:rPr lang="en-US" altLang="zh-TW" sz="160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 new image</a:t>
            </a:r>
            <a:endParaRPr lang="zh-TW" altLang="en-US" sz="160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3" name="文字方塊 26"/>
          <p:cNvSpPr txBox="1"/>
          <p:nvPr/>
        </p:nvSpPr>
        <p:spPr>
          <a:xfrm>
            <a:off x="8001001" y="5943601"/>
            <a:ext cx="2097183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1" hangingPunct="1"/>
            <a:r>
              <a:rPr lang="en-US" altLang="zh-TW" sz="160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 new image</a:t>
            </a:r>
            <a:endParaRPr lang="zh-TW" altLang="en-US" sz="160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A7930-D333-4750-829C-88E35108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57BD-DBC1-4CF0-B26B-30F20DED14BE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D0BF-2367-47EB-8B24-4E461B7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5289-7A3D-4CED-A3A7-75F09E32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20</a:t>
            </a:fld>
            <a:endParaRPr lang="tr-T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>
          <a:xfrm>
            <a:off x="1847851" y="548641"/>
            <a:ext cx="4464685" cy="104076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TW" sz="1600" dirty="0"/>
              <a:t>Flattening</a:t>
            </a:r>
            <a:endParaRPr lang="zh-TW" altLang="en-US" sz="1600" dirty="0"/>
          </a:p>
        </p:txBody>
      </p:sp>
      <p:grpSp>
        <p:nvGrpSpPr>
          <p:cNvPr id="34818" name="群組 13"/>
          <p:cNvGrpSpPr/>
          <p:nvPr/>
        </p:nvGrpSpPr>
        <p:grpSpPr>
          <a:xfrm>
            <a:off x="1790700" y="2473326"/>
            <a:ext cx="19431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FFFFFF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FFFFFF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FFFFFF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0</a:t>
              </a:r>
              <a:endParaRPr lang="zh-TW" altLang="en-US" sz="1600">
                <a:solidFill>
                  <a:srgbClr val="FFFFFF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FFFFFF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1</a:t>
              </a:r>
              <a:endParaRPr lang="zh-TW" altLang="en-US" sz="1600">
                <a:solidFill>
                  <a:srgbClr val="FFFFFF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FFFFFF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FFFFFF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-1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1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3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0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</p:grpSp>
      <p:sp>
        <p:nvSpPr>
          <p:cNvPr id="14" name="文字方塊 16"/>
          <p:cNvSpPr txBox="1"/>
          <p:nvPr/>
        </p:nvSpPr>
        <p:spPr>
          <a:xfrm>
            <a:off x="3886200" y="3886201"/>
            <a:ext cx="1524000" cy="338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Flattened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5" name="橢圓 20"/>
          <p:cNvSpPr/>
          <p:nvPr/>
        </p:nvSpPr>
        <p:spPr>
          <a:xfrm>
            <a:off x="5736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5736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5736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5736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5736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5736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5736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5736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 sz="16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6511926" y="31908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4" name="向右箭號 32"/>
          <p:cNvSpPr/>
          <p:nvPr/>
        </p:nvSpPr>
        <p:spPr>
          <a:xfrm>
            <a:off x="8997951" y="34194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grpSp>
        <p:nvGrpSpPr>
          <p:cNvPr id="25" name="群組 28"/>
          <p:cNvGrpSpPr/>
          <p:nvPr/>
        </p:nvGrpSpPr>
        <p:grpSpPr>
          <a:xfrm>
            <a:off x="7126288" y="2724151"/>
            <a:ext cx="3200400" cy="2383508"/>
            <a:chOff x="-2630921" y="4440114"/>
            <a:chExt cx="3201477" cy="2383360"/>
          </a:xfrm>
        </p:grpSpPr>
        <p:pic>
          <p:nvPicPr>
            <p:cNvPr id="34848" name="圖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10800000" flipH="1">
              <a:off x="-2630921" y="4440114"/>
              <a:ext cx="3201477" cy="17017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5847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+mn-cs"/>
                </a:defRPr>
              </a:lvl5pPr>
            </a:lstStyle>
            <a:p>
              <a:pPr lvl="0" algn="ctr" eaLnBrk="1" hangingPunct="1"/>
              <a:r>
                <a:rPr lang="en-US" altLang="zh-TW" sz="1600">
                  <a:solidFill>
                    <a:srgbClr val="000000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Fully Connected Feedforward network</a:t>
              </a:r>
              <a:endParaRPr lang="zh-TW" altLang="en-US" sz="1600">
                <a:solidFill>
                  <a:srgbClr val="000000"/>
                </a:solidFill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3849689" y="3201989"/>
            <a:ext cx="1831975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6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298-3E09-4D90-AB7D-43B4942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050-4EC8-4796-9D40-A807EF3403CD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468D9-A3E3-4998-B96C-6CE47E5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C968-BD82-460E-BCC3-E1D600BD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21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bldLvl="0" animBg="1"/>
      <p:bldP spid="24" grpId="0" bldLvl="0" animBg="1"/>
      <p:bldP spid="2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254-155A-40FF-B4F3-A6F3F81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ReLU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7FD-7290-474C-AC14-C0E2ACA2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457200"/>
            <a:endParaRPr lang="en-IN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/>
            <a:r>
              <a:rPr lang="en-IN" sz="1900">
                <a:solidFill>
                  <a:schemeClr val="tx1">
                    <a:lumMod val="75000"/>
                    <a:lumOff val="25000"/>
                  </a:schemeClr>
                </a:solidFill>
              </a:rPr>
              <a:t>Rectified Linear Unit</a:t>
            </a:r>
          </a:p>
          <a:p>
            <a:pPr marL="0" indent="0" defTabSz="457200">
              <a:buNone/>
            </a:pPr>
            <a:endParaRPr lang="en-IN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/>
            <a:r>
              <a:rPr lang="en-IN" sz="190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Computationally efficient </a:t>
            </a:r>
          </a:p>
          <a:p>
            <a:pPr marL="0" indent="0" defTabSz="457200">
              <a:buNone/>
            </a:pPr>
            <a:endParaRPr lang="en-IN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/>
            <a:r>
              <a:rPr lang="en-IN" sz="1900">
                <a:solidFill>
                  <a:schemeClr val="tx1">
                    <a:lumMod val="75000"/>
                    <a:lumOff val="25000"/>
                  </a:schemeClr>
                </a:solidFill>
              </a:rPr>
              <a:t>Non-linear</a:t>
            </a:r>
          </a:p>
          <a:p>
            <a:pPr defTabSz="457200" fontAlgn="base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The sigmoid and hyperbolic tangent activation functions cannot be used in networks with many layers due to the vanishing gradient problem</a:t>
            </a:r>
          </a:p>
          <a:p>
            <a:pPr defTabSz="457200" fontAlgn="base"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The rectified linear activation function overcomes the vanishing gradient problem, allowing models to learn faster and perform better</a:t>
            </a:r>
          </a:p>
          <a:p>
            <a:pPr defTabSz="457200"/>
            <a:endParaRPr lang="en-IN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106AC-A106-42F9-B863-AD474EEF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22</a:t>
            </a:fld>
            <a:endParaRPr lang="tr-TR" altLang="en-US"/>
          </a:p>
        </p:txBody>
      </p:sp>
      <p:pic>
        <p:nvPicPr>
          <p:cNvPr id="2052" name="Picture 4" descr="What is the ReLU layer in CNN? - Quora">
            <a:extLst>
              <a:ext uri="{FF2B5EF4-FFF2-40B4-BE49-F238E27FC236}">
                <a16:creationId xmlns:a16="http://schemas.microsoft.com/office/drawing/2014/main" id="{938BEE63-A78B-44CB-858D-C5A04596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452502"/>
            <a:ext cx="5041751" cy="20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01BFD1-D59A-4F22-ACBA-27D0D3EB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21A8-75E6-4CFA-A3FF-5C9794C731BC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D066B5-DF53-4B94-B0A8-7E3F803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18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68" y="841122"/>
            <a:ext cx="4032448" cy="846192"/>
          </a:xfrm>
        </p:spPr>
        <p:txBody>
          <a:bodyPr/>
          <a:lstStyle/>
          <a:p>
            <a:r>
              <a:rPr lang="en-US" altLang="en-US" dirty="0">
                <a:latin typeface="Lucida Console" panose="020B0609040504020204" pitchFamily="49" charset="0"/>
              </a:rPr>
              <a:t>Thank You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23</a:t>
            </a:fld>
            <a:endParaRPr lang="tr-T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276872"/>
            <a:ext cx="4951088" cy="329806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B757-C276-47CB-8BF4-21F2AC56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F119-01CB-453A-8468-6EBC20666274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9B943-6FA8-4452-870D-9D2D9E9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351584" y="332657"/>
            <a:ext cx="7776864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Why Deep Learning useful?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/>
              <a:t>3</a:t>
            </a:fld>
            <a:endParaRPr lang="tr-TR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1919536" y="1942156"/>
            <a:ext cx="8458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Manually designed features are often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over-specified, incomplete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and take a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long time to design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and validate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Learned Features are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easy to adapt, fast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to learn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Deep learning provides a very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flexible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 (almost?)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universal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 learnable framework for representing world, visual and linguistic information.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Effective </a:t>
            </a:r>
            <a:r>
              <a:rPr lang="en-US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end-to-end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joint system 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Utilize large amounts of training data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0857-73AA-4D33-AAE7-5E1449C2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C5E-A1D3-49A7-B317-50D8EE45FF7F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E7468-B0F8-49B3-9407-071786B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1271464" y="615603"/>
            <a:ext cx="10369152" cy="1296143"/>
          </a:xfrm>
        </p:spPr>
        <p:txBody>
          <a:bodyPr>
            <a:normAutofit/>
          </a:bodyPr>
          <a:lstStyle/>
          <a:p>
            <a:r>
              <a:rPr lang="en-US" altLang="en-US" sz="4000">
                <a:latin typeface="Lucida Console" panose="020B0609040504020204" pitchFamily="49" charset="0"/>
              </a:rPr>
              <a:t>Convolutional Neural Networks</a:t>
            </a:r>
            <a:endParaRPr lang="tr-TR" altLang="en-US" sz="4000" dirty="0">
              <a:latin typeface="Lucida Console" panose="020B0609040504020204" pitchFamily="49" charset="0"/>
            </a:endParaRP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C17D2E1-691E-4FDE-B62A-17B118CE38F5}" type="slidenum">
              <a:rPr lang="tr-TR" altLang="en-US" sz="1400" smtClean="0"/>
              <a:t>4</a:t>
            </a:fld>
            <a:endParaRPr lang="tr-TR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1271464" y="1942156"/>
            <a:ext cx="9505056" cy="272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 A convolutional neural network (CNN, or ConvNet) is a class of </a:t>
            </a: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hlinkClick r:id="rId3" tooltip="Artificial neural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neural network</a:t>
            </a: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 most commonly applied to analyze visual imagery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They are also known as </a:t>
            </a:r>
            <a:r>
              <a:rPr lang="en-US" sz="20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shift invariant</a:t>
            </a:r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0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space invariant artificial neural networks</a:t>
            </a:r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0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SIANN</a:t>
            </a:r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63B358-581D-421E-9187-14A244B1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119055"/>
            <a:ext cx="7200800" cy="24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651B-90B7-441C-975A-A2409514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508D-4BEF-46A0-8573-4BDA527381A8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5C182-9B76-46C2-B720-04E00414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05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2152650" y="692785"/>
            <a:ext cx="7886700" cy="95758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Consider learning an image:</a:t>
            </a:r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93090"/>
          </a:xfrm>
        </p:spPr>
        <p:txBody>
          <a:bodyPr vert="horz" wrap="square" lIns="91440" tIns="45720" rIns="91440" bIns="45720" anchor="t" anchorCtr="0">
            <a:normAutofit fontScale="77500" lnSpcReduction="20000"/>
          </a:bodyPr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363" name="Picture 4" descr="https://upload.wikimedia.org/wikipedia/commons/5/5e/Silverbird_in_Murchison_Falls_National_Park,_Uga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91" y="3831590"/>
            <a:ext cx="2486025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/>
          </p:cNvSpPr>
          <p:nvPr/>
        </p:nvSpPr>
        <p:spPr>
          <a:xfrm>
            <a:off x="1679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TW" altLang="en-US" dirty="0">
              <a:latin typeface="Lucida Console" panose="020B0609040504020204" pitchFamily="49" charset="0"/>
            </a:endParaRPr>
          </a:p>
        </p:txBody>
      </p:sp>
      <p:pic>
        <p:nvPicPr>
          <p:cNvPr id="8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54" y="3877629"/>
            <a:ext cx="1296987" cy="11398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03" y="3795079"/>
            <a:ext cx="2151062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圓角矩形圖說文字 42"/>
          <p:cNvSpPr/>
          <p:nvPr/>
        </p:nvSpPr>
        <p:spPr>
          <a:xfrm>
            <a:off x="7552691" y="5006341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“</a:t>
            </a:r>
            <a:r>
              <a:rPr lang="en-US" altLang="zh-TW" sz="180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beak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”</a:t>
            </a:r>
            <a:r>
              <a:rPr lang="zh-TW" altLang="en-US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detector</a:t>
            </a:r>
            <a:endParaRPr lang="zh-TW" altLang="en-US" sz="18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2853690" y="3877629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cxnSp>
        <p:nvCxnSpPr>
          <p:cNvPr id="13" name="直線單箭頭接點 45"/>
          <p:cNvCxnSpPr>
            <a:stCxn id="12" idx="3"/>
            <a:endCxn id="8" idx="1"/>
          </p:cNvCxnSpPr>
          <p:nvPr/>
        </p:nvCxnSpPr>
        <p:spPr>
          <a:xfrm>
            <a:off x="3188335" y="4067811"/>
            <a:ext cx="2214880" cy="380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CE388F-0457-487A-B7D8-813BB17A59BB}"/>
              </a:ext>
            </a:extLst>
          </p:cNvPr>
          <p:cNvSpPr txBox="1"/>
          <p:nvPr/>
        </p:nvSpPr>
        <p:spPr>
          <a:xfrm>
            <a:off x="2853690" y="27616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Can represent a small region with fewer parameters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101E3-8DCC-447A-B694-7EF63EC4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DC8-6BF5-48EE-BBAC-E2462C59DBA5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1A8B-4B10-4F9E-86CF-2CDE7724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4036B-8440-4C2A-98F7-27DC8736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4" y="4333240"/>
            <a:ext cx="2486025" cy="179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2052290" y="932218"/>
            <a:ext cx="9362881" cy="87249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zh-TW" sz="2800" dirty="0"/>
              <a:t>Same pattern appears in different places:</a:t>
            </a:r>
            <a:br>
              <a:rPr lang="en-US" altLang="zh-TW" sz="2800" dirty="0"/>
            </a:br>
            <a:r>
              <a:rPr lang="en-US" altLang="zh-TW" sz="2800" dirty="0"/>
              <a:t>They can be compressed!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What about training a lot of such “small</a:t>
            </a:r>
            <a:r>
              <a:rPr lang="en-US" altLang="zh-TW" sz="2800">
                <a:solidFill>
                  <a:srgbClr val="FF0000"/>
                </a:solidFill>
              </a:rPr>
              <a:t>” detectors and </a:t>
            </a:r>
            <a:r>
              <a:rPr lang="en-US" altLang="zh-TW" sz="2800" dirty="0">
                <a:solidFill>
                  <a:srgbClr val="FF0000"/>
                </a:solidFill>
              </a:rPr>
              <a:t>each detector must “move around”.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64" y="2434590"/>
            <a:ext cx="2486025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/>
          </p:cNvSpPr>
          <p:nvPr/>
        </p:nvSpPr>
        <p:spPr>
          <a:xfrm>
            <a:off x="1679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TW" altLang="en-US" dirty="0">
              <a:latin typeface="Lucida Console" panose="020B06090405040202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501" y="2725104"/>
            <a:ext cx="2151063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雲朵形圖說文字 9"/>
          <p:cNvSpPr/>
          <p:nvPr/>
        </p:nvSpPr>
        <p:spPr>
          <a:xfrm>
            <a:off x="7421564" y="2390355"/>
            <a:ext cx="3303588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800">
                <a:latin typeface="Lucida Console" panose="020B0609040504020204" pitchFamily="49" charset="0"/>
                <a:cs typeface="Arial" panose="020B0604020202020204" pitchFamily="34" charset="0"/>
              </a:rPr>
              <a:t>“upper-left beak”</a:t>
            </a:r>
            <a:r>
              <a:rPr lang="zh-TW" altLang="en-US" sz="180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zh-TW" sz="1800">
                <a:latin typeface="Lucida Console" panose="020B0609040504020204" pitchFamily="49" charset="0"/>
                <a:cs typeface="Arial" panose="020B0604020202020204" pitchFamily="34" charset="0"/>
              </a:rPr>
              <a:t>detector</a:t>
            </a:r>
            <a:endParaRPr lang="zh-TW" altLang="en-US" sz="1800"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2813050" y="2485391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12"/>
          <p:cNvSpPr/>
          <p:nvPr/>
        </p:nvSpPr>
        <p:spPr>
          <a:xfrm>
            <a:off x="3327400" y="4850766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pic>
        <p:nvPicPr>
          <p:cNvPr id="13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476" y="4509454"/>
            <a:ext cx="2295525" cy="159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雲朵形圖說文字 30"/>
          <p:cNvSpPr/>
          <p:nvPr/>
        </p:nvSpPr>
        <p:spPr>
          <a:xfrm>
            <a:off x="7262813" y="5449929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“middle beak”</a:t>
            </a:r>
            <a:r>
              <a:rPr lang="zh-TW" altLang="en-US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detector</a:t>
            </a:r>
            <a:endParaRPr lang="zh-TW" altLang="en-US" sz="1800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7974310" y="3692262"/>
            <a:ext cx="3657600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They can be compressed</a:t>
            </a:r>
          </a:p>
          <a:p>
            <a:r>
              <a:rPr lang="en-US" altLang="zh-TW" sz="2400" dirty="0">
                <a:latin typeface="Lucida Console" panose="020B0609040504020204" pitchFamily="49" charset="0"/>
              </a:rPr>
              <a:t> to the same parameters.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7" name="直線單箭頭接點 7"/>
          <p:cNvCxnSpPr/>
          <p:nvPr/>
        </p:nvCxnSpPr>
        <p:spPr>
          <a:xfrm>
            <a:off x="5969000" y="362521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316C-7262-42A8-8811-68F49ED7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F65B-B602-461A-91EE-91B564546500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83B14-7308-4AAC-A3D0-27B3946E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5355E-45C0-4A5C-87F6-7A5DEA95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6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207895" y="621250"/>
            <a:ext cx="7543800" cy="145075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A convolutional layer</a:t>
            </a: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24200"/>
            <a:ext cx="3848100" cy="316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Box 4"/>
          <p:cNvSpPr txBox="1"/>
          <p:nvPr/>
        </p:nvSpPr>
        <p:spPr>
          <a:xfrm>
            <a:off x="5943600" y="5486400"/>
            <a:ext cx="1300356" cy="36933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Lucida Console" panose="020B0609040504020204" pitchFamily="49" charset="0"/>
              </a:rPr>
              <a:t>A filter</a:t>
            </a:r>
          </a:p>
        </p:txBody>
      </p:sp>
      <p:sp>
        <p:nvSpPr>
          <p:cNvPr id="17412" name="TextBox 5"/>
          <p:cNvSpPr txBox="1"/>
          <p:nvPr/>
        </p:nvSpPr>
        <p:spPr>
          <a:xfrm>
            <a:off x="675590" y="1736120"/>
            <a:ext cx="11527515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sz="2400" dirty="0">
                <a:latin typeface="Lucida Console" panose="020B0609040504020204" pitchFamily="49" charset="0"/>
              </a:rPr>
              <a:t>A CNN is a neural network with some convolutional layers </a:t>
            </a:r>
          </a:p>
          <a:p>
            <a:r>
              <a:rPr sz="2400" dirty="0">
                <a:latin typeface="Lucida Console" panose="020B0609040504020204" pitchFamily="49" charset="0"/>
              </a:rPr>
              <a:t>(and some other layers).  A convolutional layer has a number </a:t>
            </a:r>
          </a:p>
          <a:p>
            <a:r>
              <a:rPr sz="2400" dirty="0">
                <a:latin typeface="Lucida Console" panose="020B0609040504020204" pitchFamily="49" charset="0"/>
              </a:rPr>
              <a:t>of filters that does convolutional operation. </a:t>
            </a:r>
          </a:p>
        </p:txBody>
      </p:sp>
      <p:sp>
        <p:nvSpPr>
          <p:cNvPr id="17413" name="TextBox 6"/>
          <p:cNvSpPr txBox="1"/>
          <p:nvPr/>
        </p:nvSpPr>
        <p:spPr>
          <a:xfrm>
            <a:off x="5334001" y="3429000"/>
            <a:ext cx="199766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Lucida Console" panose="020B0609040504020204" pitchFamily="49" charset="0"/>
              </a:rPr>
              <a:t>Beak detector</a:t>
            </a:r>
          </a:p>
        </p:txBody>
      </p:sp>
      <p:cxnSp>
        <p:nvCxnSpPr>
          <p:cNvPr id="17414" name="Straight Arrow Connector 8"/>
          <p:cNvCxnSpPr/>
          <p:nvPr/>
        </p:nvCxnSpPr>
        <p:spPr>
          <a:xfrm>
            <a:off x="6019800" y="3810000"/>
            <a:ext cx="0" cy="304800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E03F4-427F-45F0-98BF-0A093DCC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A112-70D0-40DF-B35B-9E75621A6073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7197A-9686-44F1-867B-B8B20F63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8622-4F7D-4E43-A0C4-3D3C3E60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7</a:t>
            </a:fld>
            <a:endParaRPr lang="tr-T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2152651" y="1196976"/>
            <a:ext cx="5069205" cy="62420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Convolution</a:t>
            </a:r>
          </a:p>
        </p:txBody>
      </p:sp>
      <p:graphicFrame>
        <p:nvGraphicFramePr>
          <p:cNvPr id="18434" name="Content Placeholder 18433"/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/>
          <p:nvPr/>
        </p:nvSpPr>
        <p:spPr>
          <a:xfrm>
            <a:off x="2773364" y="5389564"/>
            <a:ext cx="2346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6 x 6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18486" name="Table 18485"/>
          <p:cNvGraphicFramePr/>
          <p:nvPr>
            <p:extLst>
              <p:ext uri="{D42A27DB-BD31-4B8C-83A1-F6EECF244321}">
                <p14:modId xmlns:p14="http://schemas.microsoft.com/office/powerpoint/2010/main" val="3800116988"/>
              </p:ext>
            </p:extLst>
          </p:nvPr>
        </p:nvGraphicFramePr>
        <p:xfrm>
          <a:off x="6771132" y="3851172"/>
          <a:ext cx="1595143" cy="1114935"/>
        </p:xfrm>
        <a:graphic>
          <a:graphicData uri="http://schemas.openxmlformats.org/drawingml/2006/table">
            <a:tbl>
              <a:tblPr/>
              <a:tblGrid>
                <a:gridCol w="53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6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/>
          <p:nvPr/>
        </p:nvSpPr>
        <p:spPr>
          <a:xfrm>
            <a:off x="8315325" y="2420938"/>
            <a:ext cx="14478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Filter 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18505" name="Table 18504"/>
          <p:cNvGraphicFramePr/>
          <p:nvPr>
            <p:extLst>
              <p:ext uri="{D42A27DB-BD31-4B8C-83A1-F6EECF244321}">
                <p14:modId xmlns:p14="http://schemas.microsoft.com/office/powerpoint/2010/main" val="461250299"/>
              </p:ext>
            </p:extLst>
          </p:nvPr>
        </p:nvGraphicFramePr>
        <p:xfrm>
          <a:off x="6745869" y="2269015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/>
          <p:cNvSpPr txBox="1"/>
          <p:nvPr/>
        </p:nvSpPr>
        <p:spPr>
          <a:xfrm>
            <a:off x="8315325" y="4032251"/>
            <a:ext cx="14478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Filter 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9"/>
          <p:cNvSpPr txBox="1"/>
          <p:nvPr/>
        </p:nvSpPr>
        <p:spPr>
          <a:xfrm rot="5400000">
            <a:off x="7353301" y="5233522"/>
            <a:ext cx="708025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800" b="1" dirty="0">
                <a:latin typeface="Lucida Console" panose="020B0609040504020204" pitchFamily="49" charset="0"/>
              </a:rPr>
              <a:t>……</a:t>
            </a:r>
            <a:endParaRPr lang="zh-TW" altLang="en-US" sz="2800" b="1" dirty="0">
              <a:latin typeface="Lucida Console" panose="020B0609040504020204" pitchFamily="49" charset="0"/>
            </a:endParaRPr>
          </a:p>
        </p:txBody>
      </p:sp>
      <p:sp>
        <p:nvSpPr>
          <p:cNvPr id="12" name="文字方塊 10"/>
          <p:cNvSpPr txBox="1"/>
          <p:nvPr/>
        </p:nvSpPr>
        <p:spPr>
          <a:xfrm>
            <a:off x="6600190" y="764858"/>
            <a:ext cx="3962400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These are the network parameters to be learned.</a:t>
            </a:r>
            <a:endParaRPr lang="zh-TW" altLang="en-US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文字方塊 12"/>
          <p:cNvSpPr txBox="1"/>
          <p:nvPr/>
        </p:nvSpPr>
        <p:spPr>
          <a:xfrm>
            <a:off x="6671945" y="5588953"/>
            <a:ext cx="3556000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Each filter detects a small pattern (3 x 3). 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A1B7A-8AC7-4D1E-932C-3EA39E31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22F-116D-4FA7-9098-BA20EB00CA84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0FF8-33FD-48CD-B9B2-A1FF7820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A3926-ED06-40CA-AEE1-F698DFB5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2279650" y="1196976"/>
            <a:ext cx="7886700" cy="49593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r>
              <a:rPr lang="en-US" altLang="en-US" sz="4000" dirty="0">
                <a:latin typeface="Lucida Console" panose="020B0609040504020204" pitchFamily="49" charset="0"/>
              </a:rPr>
              <a:t>Convolution</a:t>
            </a:r>
            <a:endParaRPr lang="zh-TW" altLang="en-US" dirty="0"/>
          </a:p>
        </p:txBody>
      </p:sp>
      <p:graphicFrame>
        <p:nvGraphicFramePr>
          <p:cNvPr id="19458" name="Content Placeholder 19457"/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40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24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24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21" marR="9142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/>
          <p:cNvSpPr txBox="1"/>
          <p:nvPr/>
        </p:nvSpPr>
        <p:spPr>
          <a:xfrm>
            <a:off x="2773364" y="5389564"/>
            <a:ext cx="2346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6 x 6 image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19510" name="Table 19509"/>
          <p:cNvGraphicFramePr/>
          <p:nvPr>
            <p:extLst>
              <p:ext uri="{D42A27DB-BD31-4B8C-83A1-F6EECF244321}">
                <p14:modId xmlns:p14="http://schemas.microsoft.com/office/powerpoint/2010/main" val="3911250284"/>
              </p:ext>
            </p:extLst>
          </p:nvPr>
        </p:nvGraphicFramePr>
        <p:xfrm>
          <a:off x="8870948" y="3739585"/>
          <a:ext cx="1622425" cy="13716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-1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TW" sz="1800">
                          <a:latin typeface="Lucida Console" panose="020B0609040504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>
                        <a:latin typeface="Lucida Console" panose="020B0609040504020204" pitchFamily="49" charset="0"/>
                        <a:ea typeface="Arial" panose="020B0604020202020204" pitchFamily="34" charset="0"/>
                      </a:endParaRPr>
                    </a:p>
                  </a:txBody>
                  <a:tcPr marL="91455" marR="9145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/>
          <p:cNvSpPr txBox="1"/>
          <p:nvPr/>
        </p:nvSpPr>
        <p:spPr>
          <a:xfrm>
            <a:off x="8619011" y="3277920"/>
            <a:ext cx="21262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Lucida Console" panose="020B0609040504020204" pitchFamily="49" charset="0"/>
              </a:rPr>
              <a:t>Filter 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2509838" y="2398714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9530" name="橢圓 11"/>
          <p:cNvSpPr/>
          <p:nvPr/>
        </p:nvSpPr>
        <p:spPr>
          <a:xfrm>
            <a:off x="6587173" y="276383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9531" name="橢圓 12"/>
          <p:cNvSpPr/>
          <p:nvPr/>
        </p:nvSpPr>
        <p:spPr>
          <a:xfrm>
            <a:off x="7428548" y="276383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>
                  <a:alpha val="100000"/>
                </a:srgbClr>
              </a:gs>
              <a:gs pos="64999">
                <a:srgbClr val="ECEBFF">
                  <a:alpha val="100000"/>
                </a:srgbClr>
              </a:gs>
              <a:gs pos="100000">
                <a:srgbClr val="E5E3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D4D3E7"/>
            </a:solidFill>
            <a:prstDash val="solid"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-1</a:t>
            </a:r>
            <a:endParaRPr lang="zh-TW" altLang="en-US">
              <a:solidFill>
                <a:srgbClr val="00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3008313" y="2398714"/>
            <a:ext cx="1417638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ctr" eaLnBrk="1" hangingPunct="1"/>
            <a:endParaRPr lang="zh-TW" altLang="en-US" sz="1800" dirty="0">
              <a:solidFill>
                <a:srgbClr val="FFFFFF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3" name="矩形 33"/>
          <p:cNvSpPr/>
          <p:nvPr/>
        </p:nvSpPr>
        <p:spPr>
          <a:xfrm>
            <a:off x="2690814" y="1731964"/>
            <a:ext cx="16722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s</a:t>
            </a:r>
            <a:r>
              <a:rPr lang="zh-TW" altLang="en-US" sz="2400" dirty="0">
                <a:latin typeface="Lucida Console" panose="020B0609040504020204" pitchFamily="49" charset="0"/>
              </a:rPr>
              <a:t>tride</a:t>
            </a:r>
            <a:r>
              <a:rPr lang="en-US" altLang="zh-TW" sz="2400" dirty="0">
                <a:latin typeface="Lucida Console" panose="020B0609040504020204" pitchFamily="49" charset="0"/>
              </a:rPr>
              <a:t>=1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9534" name="Straight Arrow Connector 14"/>
          <p:cNvCxnSpPr/>
          <p:nvPr/>
        </p:nvCxnSpPr>
        <p:spPr>
          <a:xfrm>
            <a:off x="5486400" y="3124200"/>
            <a:ext cx="685800" cy="0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5410200" y="2438401"/>
            <a:ext cx="1160895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Lucida Console" panose="020B0609040504020204" pitchFamily="49" charset="0"/>
              </a:rPr>
              <a:t>Dot </a:t>
            </a:r>
          </a:p>
          <a:p>
            <a:r>
              <a:rPr dirty="0">
                <a:latin typeface="Lucida Console" panose="020B0609040504020204" pitchFamily="49" charset="0"/>
              </a:rPr>
              <a:t>product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6C332-1E3F-4FF4-800D-35B52618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EC9-144E-4868-B8CA-F504C02E8DE2}" type="datetime5">
              <a:rPr lang="en-US" smtClean="0"/>
              <a:t>16-Jun-22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6676F-AE56-440E-BD8F-CDD2F22E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Convolutional Neural Networks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347D-878B-42BA-A7D3-211584F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9530" grpId="0" bldLvl="0" animBg="1"/>
      <p:bldP spid="19531" grpId="0" bldLvl="0" animBg="1"/>
      <p:bldP spid="12" grpId="0" bldLvl="0" animBg="1"/>
      <p:bldP spid="13" grpId="0"/>
      <p:bldP spid="16" grpId="0"/>
    </p:bld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</TotalTime>
  <Words>1405</Words>
  <Application>Microsoft Office PowerPoint</Application>
  <PresentationFormat>Widescreen</PresentationFormat>
  <Paragraphs>763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Lucida Console</vt:lpstr>
      <vt:lpstr>Palatino Linotype</vt:lpstr>
      <vt:lpstr>Wingdings</vt:lpstr>
      <vt:lpstr>Default Design</vt:lpstr>
      <vt:lpstr>Convolutional Neural Networks  Shailesh S      shaileshsivan@gmail.com </vt:lpstr>
      <vt:lpstr>PowerPoint Presentation</vt:lpstr>
      <vt:lpstr>Why Deep Learning useful?</vt:lpstr>
      <vt:lpstr>Convolutional Neural Networks</vt:lpstr>
      <vt:lpstr>Consider learning an image:</vt:lpstr>
      <vt:lpstr>Same pattern appears in different places: They can be compressed! 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ReLU activation</vt:lpstr>
      <vt:lpstr>Thank You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Shailesh Sivan</cp:lastModifiedBy>
  <cp:revision>226</cp:revision>
  <dcterms:created xsi:type="dcterms:W3CDTF">2005-01-24T14:46:00Z</dcterms:created>
  <dcterms:modified xsi:type="dcterms:W3CDTF">2022-06-16T15:08:18Z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